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11" r:id="rId7"/>
    <p:sldId id="312" r:id="rId8"/>
    <p:sldId id="306" r:id="rId9"/>
    <p:sldId id="313" r:id="rId10"/>
    <p:sldId id="314" r:id="rId11"/>
    <p:sldId id="315" r:id="rId12"/>
    <p:sldId id="316" r:id="rId13"/>
    <p:sldId id="260" r:id="rId14"/>
    <p:sldId id="317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8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第四章</a:t>
            </a: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55628" y="-23213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相似三角形的周长和面积的性质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__4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__5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__6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Word___7.docx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__.docx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3.docx"/><Relationship Id="rId5" Type="http://schemas.openxmlformats.org/officeDocument/2006/relationships/image" Target="../media/image10.jpe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100" dirty="0"/>
              <a:t>相似三角形的性质</a:t>
            </a:r>
            <a:endParaRPr lang="zh-CN" altLang="en-US" sz="41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885515"/>
            <a:ext cx="9144000" cy="690563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700">
                <a:solidFill>
                  <a:schemeClr val="tx1"/>
                </a:solidFill>
              </a:rPr>
              <a:t>第四章  图形的相似</a:t>
            </a:r>
            <a:endParaRPr lang="zh-CN" altLang="en-US" sz="27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377362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97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第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课时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08087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已知两个相似三角形的一组对应边的长分别为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若它们的面积之和为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136 cm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则较大三角形的面积是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BDE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CDE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BDE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51.EPS" descr="id:214749785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675738" y="2236987"/>
            <a:ext cx="1075757" cy="118155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318829" y="1649896"/>
            <a:ext cx="593336" cy="281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2322770" y="1924576"/>
            <a:ext cx="5773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874928" y="2279056"/>
            <a:ext cx="593336" cy="27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1878869" y="2547401"/>
            <a:ext cx="5773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83392" y="973323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BC&gt;AC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DC=AC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的平分线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BDFE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52.EPS" descr="id:2147497857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369346" y="1771305"/>
            <a:ext cx="1258601" cy="931364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51597" y="2361775"/>
          <a:ext cx="6096000" cy="288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4" imgW="3839210" imgH="1822450" progId="Word.Document.12">
                  <p:embed/>
                </p:oleObj>
              </mc:Choice>
              <mc:Fallback>
                <p:oleObj name="Document" r:id="rId4" imgW="3839210" imgH="182245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597" y="2361775"/>
                        <a:ext cx="6096000" cy="2882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7ZKSH128.EPS" descr="id:214749786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121283" y="736980"/>
            <a:ext cx="1259719" cy="917929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1654908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940559" y="2644810"/>
          <a:ext cx="6096000" cy="352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4" imgW="3839210" imgH="2226310" progId="Word.Document.12">
                  <p:embed/>
                </p:oleObj>
              </mc:Choice>
              <mc:Fallback>
                <p:oleObj name="Document" r:id="rId4" imgW="3839210" imgH="22263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559" y="2644810"/>
                        <a:ext cx="6096000" cy="3523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08581" y="140773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在直角坐标系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xOy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  ),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0,2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并延长到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86.EPS" descr="id:214749787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706641" y="2237304"/>
            <a:ext cx="1498890" cy="1311529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82305" y="2587899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4" imgW="3839210" imgH="606425" progId="Word.Document.12">
                  <p:embed/>
                </p:oleObj>
              </mc:Choice>
              <mc:Fallback>
                <p:oleObj name="Document" r:id="rId4" imgW="3839210" imgH="60642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305" y="2587899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1980898" y="1811904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98344" y="146982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孝感中考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分别作直线平行于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的各边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所形成的三个小三角形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图中阴影部分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的面积是多少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7ZKSH130.EPS" descr="id:214749788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218639" y="2124089"/>
            <a:ext cx="1552605" cy="12932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>
                <a:spLocks noChangeAspect="1"/>
              </p:cNvSpPr>
              <p:nvPr/>
            </p:nvSpPr>
            <p:spPr>
              <a:xfrm>
                <a:off x="398344" y="2254430"/>
                <a:ext cx="2805961" cy="45794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如图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∵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zh-CN" altLang="zh-CN" sz="17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△</m:t>
                            </m:r>
                          </m:e>
                          <m:sub>
                            <m: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altLang="zh-CN" sz="1700" i="1">
                        <a:solidFill>
                          <a:srgbClr val="FF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∶</m:t>
                    </m:r>
                    <m:sSub>
                      <m:sSubPr>
                        <m:ctrlPr>
                          <a:rPr lang="zh-CN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zh-CN" altLang="zh-CN" sz="17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△</m:t>
                            </m:r>
                          </m:e>
                          <m:sub>
                            <m: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9,</a:t>
                </a:r>
                <a:endParaRPr lang="zh-CN" altLang="zh-CN" sz="1700" dirty="0">
                  <a:solidFill>
                    <a:srgbClr val="FF00FF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44" y="2254430"/>
                <a:ext cx="2805961" cy="457946"/>
              </a:xfrm>
              <a:prstGeom prst="rect">
                <a:avLst/>
              </a:prstGeom>
              <a:blipFill rotWithShape="1">
                <a:blip r:embed="rId4"/>
                <a:stretch>
                  <a:fillRect l="-7" t="-39" r="3" b="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585770" y="2700851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r:id="rId5" imgW="3839210" imgH="1418590" progId="Word.Document.12">
                  <p:embed/>
                </p:oleObj>
              </mc:Choice>
              <mc:Fallback>
                <p:oleObj name="Document" r:id="rId5" imgW="3839210" imgH="141859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70" y="2700851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>
                <a:spLocks noChangeAspect="1"/>
              </p:cNvSpPr>
              <p:nvPr/>
            </p:nvSpPr>
            <p:spPr>
              <a:xfrm>
                <a:off x="398344" y="2647700"/>
                <a:ext cx="8572500" cy="2417778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∴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即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zh-CN" altLang="zh-CN" sz="17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△</m:t>
                            </m:r>
                          </m:e>
                          <m:sub>
                            <m: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altLang="zh-CN" sz="1700" i="1">
                        <a:solidFill>
                          <a:srgbClr val="FF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∶</m:t>
                    </m:r>
                    <m:sSub>
                      <m:sSubPr>
                        <m:ctrlPr>
                          <a:rPr lang="zh-CN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zh-CN" altLang="zh-CN" sz="17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△</m:t>
                            </m:r>
                          </m:e>
                          <m:sub>
                            <m: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49,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∴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MF=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7,</a:t>
                </a:r>
                <a:endParaRPr lang="zh-CN" altLang="zh-CN" sz="1700" dirty="0">
                  <a:solidFill>
                    <a:srgbClr val="FF00FF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即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1700" dirty="0">
                  <a:solidFill>
                    <a:srgbClr val="FF00FF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∴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7,</a:t>
                </a:r>
                <a:endParaRPr lang="zh-CN" altLang="zh-CN" sz="1700" dirty="0">
                  <a:solidFill>
                    <a:srgbClr val="FF00FF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∴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</a:t>
                </a:r>
                <a:endParaRPr lang="zh-CN" altLang="zh-CN" sz="1700" dirty="0">
                  <a:solidFill>
                    <a:srgbClr val="FF00FF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zh-CN" altLang="zh-CN" sz="17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△</m:t>
                            </m:r>
                          </m:e>
                          <m:sub>
                            <m:r>
                              <a:rPr lang="en-US" altLang="zh-CN" sz="170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CN" sz="1700" baseline="-25000" dirty="0">
                    <a:solidFill>
                      <a:srgbClr val="FF00FF"/>
                    </a:solidFill>
                    <a:latin typeface="Cambria Math" panose="02040503050406030204" pitchFamily="18" charset="0"/>
                    <a:cs typeface="Cambria Math" panose="02040503050406030204" pitchFamily="18" charset="0"/>
                  </a:rPr>
                  <a:t>△</a:t>
                </a:r>
                <a:r>
                  <a:rPr lang="en-US" altLang="zh-CN" sz="1700" i="1" baseline="-250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∶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36,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CN" sz="1700" baseline="-25000" dirty="0">
                    <a:solidFill>
                      <a:srgbClr val="FF00FF"/>
                    </a:solidFill>
                    <a:latin typeface="Cambria Math" panose="02040503050406030204" pitchFamily="18" charset="0"/>
                    <a:cs typeface="Cambria Math" panose="02040503050406030204" pitchFamily="18" charset="0"/>
                  </a:rPr>
                  <a:t>△</a:t>
                </a:r>
                <a:r>
                  <a:rPr lang="en-US" altLang="zh-CN" sz="1700" i="1" baseline="-250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144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44" y="2647700"/>
                <a:ext cx="8572500" cy="2417778"/>
              </a:xfrm>
              <a:prstGeom prst="rect">
                <a:avLst/>
              </a:prstGeom>
              <a:blipFill rotWithShape="1">
                <a:blip r:embed="rId7"/>
                <a:stretch>
                  <a:fillRect l="-2" t="-16" r="2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328808" y="2373548"/>
            <a:ext cx="4640894" cy="2602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69995" y="136728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有关周长的计算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的周长之比是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A.9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B.4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	C.2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D.3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60635" y="1759227"/>
            <a:ext cx="216660" cy="201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J46.EPS" descr="id:214749780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112753" y="2347198"/>
            <a:ext cx="1160573" cy="961706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377873" y="1756243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边上的中点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并延长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的周长之比是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B.1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C.1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D.1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15208" y="2115344"/>
            <a:ext cx="256417" cy="263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>
                <a:spLocks noChangeAspect="1"/>
              </p:cNvSpPr>
              <p:nvPr/>
            </p:nvSpPr>
            <p:spPr>
              <a:xfrm>
                <a:off x="377872" y="899992"/>
                <a:ext cx="8572500" cy="514756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如图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Cambria Math" panose="02040503050406030204" pitchFamily="18" charset="0"/>
                    <a:cs typeface="Cambria Math" panose="02040503050406030204" pitchFamily="18" charset="0"/>
                  </a:rPr>
                  <a:t>△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中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∥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且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7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17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BC=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altLang="zh-CN" sz="17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cm,</a:t>
                </a:r>
                <a:r>
                  <a:rPr lang="en-US" altLang="zh-CN" sz="1700" dirty="0" err="1">
                    <a:solidFill>
                      <a:srgbClr val="000000"/>
                    </a:solidFill>
                    <a:latin typeface="Cambria Math" panose="02040503050406030204" pitchFamily="18" charset="0"/>
                    <a:cs typeface="Cambria Math" panose="02040503050406030204" pitchFamily="18" charset="0"/>
                  </a:rPr>
                  <a:t>△</a:t>
                </a:r>
                <a:r>
                  <a:rPr lang="en-US" altLang="zh-CN" sz="17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AEF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的周长为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cm,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试求梯形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BCFE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的周长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72" y="899992"/>
                <a:ext cx="8572500" cy="514756"/>
              </a:xfrm>
              <a:prstGeom prst="rect">
                <a:avLst/>
              </a:prstGeom>
              <a:blipFill rotWithShape="1">
                <a:blip r:embed="rId3"/>
                <a:stretch>
                  <a:fillRect l="-1" t="-38" r="1" b="1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19ZKSJ47.EPS" descr="id:2147497808;FounderCES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6849833" y="1823934"/>
            <a:ext cx="737607" cy="964698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51475" y="1682591"/>
          <a:ext cx="6096000" cy="3843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5" imgW="3839210" imgH="2427605" progId="Word.Document.12">
                  <p:embed/>
                </p:oleObj>
              </mc:Choice>
              <mc:Fallback>
                <p:oleObj name="Document" r:id="rId5" imgW="3839210" imgH="242760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475" y="1682591"/>
                        <a:ext cx="6096000" cy="3843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14100" y="122516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有关面积的计算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内江中考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且相似比为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的面积比为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B.1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C.1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	D.1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48.EPS" descr="id:214749782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029407" y="2164824"/>
            <a:ext cx="1547213" cy="97420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27383" y="1929964"/>
            <a:ext cx="213240" cy="234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78120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荆门中考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为平行四边形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边的两个三等分点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EFG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B.3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C.1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	D.9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重庆中考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制作一块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m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长方形广告牌的成本是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在每平方米制作成本相同的情况下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若将此广告牌的四边都扩大为原来的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那么扩大后长方形广告牌的成本是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A.360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B.720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C.1080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D.2160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38099" y="199397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7815169" y="2878560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1708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另一个与它相似的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A'B'C'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的最长边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A'C'=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A'B'C'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的周长和面积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083860" y="1571355"/>
          <a:ext cx="6096000" cy="448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3839210" imgH="2833370" progId="Word.Document.12">
                  <p:embed/>
                </p:oleObj>
              </mc:Choice>
              <mc:Fallback>
                <p:oleObj name="Document" r:id="rId3" imgW="3839210" imgH="283337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860" y="1571355"/>
                        <a:ext cx="6096000" cy="4484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3036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若两个相似三角形的面积之比为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则它们的周长之比为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自贡中考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49.EPS" descr="id:214749783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586918" y="2083807"/>
            <a:ext cx="1023793" cy="975886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91377" y="2202526"/>
            <a:ext cx="2490425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A.8	B.12	C.14	D.16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285750" y="3059693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分别对应点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那么下列等式一定成立的是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.BC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22415" y="963036"/>
            <a:ext cx="200090" cy="28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664615" y="1914748"/>
            <a:ext cx="249785" cy="28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8" name="矩形 7"/>
          <p:cNvSpPr/>
          <p:nvPr/>
        </p:nvSpPr>
        <p:spPr>
          <a:xfrm>
            <a:off x="463874" y="3358290"/>
            <a:ext cx="200742" cy="28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200893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3" imgW="3839210" imgH="1010285" progId="Word.Document.12">
                  <p:embed/>
                </p:oleObj>
              </mc:Choice>
              <mc:Fallback>
                <p:oleObj name="Document" r:id="rId3" imgW="3839210" imgH="101028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00893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J50.EPS" descr="id:2147497843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237448" y="2069770"/>
            <a:ext cx="1552471" cy="1003961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595651" y="3091612"/>
          <a:ext cx="6096000" cy="64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6" imgW="3839210" imgH="405130" progId="Word.Document.12">
                  <p:embed/>
                </p:oleObj>
              </mc:Choice>
              <mc:Fallback>
                <p:oleObj name="Document" r:id="rId6" imgW="3839210" imgH="40513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651" y="3091612"/>
                        <a:ext cx="6096000" cy="640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3234143" y="1954110"/>
            <a:ext cx="293162" cy="231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570</Words>
  <Application>Microsoft Office PowerPoint</Application>
  <PresentationFormat>全屏显示(16:9)</PresentationFormat>
  <Paragraphs>46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相似三角形的性质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2023-01-16T16:36:57Z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E9731C5EAEF14E599F8C9231289A53CB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