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336" r:id="rId2"/>
    <p:sldId id="337" r:id="rId3"/>
    <p:sldId id="328" r:id="rId4"/>
    <p:sldId id="309" r:id="rId5"/>
    <p:sldId id="339" r:id="rId6"/>
    <p:sldId id="273" r:id="rId7"/>
    <p:sldId id="335" r:id="rId8"/>
    <p:sldId id="331" r:id="rId9"/>
    <p:sldId id="322" r:id="rId10"/>
    <p:sldId id="332" r:id="rId11"/>
    <p:sldId id="323" r:id="rId12"/>
    <p:sldId id="324" r:id="rId13"/>
    <p:sldId id="265" r:id="rId14"/>
    <p:sldId id="314" r:id="rId15"/>
    <p:sldId id="326" r:id="rId16"/>
    <p:sldId id="329" r:id="rId17"/>
    <p:sldId id="333" r:id="rId18"/>
    <p:sldId id="300" r:id="rId19"/>
    <p:sldId id="334" r:id="rId20"/>
    <p:sldId id="330" r:id="rId21"/>
    <p:sldId id="295" r:id="rId22"/>
    <p:sldId id="291" r:id="rId23"/>
    <p:sldId id="25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  <p:embeddedFont>
      <p:font typeface="楷体" panose="02010609060101010101" pitchFamily="49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CC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2">
          <p15:clr>
            <a:srgbClr val="A4A3A4"/>
          </p15:clr>
        </p15:guide>
        <p15:guide id="2" pos="29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2">
          <p15:clr>
            <a:srgbClr val="A4A3A4"/>
          </p15:clr>
        </p15:guide>
        <p15:guide id="2" pos="218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0BF"/>
    <a:srgbClr val="85CCC9"/>
    <a:srgbClr val="FFF9B0"/>
    <a:srgbClr val="000001"/>
    <a:srgbClr val="EA976B"/>
    <a:srgbClr val="E1EFE2"/>
    <a:srgbClr val="DA9477"/>
    <a:srgbClr val="D1A487"/>
    <a:srgbClr val="FFFFFF"/>
    <a:srgbClr val="EE8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480" autoAdjust="0"/>
  </p:normalViewPr>
  <p:slideViewPr>
    <p:cSldViewPr>
      <p:cViewPr varScale="1">
        <p:scale>
          <a:sx n="106" d="100"/>
          <a:sy n="106" d="100"/>
        </p:scale>
        <p:origin x="-102" y="-702"/>
      </p:cViewPr>
      <p:guideLst>
        <p:guide orient="horz" pos="1592"/>
        <p:guide pos="2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46" y="-102"/>
      </p:cViewPr>
      <p:guideLst>
        <p:guide orient="horz" pos="2832"/>
        <p:guide pos="21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5E607E-7BBC-416B-8D11-02F3A735D07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E722DC-2962-4162-B45F-AE86D4B33DF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E722DC-2962-4162-B45F-AE86D4B33DF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E722DC-2962-4162-B45F-AE86D4B33DF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61A0BE-27CE-4C43-8774-3D6E05150B1C}" type="slidenum">
              <a:rPr lang="zh-CN" altLang="en-US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9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0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" y="1305371"/>
            <a:ext cx="9144000" cy="807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/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打 扫 卫 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44191" y="2526071"/>
            <a:ext cx="305562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endParaRPr lang="zh-CN" altLang="en-US" b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94038" y="3375238"/>
            <a:ext cx="4641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课堂导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入</a:t>
            </a:r>
            <a:r>
              <a:rPr lang="en-US" altLang="zh-CN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新知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探究</a:t>
            </a:r>
            <a:r>
              <a:rPr lang="en-US" altLang="zh-CN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小结</a:t>
            </a:r>
            <a:r>
              <a:rPr lang="en-US" altLang="zh-CN" sz="16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课堂练习</a:t>
            </a:r>
            <a:r>
              <a:rPr lang="en-US" altLang="zh-CN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课堂作业</a:t>
            </a:r>
            <a:endParaRPr lang="zh-CN" altLang="en-US" sz="1600" b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299941"/>
            <a:ext cx="91440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 descr="C:\Users\Administrator\AppData\Roaming\Tencent\Users\271766067\QQ\WinTemp\RichOle\{[IOM~FCK6%9U1MG@{48G.pn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00" name="AutoShape 4" descr="C:\Users\Administrator\AppData\Roaming\Tencent\Users\271766067\QQ\WinTemp\RichOle\{[IOM~FCK6%9U1MG@{48G.pn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0998" y="1747849"/>
            <a:ext cx="1843087" cy="49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本框 13"/>
          <p:cNvSpPr txBox="1"/>
          <p:nvPr/>
        </p:nvSpPr>
        <p:spPr>
          <a:xfrm>
            <a:off x="3319434" y="1890725"/>
            <a:ext cx="12842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spc="600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endParaRPr lang="zh-CN" altLang="en-US" sz="280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14"/>
          <p:cNvSpPr txBox="1">
            <a:spLocks noChangeArrowheads="1"/>
          </p:cNvSpPr>
          <p:nvPr/>
        </p:nvSpPr>
        <p:spPr bwMode="auto">
          <a:xfrm>
            <a:off x="2653110" y="1786309"/>
            <a:ext cx="8858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15"/>
          <p:cNvSpPr txBox="1">
            <a:spLocks noChangeArrowheads="1"/>
          </p:cNvSpPr>
          <p:nvPr/>
        </p:nvSpPr>
        <p:spPr bwMode="auto">
          <a:xfrm>
            <a:off x="3567084" y="1510662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16"/>
          <p:cNvSpPr txBox="1"/>
          <p:nvPr/>
        </p:nvSpPr>
        <p:spPr>
          <a:xfrm>
            <a:off x="4035398" y="2192546"/>
            <a:ext cx="7397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spc="6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80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295623" y="2618663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8"/>
          <p:cNvSpPr txBox="1">
            <a:spLocks noChangeArrowheads="1"/>
          </p:cNvSpPr>
          <p:nvPr/>
        </p:nvSpPr>
        <p:spPr bwMode="auto">
          <a:xfrm>
            <a:off x="3617884" y="2531578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19"/>
          <p:cNvSpPr txBox="1">
            <a:spLocks noChangeArrowheads="1"/>
          </p:cNvSpPr>
          <p:nvPr/>
        </p:nvSpPr>
        <p:spPr bwMode="auto">
          <a:xfrm>
            <a:off x="4043334" y="1510662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322610" y="3291830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3971898" y="1845481"/>
            <a:ext cx="53975" cy="404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文本框 22"/>
          <p:cNvSpPr txBox="1">
            <a:spLocks noChangeArrowheads="1"/>
          </p:cNvSpPr>
          <p:nvPr/>
        </p:nvSpPr>
        <p:spPr bwMode="auto">
          <a:xfrm>
            <a:off x="2457423" y="1073956"/>
            <a:ext cx="20034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>
                <a:solidFill>
                  <a:schemeClr val="tx1"/>
                </a:solidFill>
                <a:latin typeface="+mn-ea"/>
                <a:ea typeface="+mn-ea"/>
              </a:rPr>
              <a:t>18÷24</a:t>
            </a:r>
            <a:r>
              <a:rPr lang="zh-CN" altLang="en-US" sz="2800" b="0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</a:p>
        </p:txBody>
      </p:sp>
      <p:sp>
        <p:nvSpPr>
          <p:cNvPr id="37" name="文本框 23"/>
          <p:cNvSpPr txBox="1">
            <a:spLocks noChangeArrowheads="1"/>
          </p:cNvSpPr>
          <p:nvPr/>
        </p:nvSpPr>
        <p:spPr bwMode="auto">
          <a:xfrm>
            <a:off x="4017935" y="1064431"/>
            <a:ext cx="23145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>
                <a:solidFill>
                  <a:srgbClr val="C00000"/>
                </a:solidFill>
                <a:latin typeface="+mn-ea"/>
                <a:ea typeface="+mn-ea"/>
              </a:rPr>
              <a:t>0.75</a:t>
            </a:r>
            <a:r>
              <a:rPr lang="zh-CN" altLang="en-US" sz="2800" b="0" dirty="0">
                <a:solidFill>
                  <a:srgbClr val="C00000"/>
                </a:solidFill>
                <a:latin typeface="+mn-ea"/>
                <a:ea typeface="+mn-ea"/>
              </a:rPr>
              <a:t>（元）</a:t>
            </a:r>
          </a:p>
        </p:txBody>
      </p:sp>
      <p:sp>
        <p:nvSpPr>
          <p:cNvPr id="38" name="文本框 24"/>
          <p:cNvSpPr txBox="1"/>
          <p:nvPr/>
        </p:nvSpPr>
        <p:spPr>
          <a:xfrm>
            <a:off x="4506452" y="2529154"/>
            <a:ext cx="5191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spc="5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</a:p>
        </p:txBody>
      </p:sp>
      <p:sp>
        <p:nvSpPr>
          <p:cNvPr id="39" name="文本框 25"/>
          <p:cNvSpPr txBox="1"/>
          <p:nvPr/>
        </p:nvSpPr>
        <p:spPr>
          <a:xfrm>
            <a:off x="3641782" y="2829192"/>
            <a:ext cx="1358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spc="300" dirty="0">
                <a:latin typeface="楷体" panose="02010609060101010101" pitchFamily="49" charset="-122"/>
                <a:ea typeface="楷体" panose="02010609060101010101" pitchFamily="49" charset="-122"/>
              </a:rPr>
              <a:t>1 2 0</a:t>
            </a:r>
            <a:endParaRPr lang="zh-CN" altLang="en-US" sz="2800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26"/>
          <p:cNvSpPr txBox="1"/>
          <p:nvPr/>
        </p:nvSpPr>
        <p:spPr>
          <a:xfrm>
            <a:off x="4516919" y="3200658"/>
            <a:ext cx="3698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spc="3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27"/>
          <p:cNvSpPr txBox="1">
            <a:spLocks noChangeArrowheads="1"/>
          </p:cNvSpPr>
          <p:nvPr/>
        </p:nvSpPr>
        <p:spPr bwMode="auto">
          <a:xfrm>
            <a:off x="2386619" y="3964493"/>
            <a:ext cx="40370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+mn-ea"/>
                <a:ea typeface="+mn-ea"/>
              </a:rPr>
              <a:t>答：平均每个</a:t>
            </a:r>
            <a:r>
              <a:rPr lang="en-US" altLang="zh-CN" sz="2800" b="0" dirty="0">
                <a:solidFill>
                  <a:schemeClr val="tx1"/>
                </a:solidFill>
                <a:latin typeface="+mn-ea"/>
                <a:ea typeface="+mn-ea"/>
              </a:rPr>
              <a:t>0.75</a:t>
            </a:r>
            <a:r>
              <a:rPr lang="zh-CN" altLang="en-US" sz="2800" b="0" dirty="0">
                <a:solidFill>
                  <a:schemeClr val="tx1"/>
                </a:solidFill>
                <a:latin typeface="+mn-ea"/>
                <a:ea typeface="+mn-ea"/>
              </a:rPr>
              <a:t>元。</a:t>
            </a:r>
          </a:p>
        </p:txBody>
      </p:sp>
      <p:sp>
        <p:nvSpPr>
          <p:cNvPr id="42" name="文本框 29"/>
          <p:cNvSpPr txBox="1">
            <a:spLocks noChangeArrowheads="1"/>
          </p:cNvSpPr>
          <p:nvPr/>
        </p:nvSpPr>
        <p:spPr bwMode="auto">
          <a:xfrm>
            <a:off x="4490639" y="1515424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文本框 28"/>
          <p:cNvSpPr txBox="1"/>
          <p:nvPr/>
        </p:nvSpPr>
        <p:spPr>
          <a:xfrm>
            <a:off x="4040160" y="1883581"/>
            <a:ext cx="5191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spc="5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</a:p>
        </p:txBody>
      </p:sp>
      <p:sp>
        <p:nvSpPr>
          <p:cNvPr id="45" name="椭圆 44"/>
          <p:cNvSpPr/>
          <p:nvPr/>
        </p:nvSpPr>
        <p:spPr>
          <a:xfrm>
            <a:off x="3970310" y="2243237"/>
            <a:ext cx="53975" cy="404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文本框 31"/>
          <p:cNvSpPr txBox="1"/>
          <p:nvPr/>
        </p:nvSpPr>
        <p:spPr>
          <a:xfrm>
            <a:off x="3315467" y="2193228"/>
            <a:ext cx="7397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spc="600" dirty="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endParaRPr lang="zh-CN" altLang="en-US" sz="280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文本框 32"/>
          <p:cNvSpPr txBox="1">
            <a:spLocks noChangeArrowheads="1"/>
          </p:cNvSpPr>
          <p:nvPr/>
        </p:nvSpPr>
        <p:spPr bwMode="auto">
          <a:xfrm>
            <a:off x="4056998" y="2523202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圆角矩形标注 42"/>
          <p:cNvSpPr/>
          <p:nvPr/>
        </p:nvSpPr>
        <p:spPr>
          <a:xfrm>
            <a:off x="5370825" y="2192747"/>
            <a:ext cx="2009487" cy="846690"/>
          </a:xfrm>
          <a:prstGeom prst="wedgeRoundRectCallout">
            <a:avLst>
              <a:gd name="adj1" fmla="val 39108"/>
              <a:gd name="adj2" fmla="val 625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0" dirty="0">
                <a:solidFill>
                  <a:schemeClr val="tx1"/>
                </a:solidFill>
                <a:latin typeface="+mn-ea"/>
                <a:sym typeface="+mn-ea"/>
              </a:rPr>
              <a:t>每个不到</a:t>
            </a:r>
            <a:r>
              <a:rPr lang="en-US" altLang="zh-CN" b="0" dirty="0">
                <a:solidFill>
                  <a:schemeClr val="tx1"/>
                </a:solidFill>
                <a:latin typeface="+mn-ea"/>
                <a:sym typeface="+mn-ea"/>
              </a:rPr>
              <a:t>1</a:t>
            </a:r>
            <a:r>
              <a:rPr lang="zh-CN" altLang="en-US" b="0" dirty="0">
                <a:solidFill>
                  <a:schemeClr val="tx1"/>
                </a:solidFill>
                <a:latin typeface="+mn-ea"/>
                <a:sym typeface="+mn-ea"/>
              </a:rPr>
              <a:t>元</a:t>
            </a:r>
            <a:endParaRPr lang="zh-CN" altLang="en-US" b="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2" grpId="0"/>
      <p:bldP spid="33" grpId="0"/>
      <p:bldP spid="35" grpId="0" animBg="1"/>
      <p:bldP spid="36" grpId="0"/>
      <p:bldP spid="37" grpId="0"/>
      <p:bldP spid="38" grpId="0"/>
      <p:bldP spid="38" grpId="1"/>
      <p:bldP spid="39" grpId="0"/>
      <p:bldP spid="40" grpId="0"/>
      <p:bldP spid="41" grpId="0"/>
      <p:bldP spid="42" grpId="0"/>
      <p:bldP spid="44" grpId="0"/>
      <p:bldP spid="44" grpId="1"/>
      <p:bldP spid="45" grpId="0" animBg="1"/>
      <p:bldP spid="46" grpId="0"/>
      <p:bldP spid="47" grpId="0"/>
      <p:bldP spid="4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72108" y="348272"/>
            <a:ext cx="536697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观察算式，总结规律</a:t>
            </a:r>
            <a:endParaRPr lang="zh-CN" altLang="en-US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35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70480" y="1048055"/>
            <a:ext cx="1843087" cy="49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文本框 13"/>
          <p:cNvSpPr txBox="1"/>
          <p:nvPr/>
        </p:nvSpPr>
        <p:spPr>
          <a:xfrm>
            <a:off x="5168916" y="1190930"/>
            <a:ext cx="12842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spc="600" dirty="0">
                <a:solidFill>
                  <a:schemeClr val="tx1"/>
                </a:solidFill>
              </a:rPr>
              <a:t>18</a:t>
            </a:r>
            <a:endParaRPr lang="zh-CN" altLang="en-US" b="0" spc="600" dirty="0">
              <a:solidFill>
                <a:schemeClr val="tx1"/>
              </a:solidFill>
            </a:endParaRPr>
          </a:p>
        </p:txBody>
      </p:sp>
      <p:sp>
        <p:nvSpPr>
          <p:cNvPr id="37" name="文本框 14"/>
          <p:cNvSpPr txBox="1">
            <a:spLocks noChangeArrowheads="1"/>
          </p:cNvSpPr>
          <p:nvPr/>
        </p:nvSpPr>
        <p:spPr bwMode="auto">
          <a:xfrm>
            <a:off x="4502167" y="1189740"/>
            <a:ext cx="8858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24</a:t>
            </a:r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38" name="文本框 15"/>
          <p:cNvSpPr txBox="1">
            <a:spLocks noChangeArrowheads="1"/>
          </p:cNvSpPr>
          <p:nvPr/>
        </p:nvSpPr>
        <p:spPr bwMode="auto">
          <a:xfrm>
            <a:off x="5416566" y="803660"/>
            <a:ext cx="571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0</a:t>
            </a:r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39" name="文本框 16"/>
          <p:cNvSpPr txBox="1"/>
          <p:nvPr/>
        </p:nvSpPr>
        <p:spPr>
          <a:xfrm>
            <a:off x="5884880" y="1469536"/>
            <a:ext cx="7397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spc="600" dirty="0">
                <a:solidFill>
                  <a:schemeClr val="tx1"/>
                </a:solidFill>
              </a:rPr>
              <a:t>8</a:t>
            </a:r>
            <a:endParaRPr lang="zh-CN" altLang="en-US" b="0" spc="600" dirty="0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5145105" y="1865078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18"/>
          <p:cNvSpPr txBox="1">
            <a:spLocks noChangeArrowheads="1"/>
          </p:cNvSpPr>
          <p:nvPr/>
        </p:nvSpPr>
        <p:spPr bwMode="auto">
          <a:xfrm>
            <a:off x="5467366" y="1756477"/>
            <a:ext cx="571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1</a:t>
            </a:r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42" name="文本框 19"/>
          <p:cNvSpPr txBox="1">
            <a:spLocks noChangeArrowheads="1"/>
          </p:cNvSpPr>
          <p:nvPr/>
        </p:nvSpPr>
        <p:spPr bwMode="auto">
          <a:xfrm>
            <a:off x="5892816" y="803660"/>
            <a:ext cx="571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7</a:t>
            </a:r>
            <a:endParaRPr lang="zh-CN" altLang="en-US" b="0">
              <a:solidFill>
                <a:schemeClr val="tx1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5172092" y="2623035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>
            <a:off x="5821380" y="1145687"/>
            <a:ext cx="53975" cy="40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58" name="文本框 24"/>
          <p:cNvSpPr txBox="1"/>
          <p:nvPr/>
        </p:nvSpPr>
        <p:spPr>
          <a:xfrm>
            <a:off x="6240479" y="1764811"/>
            <a:ext cx="5191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spc="500" dirty="0">
                <a:solidFill>
                  <a:schemeClr val="tx1"/>
                </a:solidFill>
              </a:rPr>
              <a:t>0</a:t>
            </a:r>
            <a:endParaRPr lang="zh-CN" altLang="en-US" b="0" spc="500" dirty="0">
              <a:solidFill>
                <a:schemeClr val="tx1"/>
              </a:solidFill>
            </a:endParaRPr>
          </a:p>
        </p:txBody>
      </p:sp>
      <p:sp>
        <p:nvSpPr>
          <p:cNvPr id="59" name="文本框 25"/>
          <p:cNvSpPr txBox="1"/>
          <p:nvPr/>
        </p:nvSpPr>
        <p:spPr>
          <a:xfrm>
            <a:off x="5499116" y="2064849"/>
            <a:ext cx="13589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spc="300" dirty="0">
                <a:solidFill>
                  <a:schemeClr val="tx1"/>
                </a:solidFill>
              </a:rPr>
              <a:t>1 2 0</a:t>
            </a:r>
            <a:endParaRPr lang="zh-CN" altLang="en-US" b="0" spc="300" dirty="0">
              <a:solidFill>
                <a:schemeClr val="tx1"/>
              </a:solidFill>
            </a:endParaRPr>
          </a:p>
        </p:txBody>
      </p:sp>
      <p:sp>
        <p:nvSpPr>
          <p:cNvPr id="60" name="文本框 26"/>
          <p:cNvSpPr txBox="1"/>
          <p:nvPr/>
        </p:nvSpPr>
        <p:spPr>
          <a:xfrm>
            <a:off x="6258821" y="2515540"/>
            <a:ext cx="3698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spc="300" dirty="0">
                <a:solidFill>
                  <a:schemeClr val="tx1"/>
                </a:solidFill>
              </a:rPr>
              <a:t>0</a:t>
            </a:r>
            <a:endParaRPr lang="zh-CN" altLang="en-US" b="0" spc="300" dirty="0">
              <a:solidFill>
                <a:schemeClr val="tx1"/>
              </a:solidFill>
            </a:endParaRPr>
          </a:p>
        </p:txBody>
      </p:sp>
      <p:sp>
        <p:nvSpPr>
          <p:cNvPr id="61" name="文本框 29"/>
          <p:cNvSpPr txBox="1">
            <a:spLocks noChangeArrowheads="1"/>
          </p:cNvSpPr>
          <p:nvPr/>
        </p:nvSpPr>
        <p:spPr bwMode="auto">
          <a:xfrm>
            <a:off x="6232541" y="808423"/>
            <a:ext cx="571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5</a:t>
            </a:r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62" name="文本框 28"/>
          <p:cNvSpPr txBox="1"/>
          <p:nvPr/>
        </p:nvSpPr>
        <p:spPr>
          <a:xfrm>
            <a:off x="5889642" y="1183786"/>
            <a:ext cx="5191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spc="500" dirty="0">
                <a:solidFill>
                  <a:schemeClr val="tx1"/>
                </a:solidFill>
              </a:rPr>
              <a:t>0</a:t>
            </a:r>
            <a:endParaRPr lang="zh-CN" altLang="en-US" b="0" spc="500" dirty="0">
              <a:solidFill>
                <a:schemeClr val="tx1"/>
              </a:solidFill>
            </a:endParaRPr>
          </a:p>
        </p:txBody>
      </p:sp>
      <p:sp>
        <p:nvSpPr>
          <p:cNvPr id="64" name="文本框 31"/>
          <p:cNvSpPr txBox="1"/>
          <p:nvPr/>
        </p:nvSpPr>
        <p:spPr>
          <a:xfrm>
            <a:off x="5194317" y="1471917"/>
            <a:ext cx="7397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spc="600" dirty="0">
                <a:solidFill>
                  <a:schemeClr val="tx1"/>
                </a:solidFill>
              </a:rPr>
              <a:t>16</a:t>
            </a:r>
            <a:endParaRPr lang="zh-CN" altLang="en-US" b="0" spc="600" dirty="0">
              <a:solidFill>
                <a:schemeClr val="tx1"/>
              </a:solidFill>
            </a:endParaRPr>
          </a:p>
        </p:txBody>
      </p:sp>
      <p:sp>
        <p:nvSpPr>
          <p:cNvPr id="65" name="文本框 32"/>
          <p:cNvSpPr txBox="1">
            <a:spLocks noChangeArrowheads="1"/>
          </p:cNvSpPr>
          <p:nvPr/>
        </p:nvSpPr>
        <p:spPr bwMode="auto">
          <a:xfrm>
            <a:off x="5892816" y="1758859"/>
            <a:ext cx="571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2</a:t>
            </a:r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92948" y="290150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+mn-ea"/>
                <a:ea typeface="+mn-ea"/>
              </a:rPr>
              <a:t>规律总结：</a:t>
            </a:r>
            <a:endParaRPr lang="zh-CN" altLang="en-US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033461" y="294598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在小数除法的计算过程中：</a:t>
            </a:r>
            <a:endParaRPr lang="en-US" altLang="zh-CN" b="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33461" y="3393948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被除数和除数的数值很接近，商也接近</a:t>
            </a:r>
            <a:r>
              <a:rPr lang="en-US" altLang="zh-CN" b="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；</a:t>
            </a:r>
            <a:endParaRPr lang="en-US" altLang="zh-CN" b="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47892" y="3874776"/>
            <a:ext cx="4366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被除数小于除数，商就小于</a:t>
            </a:r>
            <a:r>
              <a:rPr lang="en-US" altLang="zh-CN" b="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；</a:t>
            </a:r>
            <a:endParaRPr lang="en-US" altLang="zh-CN" b="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76863" y="4336441"/>
            <a:ext cx="4366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被除数大于除数，商就大于</a:t>
            </a:r>
            <a:r>
              <a:rPr lang="en-US" altLang="zh-CN" b="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en-US" altLang="zh-CN" b="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72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82728" y="1048055"/>
            <a:ext cx="1843087" cy="49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文本框 13"/>
          <p:cNvSpPr txBox="1"/>
          <p:nvPr/>
        </p:nvSpPr>
        <p:spPr>
          <a:xfrm>
            <a:off x="1881164" y="1190930"/>
            <a:ext cx="12842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spc="600" dirty="0">
                <a:solidFill>
                  <a:schemeClr val="tx1"/>
                </a:solidFill>
              </a:rPr>
              <a:t>12.6</a:t>
            </a:r>
            <a:endParaRPr lang="zh-CN" altLang="en-US" b="0" spc="600" dirty="0">
              <a:solidFill>
                <a:schemeClr val="tx1"/>
              </a:solidFill>
            </a:endParaRPr>
          </a:p>
        </p:txBody>
      </p:sp>
      <p:sp>
        <p:nvSpPr>
          <p:cNvPr id="74" name="文本框 14"/>
          <p:cNvSpPr txBox="1">
            <a:spLocks noChangeArrowheads="1"/>
          </p:cNvSpPr>
          <p:nvPr/>
        </p:nvSpPr>
        <p:spPr bwMode="auto">
          <a:xfrm>
            <a:off x="1214415" y="1189740"/>
            <a:ext cx="8858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12</a:t>
            </a:r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76" name="文本框 15"/>
          <p:cNvSpPr txBox="1">
            <a:spLocks noChangeArrowheads="1"/>
          </p:cNvSpPr>
          <p:nvPr/>
        </p:nvSpPr>
        <p:spPr bwMode="auto">
          <a:xfrm>
            <a:off x="2128814" y="803660"/>
            <a:ext cx="571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1</a:t>
            </a:r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77" name="文本框 16"/>
          <p:cNvSpPr txBox="1"/>
          <p:nvPr/>
        </p:nvSpPr>
        <p:spPr>
          <a:xfrm>
            <a:off x="1884340" y="1469536"/>
            <a:ext cx="7397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spc="600" dirty="0">
                <a:solidFill>
                  <a:schemeClr val="tx1"/>
                </a:solidFill>
              </a:rPr>
              <a:t>12</a:t>
            </a:r>
            <a:endParaRPr lang="zh-CN" altLang="en-US" b="0" spc="600" dirty="0">
              <a:solidFill>
                <a:schemeClr val="tx1"/>
              </a:solidFill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1857353" y="1875836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18"/>
          <p:cNvSpPr txBox="1">
            <a:spLocks noChangeArrowheads="1"/>
          </p:cNvSpPr>
          <p:nvPr/>
        </p:nvSpPr>
        <p:spPr bwMode="auto">
          <a:xfrm>
            <a:off x="2603477" y="1768384"/>
            <a:ext cx="571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6</a:t>
            </a:r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80" name="文本框 19"/>
          <p:cNvSpPr txBox="1">
            <a:spLocks noChangeArrowheads="1"/>
          </p:cNvSpPr>
          <p:nvPr/>
        </p:nvSpPr>
        <p:spPr bwMode="auto">
          <a:xfrm>
            <a:off x="2605064" y="803660"/>
            <a:ext cx="571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0</a:t>
            </a:r>
            <a:endParaRPr lang="zh-CN" altLang="en-US" b="0">
              <a:solidFill>
                <a:schemeClr val="tx1"/>
              </a:solidFill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1884340" y="2612277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81"/>
          <p:cNvSpPr/>
          <p:nvPr/>
        </p:nvSpPr>
        <p:spPr>
          <a:xfrm>
            <a:off x="2533627" y="1145687"/>
            <a:ext cx="53975" cy="40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>
              <a:solidFill>
                <a:schemeClr val="tx1"/>
              </a:solidFill>
            </a:endParaRPr>
          </a:p>
        </p:txBody>
      </p:sp>
      <p:sp>
        <p:nvSpPr>
          <p:cNvPr id="83" name="文本框 24"/>
          <p:cNvSpPr txBox="1"/>
          <p:nvPr/>
        </p:nvSpPr>
        <p:spPr>
          <a:xfrm>
            <a:off x="2979715" y="1775528"/>
            <a:ext cx="5191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spc="500" dirty="0">
                <a:solidFill>
                  <a:schemeClr val="tx1"/>
                </a:solidFill>
              </a:rPr>
              <a:t>0</a:t>
            </a:r>
            <a:endParaRPr lang="zh-CN" altLang="en-US" b="0" spc="500" dirty="0">
              <a:solidFill>
                <a:schemeClr val="tx1"/>
              </a:solidFill>
            </a:endParaRPr>
          </a:p>
        </p:txBody>
      </p:sp>
      <p:sp>
        <p:nvSpPr>
          <p:cNvPr id="84" name="文本框 25"/>
          <p:cNvSpPr txBox="1"/>
          <p:nvPr/>
        </p:nvSpPr>
        <p:spPr>
          <a:xfrm>
            <a:off x="2603477" y="2074374"/>
            <a:ext cx="9334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spc="300" dirty="0">
                <a:solidFill>
                  <a:schemeClr val="tx1"/>
                </a:solidFill>
              </a:rPr>
              <a:t>6 0</a:t>
            </a:r>
            <a:endParaRPr lang="zh-CN" altLang="en-US" b="0" spc="300" dirty="0">
              <a:solidFill>
                <a:schemeClr val="tx1"/>
              </a:solidFill>
            </a:endParaRPr>
          </a:p>
        </p:txBody>
      </p:sp>
      <p:sp>
        <p:nvSpPr>
          <p:cNvPr id="85" name="文本框 26"/>
          <p:cNvSpPr txBox="1"/>
          <p:nvPr/>
        </p:nvSpPr>
        <p:spPr>
          <a:xfrm>
            <a:off x="2992584" y="2515540"/>
            <a:ext cx="3698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 spc="300" dirty="0">
                <a:solidFill>
                  <a:schemeClr val="tx1"/>
                </a:solidFill>
              </a:rPr>
              <a:t>0</a:t>
            </a:r>
            <a:endParaRPr lang="zh-CN" altLang="en-US" b="0" spc="300" dirty="0">
              <a:solidFill>
                <a:schemeClr val="tx1"/>
              </a:solidFill>
            </a:endParaRPr>
          </a:p>
        </p:txBody>
      </p:sp>
      <p:sp>
        <p:nvSpPr>
          <p:cNvPr id="86" name="文本框 29"/>
          <p:cNvSpPr txBox="1">
            <a:spLocks noChangeArrowheads="1"/>
          </p:cNvSpPr>
          <p:nvPr/>
        </p:nvSpPr>
        <p:spPr bwMode="auto">
          <a:xfrm>
            <a:off x="2986064" y="808423"/>
            <a:ext cx="5715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0">
                <a:solidFill>
                  <a:schemeClr val="tx1"/>
                </a:solidFill>
              </a:rPr>
              <a:t>5</a:t>
            </a:r>
            <a:endParaRPr lang="zh-CN" alt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37" grpId="0"/>
      <p:bldP spid="38" grpId="0"/>
      <p:bldP spid="39" grpId="0"/>
      <p:bldP spid="41" grpId="0"/>
      <p:bldP spid="42" grpId="0"/>
      <p:bldP spid="54" grpId="0" bldLvl="0" animBg="1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3" grpId="0"/>
      <p:bldP spid="74" grpId="0"/>
      <p:bldP spid="76" grpId="0"/>
      <p:bldP spid="77" grpId="0"/>
      <p:bldP spid="79" grpId="0"/>
      <p:bldP spid="80" grpId="0"/>
      <p:bldP spid="82" grpId="0" bldLvl="0" animBg="1"/>
      <p:bldP spid="83" grpId="0"/>
      <p:bldP spid="84" grpId="0"/>
      <p:bldP spid="85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467544" y="699542"/>
            <a:ext cx="777686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不用计算，判断商是大于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、小于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，还是接近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953382" y="1722828"/>
            <a:ext cx="1635125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18÷5=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214943" y="1714494"/>
            <a:ext cx="1992315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15.6÷15=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47903" y="1830550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0" dirty="0" smtClean="0">
                <a:latin typeface="+mn-ea"/>
                <a:ea typeface="+mn-ea"/>
              </a:rPr>
              <a:t>商大于</a:t>
            </a:r>
            <a:r>
              <a:rPr lang="en-US" altLang="zh-CN" sz="2800" b="0" dirty="0" smtClean="0">
                <a:latin typeface="+mn-ea"/>
                <a:ea typeface="+mn-ea"/>
              </a:rPr>
              <a:t>1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77334" y="1832506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0" dirty="0" smtClean="0">
                <a:latin typeface="+mn-ea"/>
                <a:ea typeface="+mn-ea"/>
              </a:rPr>
              <a:t>商接近</a:t>
            </a:r>
            <a:r>
              <a:rPr lang="en-US" altLang="zh-CN" sz="2800" b="0" dirty="0" smtClean="0">
                <a:latin typeface="+mn-ea"/>
                <a:ea typeface="+mn-ea"/>
              </a:rPr>
              <a:t>1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946042" y="2625174"/>
            <a:ext cx="1635125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16÷80=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5286381" y="2616840"/>
            <a:ext cx="1920877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32.6÷4=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68822" y="2787774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0" dirty="0" smtClean="0">
                <a:latin typeface="+mn-ea"/>
                <a:ea typeface="+mn-ea"/>
              </a:rPr>
              <a:t>商小于</a:t>
            </a:r>
            <a:r>
              <a:rPr lang="en-US" altLang="zh-CN" sz="2800" b="0" dirty="0" smtClean="0">
                <a:latin typeface="+mn-ea"/>
                <a:ea typeface="+mn-ea"/>
              </a:rPr>
              <a:t>1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77334" y="2768610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0" dirty="0" smtClean="0">
                <a:latin typeface="+mn-ea"/>
                <a:ea typeface="+mn-ea"/>
              </a:rPr>
              <a:t>商大于</a:t>
            </a:r>
            <a:r>
              <a:rPr lang="en-US" altLang="zh-CN" sz="2800" b="0" dirty="0" smtClean="0">
                <a:latin typeface="+mn-ea"/>
                <a:ea typeface="+mn-ea"/>
              </a:rPr>
              <a:t>1</a:t>
            </a:r>
            <a:endParaRPr lang="zh-CN" altLang="en-US" sz="2800" b="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827584" y="721930"/>
            <a:ext cx="6372225" cy="5397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l" eaLnBrk="1" hangingPunct="1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先判断商的大小，再计算下面各题。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475656" y="1491630"/>
            <a:ext cx="1635125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8.64÷8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60649" y="1628654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=1.08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915448" y="1595753"/>
            <a:ext cx="24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 smtClean="0">
                <a:latin typeface="+mn-ea"/>
                <a:ea typeface="+mn-ea"/>
              </a:rPr>
              <a:t>（商接近</a:t>
            </a:r>
            <a:r>
              <a:rPr lang="en-US" altLang="zh-CN" sz="2800" b="0" dirty="0" smtClean="0">
                <a:latin typeface="+mn-ea"/>
                <a:ea typeface="+mn-ea"/>
              </a:rPr>
              <a:t>1</a:t>
            </a:r>
            <a:r>
              <a:rPr lang="zh-CN" altLang="en-US" sz="2800" b="0" dirty="0" smtClean="0">
                <a:latin typeface="+mn-ea"/>
                <a:ea typeface="+mn-ea"/>
              </a:rPr>
              <a:t>）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1429177" y="2089781"/>
            <a:ext cx="2135191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29.29÷29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060648" y="2161827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=1.01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069192" y="2157601"/>
            <a:ext cx="24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 smtClean="0">
                <a:latin typeface="+mn-ea"/>
                <a:ea typeface="+mn-ea"/>
              </a:rPr>
              <a:t>（商接近</a:t>
            </a:r>
            <a:r>
              <a:rPr lang="en-US" altLang="zh-CN" sz="2800" b="0" dirty="0" smtClean="0">
                <a:latin typeface="+mn-ea"/>
                <a:ea typeface="+mn-ea"/>
              </a:rPr>
              <a:t>1</a:t>
            </a:r>
            <a:r>
              <a:rPr lang="zh-CN" altLang="en-US" sz="2800" b="0" dirty="0" smtClean="0">
                <a:latin typeface="+mn-ea"/>
                <a:ea typeface="+mn-ea"/>
              </a:rPr>
              <a:t>）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1453609" y="2614483"/>
            <a:ext cx="1731891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1.65÷5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060649" y="2768753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=0.33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997121" y="2717124"/>
            <a:ext cx="24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 smtClean="0">
                <a:latin typeface="+mn-ea"/>
                <a:ea typeface="+mn-ea"/>
              </a:rPr>
              <a:t>（商小于</a:t>
            </a:r>
            <a:r>
              <a:rPr lang="en-US" altLang="zh-CN" sz="2800" b="0" dirty="0" smtClean="0">
                <a:latin typeface="+mn-ea"/>
                <a:ea typeface="+mn-ea"/>
              </a:rPr>
              <a:t>1</a:t>
            </a:r>
            <a:r>
              <a:rPr lang="zh-CN" altLang="en-US" sz="2800" b="0" dirty="0" smtClean="0">
                <a:latin typeface="+mn-ea"/>
                <a:ea typeface="+mn-ea"/>
              </a:rPr>
              <a:t>）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1488801" y="3170504"/>
            <a:ext cx="1849439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0.17÷17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60649" y="3297258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=0.01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997121" y="3291973"/>
            <a:ext cx="24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 smtClean="0">
                <a:latin typeface="+mn-ea"/>
                <a:ea typeface="+mn-ea"/>
              </a:rPr>
              <a:t>（商小于</a:t>
            </a:r>
            <a:r>
              <a:rPr lang="en-US" altLang="zh-CN" sz="2800" b="0" dirty="0" smtClean="0">
                <a:latin typeface="+mn-ea"/>
                <a:ea typeface="+mn-ea"/>
              </a:rPr>
              <a:t>1</a:t>
            </a:r>
            <a:r>
              <a:rPr lang="zh-CN" altLang="en-US" sz="2800" b="0" dirty="0" smtClean="0">
                <a:latin typeface="+mn-ea"/>
                <a:ea typeface="+mn-ea"/>
              </a:rPr>
              <a:t>）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166" y="62753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1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81" grpId="0"/>
      <p:bldP spid="83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 bwMode="auto">
          <a:xfrm>
            <a:off x="755576" y="561859"/>
            <a:ext cx="8072494" cy="91083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小明购买一套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《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动物世界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》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共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4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本，售价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67.2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元，平均每本售价多少元？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71800" y="2192660"/>
            <a:ext cx="343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67.2÷4=16.8</a:t>
            </a:r>
            <a:r>
              <a:rPr lang="zh-CN" altLang="en-US" sz="2800" b="0" dirty="0" smtClean="0">
                <a:latin typeface="+mn-ea"/>
                <a:ea typeface="+mn-ea"/>
              </a:rPr>
              <a:t>（元）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3435846"/>
            <a:ext cx="4515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答：平均每本售价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16.8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元。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166" y="62753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2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 bwMode="auto">
          <a:xfrm>
            <a:off x="827584" y="525703"/>
            <a:ext cx="7929618" cy="857256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一瓶饮料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1.5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千克，正好倒满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12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杯，平均每杯多少千克？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27784" y="2250094"/>
            <a:ext cx="398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1.5÷12=0.125</a:t>
            </a:r>
            <a:r>
              <a:rPr lang="zh-CN" altLang="en-US" sz="2800" b="0" dirty="0" smtClean="0">
                <a:latin typeface="+mn-ea"/>
                <a:ea typeface="+mn-ea"/>
              </a:rPr>
              <a:t>（千克）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43808" y="3640449"/>
            <a:ext cx="4403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答：平均每杯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0.125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千克。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166" y="62753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+mn-ea"/>
              </a:rPr>
              <a:t>3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08000" y="613410"/>
            <a:ext cx="5057140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教材第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6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页“练一练”的第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5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题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23156" y="1635646"/>
            <a:ext cx="1635125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32÷5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076056" y="1635646"/>
            <a:ext cx="1635125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4÷25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631184" y="2409150"/>
            <a:ext cx="1635125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35÷56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46886" y="1746703"/>
            <a:ext cx="957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=6.4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71250" y="1769971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=0.16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36022" y="2516872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=0.625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160335" y="2457589"/>
            <a:ext cx="1635125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0.63÷9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9" name="TextBox 9"/>
          <p:cNvSpPr txBox="1">
            <a:spLocks noChangeArrowheads="1"/>
          </p:cNvSpPr>
          <p:nvPr/>
        </p:nvSpPr>
        <p:spPr bwMode="auto">
          <a:xfrm>
            <a:off x="1634858" y="3235543"/>
            <a:ext cx="1635125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7.79÷95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0" name="TextBox 9"/>
          <p:cNvSpPr txBox="1">
            <a:spLocks noChangeArrowheads="1"/>
          </p:cNvSpPr>
          <p:nvPr/>
        </p:nvSpPr>
        <p:spPr bwMode="auto">
          <a:xfrm>
            <a:off x="5241453" y="3278717"/>
            <a:ext cx="1635125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43.8÷12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44208" y="2596033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=0.07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111918" y="3349628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=0.082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11181" y="3406624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=3.65</a:t>
            </a:r>
            <a:endParaRPr lang="zh-CN" altLang="en-US" sz="2800" b="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68" grpId="0"/>
      <p:bldP spid="69" grpId="0"/>
      <p:bldP spid="70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83568" y="1221176"/>
            <a:ext cx="7704856" cy="3291078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整数部分不够商</a:t>
            </a:r>
            <a:r>
              <a:rPr lang="en-US" altLang="zh-CN" sz="280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+mn-ea"/>
              </a:rPr>
              <a:t>的除法的计算方法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</a:rPr>
              <a:t>：</a:t>
            </a:r>
            <a:endParaRPr lang="en-US" altLang="zh-CN" sz="28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0" dirty="0" smtClean="0">
                <a:solidFill>
                  <a:schemeClr val="tx1"/>
                </a:solidFill>
                <a:latin typeface="+mn-ea"/>
                <a:sym typeface="+mn-ea"/>
              </a:rPr>
              <a:t>被除数</a:t>
            </a:r>
            <a:r>
              <a:rPr lang="zh-CN" altLang="en-US" sz="2800" b="0" dirty="0">
                <a:solidFill>
                  <a:schemeClr val="tx1"/>
                </a:solidFill>
                <a:latin typeface="+mn-ea"/>
                <a:sym typeface="+mn-ea"/>
              </a:rPr>
              <a:t>的整数部分不够商</a:t>
            </a:r>
            <a:r>
              <a:rPr lang="en-US" altLang="zh-CN" sz="2800" b="0" dirty="0">
                <a:solidFill>
                  <a:schemeClr val="tx1"/>
                </a:solidFill>
                <a:latin typeface="+mn-ea"/>
                <a:sym typeface="+mn-ea"/>
              </a:rPr>
              <a:t>1</a:t>
            </a:r>
            <a:r>
              <a:rPr lang="zh-CN" altLang="en-US" sz="2800" b="0" dirty="0">
                <a:solidFill>
                  <a:schemeClr val="tx1"/>
                </a:solidFill>
                <a:latin typeface="+mn-ea"/>
                <a:sym typeface="+mn-ea"/>
              </a:rPr>
              <a:t>时，在整数的个位商</a:t>
            </a:r>
            <a:r>
              <a:rPr lang="en-US" altLang="zh-CN" sz="2800" b="0" dirty="0">
                <a:solidFill>
                  <a:schemeClr val="tx1"/>
                </a:solidFill>
                <a:latin typeface="+mn-ea"/>
                <a:sym typeface="+mn-ea"/>
              </a:rPr>
              <a:t>0</a:t>
            </a:r>
            <a:r>
              <a:rPr lang="zh-CN" altLang="en-US" sz="2800" b="0" dirty="0">
                <a:solidFill>
                  <a:schemeClr val="tx1"/>
                </a:solidFill>
                <a:latin typeface="+mn-ea"/>
                <a:sym typeface="+mn-ea"/>
              </a:rPr>
              <a:t>，同时点上小数点，然后按照被除数有余数补“</a:t>
            </a:r>
            <a:r>
              <a:rPr lang="en-US" altLang="zh-CN" sz="2800" b="0" dirty="0">
                <a:solidFill>
                  <a:schemeClr val="tx1"/>
                </a:solidFill>
                <a:latin typeface="+mn-ea"/>
                <a:sym typeface="+mn-ea"/>
              </a:rPr>
              <a:t>0</a:t>
            </a:r>
            <a:r>
              <a:rPr lang="zh-CN" altLang="en-US" sz="2800" b="0" dirty="0">
                <a:solidFill>
                  <a:schemeClr val="tx1"/>
                </a:solidFill>
                <a:latin typeface="+mn-ea"/>
                <a:sym typeface="+mn-ea"/>
              </a:rPr>
              <a:t>”继续除的除法的计算方法计算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sym typeface="+mn-ea"/>
              </a:rPr>
              <a:t>。</a:t>
            </a:r>
            <a:endParaRPr lang="zh-CN" altLang="en-US" sz="2800" b="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6" name="Rectangle 68"/>
          <p:cNvSpPr>
            <a:spLocks noChangeArrowheads="1"/>
          </p:cNvSpPr>
          <p:nvPr/>
        </p:nvSpPr>
        <p:spPr bwMode="auto">
          <a:xfrm>
            <a:off x="500035" y="482189"/>
            <a:ext cx="2672080" cy="52197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28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基础题</a:t>
            </a:r>
            <a:r>
              <a:rPr lang="zh-CN" altLang="en-US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填空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240" y="980135"/>
            <a:ext cx="7996739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（</a:t>
            </a:r>
            <a:r>
              <a:rPr lang="en-US" altLang="zh-CN" b="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）小数除法的意义和整数除法的意义相同，就是已知两个因数的（     ）和其中一个因数，求（                   ）的运算。</a:t>
            </a:r>
            <a:endParaRPr lang="zh-CN" altLang="en-US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813" y="2602975"/>
            <a:ext cx="8247094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（</a:t>
            </a:r>
            <a:r>
              <a:rPr lang="en-US" altLang="zh-CN" b="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CN" altLang="en-US" b="0" dirty="0" smtClean="0">
                <a:solidFill>
                  <a:schemeClr val="tx1"/>
                </a:solidFill>
                <a:latin typeface="+mn-ea"/>
                <a:ea typeface="+mn-ea"/>
              </a:rPr>
              <a:t>）除数是整数的小数除法，按照（       ）除法的法则计算，商的小数点要和（          ）的小数点对齐，如果除到被除数的末尾仍有余数，就在余数后面添（     ），再继续除。</a:t>
            </a:r>
            <a:endParaRPr lang="zh-CN" altLang="en-US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9898" y="16615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>
                <a:latin typeface="+mn-ea"/>
                <a:ea typeface="+mn-ea"/>
              </a:rPr>
              <a:t>积</a:t>
            </a:r>
            <a:endParaRPr lang="zh-CN" altLang="en-US" b="0" dirty="0"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6562" y="166150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>
                <a:latin typeface="+mn-ea"/>
                <a:ea typeface="+mn-ea"/>
              </a:rPr>
              <a:t>另一个因数</a:t>
            </a:r>
            <a:endParaRPr lang="zh-CN" altLang="en-US" b="0" dirty="0"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275815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>
                <a:latin typeface="+mn-ea"/>
                <a:ea typeface="+mn-ea"/>
              </a:rPr>
              <a:t>整数</a:t>
            </a:r>
            <a:endParaRPr lang="zh-CN" altLang="en-US" b="0" dirty="0"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332020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 smtClean="0">
                <a:latin typeface="+mn-ea"/>
                <a:ea typeface="+mn-ea"/>
              </a:rPr>
              <a:t>被除数</a:t>
            </a:r>
            <a:endParaRPr lang="zh-CN" altLang="en-US" b="0" dirty="0"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3564" y="379588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0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166" y="41829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1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777725"/>
            <a:ext cx="824391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（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）两个数相除时，如果除数扩大到原来的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100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倍，要使商不变，被除数应（                              ）。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156620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 smtClean="0">
                <a:latin typeface="+mn-ea"/>
                <a:ea typeface="+mn-ea"/>
              </a:rPr>
              <a:t>扩大到原来的</a:t>
            </a:r>
            <a:r>
              <a:rPr lang="en-US" altLang="zh-CN" sz="2800" b="0" dirty="0" smtClean="0">
                <a:latin typeface="+mn-ea"/>
                <a:ea typeface="+mn-ea"/>
              </a:rPr>
              <a:t>100</a:t>
            </a:r>
            <a:r>
              <a:rPr lang="zh-CN" altLang="en-US" sz="2800" b="0" dirty="0" smtClean="0">
                <a:latin typeface="+mn-ea"/>
                <a:ea typeface="+mn-ea"/>
              </a:rPr>
              <a:t>倍    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166" y="41829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1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9795" y="771525"/>
            <a:ext cx="7994015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自主解决问题和学习除数是整数，被除数位数不够时，添</a:t>
            </a: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0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继续除的计算</a:t>
            </a: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能熟练笔算除数是整数的小数除法。 </a:t>
            </a:r>
            <a:endParaRPr lang="en-US" altLang="zh-CN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培养学生积极的学习态度，树立学好数学的信心。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647398" y="507035"/>
            <a:ext cx="3735070" cy="523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altLang="en-US" sz="28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重点题</a:t>
            </a:r>
            <a:r>
              <a:rPr lang="zh-CN" altLang="en-US" sz="2800" b="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sz="2800" b="0" dirty="0">
                <a:solidFill>
                  <a:srgbClr val="000000"/>
                </a:solidFill>
                <a:latin typeface="+mn-ea"/>
                <a:ea typeface="+mn-ea"/>
              </a:rPr>
              <a:t>列</a:t>
            </a:r>
            <a:r>
              <a:rPr lang="zh-CN" altLang="en-US" sz="2800" b="0" dirty="0" smtClean="0">
                <a:solidFill>
                  <a:srgbClr val="000000"/>
                </a:solidFill>
                <a:latin typeface="+mn-ea"/>
                <a:ea typeface="+mn-ea"/>
              </a:rPr>
              <a:t>竖式计算</a:t>
            </a:r>
            <a:endParaRPr lang="zh-CN" altLang="en-US" sz="2800" b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43686" y="1255881"/>
            <a:ext cx="1492249" cy="63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36÷48</a:t>
            </a:r>
            <a:endParaRPr lang="zh-CN" altLang="en-US" sz="2800" b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14176" y="1214324"/>
            <a:ext cx="2286017" cy="637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43.68÷26</a:t>
            </a:r>
            <a:endParaRPr lang="zh-CN" altLang="en-US" sz="2800" b="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86108" y="138673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0.75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31001" y="134685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 1.68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8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2299" y="2382972"/>
            <a:ext cx="1843087" cy="49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文本框 13"/>
          <p:cNvSpPr txBox="1"/>
          <p:nvPr/>
        </p:nvSpPr>
        <p:spPr>
          <a:xfrm>
            <a:off x="2070735" y="2530809"/>
            <a:ext cx="12842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endParaRPr lang="zh-CN" altLang="en-US" sz="2800" b="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文本框 14"/>
          <p:cNvSpPr txBox="1">
            <a:spLocks noChangeArrowheads="1"/>
          </p:cNvSpPr>
          <p:nvPr/>
        </p:nvSpPr>
        <p:spPr bwMode="auto">
          <a:xfrm>
            <a:off x="1432560" y="2363282"/>
            <a:ext cx="8858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文本框 15"/>
          <p:cNvSpPr txBox="1">
            <a:spLocks noChangeArrowheads="1"/>
          </p:cNvSpPr>
          <p:nvPr/>
        </p:nvSpPr>
        <p:spPr bwMode="auto">
          <a:xfrm>
            <a:off x="2318385" y="2089279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文本框 16"/>
          <p:cNvSpPr txBox="1"/>
          <p:nvPr/>
        </p:nvSpPr>
        <p:spPr>
          <a:xfrm>
            <a:off x="2786699" y="2787015"/>
            <a:ext cx="7397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800" b="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2046924" y="3243027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本框 18"/>
          <p:cNvSpPr txBox="1">
            <a:spLocks noChangeArrowheads="1"/>
          </p:cNvSpPr>
          <p:nvPr/>
        </p:nvSpPr>
        <p:spPr bwMode="auto">
          <a:xfrm>
            <a:off x="2369185" y="3168111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7" name="文本框 19"/>
          <p:cNvSpPr txBox="1">
            <a:spLocks noChangeArrowheads="1"/>
          </p:cNvSpPr>
          <p:nvPr/>
        </p:nvSpPr>
        <p:spPr bwMode="auto">
          <a:xfrm>
            <a:off x="2794635" y="2089279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8" name="直接连接符 97"/>
          <p:cNvCxnSpPr/>
          <p:nvPr/>
        </p:nvCxnSpPr>
        <p:spPr>
          <a:xfrm>
            <a:off x="2073911" y="3939143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椭圆 98"/>
          <p:cNvSpPr/>
          <p:nvPr/>
        </p:nvSpPr>
        <p:spPr>
          <a:xfrm>
            <a:off x="2723199" y="2480604"/>
            <a:ext cx="46267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b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文本框 24"/>
          <p:cNvSpPr txBox="1"/>
          <p:nvPr/>
        </p:nvSpPr>
        <p:spPr>
          <a:xfrm>
            <a:off x="3142298" y="3171483"/>
            <a:ext cx="5191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5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b="0" spc="5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1" name="文本框 25"/>
          <p:cNvSpPr txBox="1"/>
          <p:nvPr/>
        </p:nvSpPr>
        <p:spPr>
          <a:xfrm>
            <a:off x="2356486" y="3495218"/>
            <a:ext cx="1358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3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2 4 </a:t>
            </a:r>
            <a:endParaRPr lang="zh-CN" altLang="en-US" sz="2800" b="0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" name="文本框 26"/>
          <p:cNvSpPr txBox="1"/>
          <p:nvPr/>
        </p:nvSpPr>
        <p:spPr>
          <a:xfrm>
            <a:off x="3192736" y="3855418"/>
            <a:ext cx="3698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3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b="0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3" name="文本框 29"/>
          <p:cNvSpPr txBox="1">
            <a:spLocks noChangeArrowheads="1"/>
          </p:cNvSpPr>
          <p:nvPr/>
        </p:nvSpPr>
        <p:spPr bwMode="auto">
          <a:xfrm>
            <a:off x="3134360" y="2089279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" name="文本框 28"/>
          <p:cNvSpPr txBox="1"/>
          <p:nvPr/>
        </p:nvSpPr>
        <p:spPr>
          <a:xfrm>
            <a:off x="2791461" y="2518703"/>
            <a:ext cx="5191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5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b="0" spc="5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6" name="文本框 31"/>
          <p:cNvSpPr txBox="1"/>
          <p:nvPr/>
        </p:nvSpPr>
        <p:spPr>
          <a:xfrm>
            <a:off x="2063592" y="2787015"/>
            <a:ext cx="7397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33</a:t>
            </a:r>
            <a:endParaRPr lang="zh-CN" altLang="en-US" sz="2800" b="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7" name="文本框 32"/>
          <p:cNvSpPr txBox="1">
            <a:spLocks noChangeArrowheads="1"/>
          </p:cNvSpPr>
          <p:nvPr/>
        </p:nvSpPr>
        <p:spPr bwMode="auto">
          <a:xfrm>
            <a:off x="2794635" y="3170492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8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84841" y="2170344"/>
            <a:ext cx="1843087" cy="49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文本框 13"/>
          <p:cNvSpPr txBox="1"/>
          <p:nvPr/>
        </p:nvSpPr>
        <p:spPr>
          <a:xfrm>
            <a:off x="5883277" y="2313219"/>
            <a:ext cx="1720218" cy="520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0" spc="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43.6 8</a:t>
            </a:r>
            <a:endParaRPr lang="zh-CN" altLang="en-US" sz="2800" b="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0" name="文本框 14"/>
          <p:cNvSpPr txBox="1">
            <a:spLocks noChangeArrowheads="1"/>
          </p:cNvSpPr>
          <p:nvPr/>
        </p:nvSpPr>
        <p:spPr bwMode="auto">
          <a:xfrm>
            <a:off x="5272089" y="2176632"/>
            <a:ext cx="8858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1" name="文本框 15"/>
          <p:cNvSpPr txBox="1">
            <a:spLocks noChangeArrowheads="1"/>
          </p:cNvSpPr>
          <p:nvPr/>
        </p:nvSpPr>
        <p:spPr bwMode="auto">
          <a:xfrm>
            <a:off x="6130927" y="1933156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" name="文本框 16"/>
          <p:cNvSpPr txBox="1"/>
          <p:nvPr/>
        </p:nvSpPr>
        <p:spPr>
          <a:xfrm>
            <a:off x="5886453" y="2591825"/>
            <a:ext cx="7397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26</a:t>
            </a:r>
            <a:endParaRPr lang="zh-CN" altLang="en-US" sz="2800" b="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3" name="直接连接符 112"/>
          <p:cNvCxnSpPr/>
          <p:nvPr/>
        </p:nvCxnSpPr>
        <p:spPr>
          <a:xfrm>
            <a:off x="5794918" y="3028779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文本框 18"/>
          <p:cNvSpPr txBox="1">
            <a:spLocks noChangeArrowheads="1"/>
          </p:cNvSpPr>
          <p:nvPr/>
        </p:nvSpPr>
        <p:spPr bwMode="auto">
          <a:xfrm>
            <a:off x="6605590" y="2977033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5" name="文本框 19"/>
          <p:cNvSpPr txBox="1">
            <a:spLocks noChangeArrowheads="1"/>
          </p:cNvSpPr>
          <p:nvPr/>
        </p:nvSpPr>
        <p:spPr bwMode="auto">
          <a:xfrm>
            <a:off x="6628693" y="1943914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16" name="直接连接符 115"/>
          <p:cNvCxnSpPr/>
          <p:nvPr/>
        </p:nvCxnSpPr>
        <p:spPr>
          <a:xfrm>
            <a:off x="5886453" y="3684327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椭圆 116"/>
          <p:cNvSpPr/>
          <p:nvPr/>
        </p:nvSpPr>
        <p:spPr>
          <a:xfrm>
            <a:off x="6469232" y="226797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b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9" name="文本框 25"/>
          <p:cNvSpPr txBox="1"/>
          <p:nvPr/>
        </p:nvSpPr>
        <p:spPr>
          <a:xfrm>
            <a:off x="6594493" y="3249020"/>
            <a:ext cx="9334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300" dirty="0">
                <a:latin typeface="楷体" panose="02010609060101010101" pitchFamily="49" charset="-122"/>
                <a:ea typeface="楷体" panose="02010609060101010101" pitchFamily="49" charset="-122"/>
              </a:rPr>
              <a:t>6 </a:t>
            </a:r>
            <a:endParaRPr lang="zh-CN" altLang="en-US" sz="2800" b="0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0" name="文本框 26"/>
          <p:cNvSpPr txBox="1"/>
          <p:nvPr/>
        </p:nvSpPr>
        <p:spPr>
          <a:xfrm>
            <a:off x="6632591" y="3637829"/>
            <a:ext cx="3698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3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b="0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1" name="文本框 29"/>
          <p:cNvSpPr txBox="1">
            <a:spLocks noChangeArrowheads="1"/>
          </p:cNvSpPr>
          <p:nvPr/>
        </p:nvSpPr>
        <p:spPr bwMode="auto">
          <a:xfrm>
            <a:off x="7167587" y="1948659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" name="文本框 16"/>
          <p:cNvSpPr txBox="1"/>
          <p:nvPr/>
        </p:nvSpPr>
        <p:spPr>
          <a:xfrm>
            <a:off x="6191265" y="2976711"/>
            <a:ext cx="7397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 sz="2800" b="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" name="文本框 16"/>
          <p:cNvSpPr txBox="1"/>
          <p:nvPr/>
        </p:nvSpPr>
        <p:spPr>
          <a:xfrm>
            <a:off x="5905513" y="2976711"/>
            <a:ext cx="7397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b="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4" name="文本框 16"/>
          <p:cNvSpPr txBox="1"/>
          <p:nvPr/>
        </p:nvSpPr>
        <p:spPr>
          <a:xfrm>
            <a:off x="5927171" y="3255083"/>
            <a:ext cx="7397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endParaRPr lang="zh-CN" altLang="en-US" sz="2800" b="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5" name="文本框 16"/>
          <p:cNvSpPr txBox="1"/>
          <p:nvPr/>
        </p:nvSpPr>
        <p:spPr>
          <a:xfrm>
            <a:off x="5975590" y="3628555"/>
            <a:ext cx="7397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2</a:t>
            </a:r>
            <a:endParaRPr lang="zh-CN" altLang="en-US" sz="2800" b="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6" name="文本框 26"/>
          <p:cNvSpPr txBox="1"/>
          <p:nvPr/>
        </p:nvSpPr>
        <p:spPr>
          <a:xfrm>
            <a:off x="7061218" y="3637829"/>
            <a:ext cx="3698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3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800" b="0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8" name="直接连接符 127"/>
          <p:cNvCxnSpPr/>
          <p:nvPr/>
        </p:nvCxnSpPr>
        <p:spPr>
          <a:xfrm>
            <a:off x="5918219" y="4396931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文本框 26"/>
          <p:cNvSpPr txBox="1"/>
          <p:nvPr/>
        </p:nvSpPr>
        <p:spPr>
          <a:xfrm>
            <a:off x="7061218" y="4334350"/>
            <a:ext cx="3698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3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b="0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0" name="文本框 26"/>
          <p:cNvSpPr txBox="1"/>
          <p:nvPr/>
        </p:nvSpPr>
        <p:spPr>
          <a:xfrm>
            <a:off x="7073916" y="3945719"/>
            <a:ext cx="3698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3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800" b="0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1" name="文本框 26"/>
          <p:cNvSpPr txBox="1"/>
          <p:nvPr/>
        </p:nvSpPr>
        <p:spPr>
          <a:xfrm>
            <a:off x="3175635" y="3478859"/>
            <a:ext cx="3698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3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b="0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26"/>
          <p:cNvSpPr txBox="1"/>
          <p:nvPr/>
        </p:nvSpPr>
        <p:spPr>
          <a:xfrm>
            <a:off x="6638940" y="3965266"/>
            <a:ext cx="3698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3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b="0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16"/>
          <p:cNvSpPr txBox="1"/>
          <p:nvPr/>
        </p:nvSpPr>
        <p:spPr>
          <a:xfrm>
            <a:off x="5970606" y="3943395"/>
            <a:ext cx="7397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2</a:t>
            </a:r>
            <a:endParaRPr lang="zh-CN" altLang="en-US" sz="2800" b="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1166" y="41829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2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7" grpId="0"/>
      <p:bldP spid="6" grpId="0"/>
      <p:bldP spid="7" grpId="0"/>
      <p:bldP spid="61" grpId="0"/>
      <p:bldP spid="62" grpId="0"/>
      <p:bldP spid="59" grpId="0"/>
      <p:bldP spid="60" grpId="0"/>
      <p:bldP spid="63" grpId="0"/>
      <p:bldP spid="64" grpId="0"/>
      <p:bldP spid="96" grpId="0"/>
      <p:bldP spid="97" grpId="0"/>
      <p:bldP spid="99" grpId="0" bldLvl="0" animBg="1"/>
      <p:bldP spid="100" grpId="0"/>
      <p:bldP spid="100" grpId="1"/>
      <p:bldP spid="101" grpId="0"/>
      <p:bldP spid="102" grpId="0"/>
      <p:bldP spid="103" grpId="0"/>
      <p:bldP spid="104" grpId="0"/>
      <p:bldP spid="104" grpId="1"/>
      <p:bldP spid="106" grpId="0"/>
      <p:bldP spid="107" grpId="0"/>
      <p:bldP spid="109" grpId="0"/>
      <p:bldP spid="110" grpId="0"/>
      <p:bldP spid="111" grpId="0"/>
      <p:bldP spid="112" grpId="0"/>
      <p:bldP spid="114" grpId="0"/>
      <p:bldP spid="115" grpId="0"/>
      <p:bldP spid="117" grpId="0" bldLvl="0" animBg="1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9" grpId="0"/>
      <p:bldP spid="130" grpId="0"/>
      <p:bldP spid="131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16760" y="1131590"/>
            <a:ext cx="1492249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24÷96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60032" y="1131590"/>
            <a:ext cx="1714512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8.64÷8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95822" y="1271941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=0.25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62306" y="1270112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=1.08</a:t>
            </a:r>
            <a:endParaRPr lang="zh-CN" altLang="en-US" sz="2800" b="0" dirty="0">
              <a:latin typeface="+mn-ea"/>
              <a:ea typeface="+mn-ea"/>
            </a:endParaRPr>
          </a:p>
        </p:txBody>
      </p:sp>
      <p:pic>
        <p:nvPicPr>
          <p:cNvPr id="43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2006" y="2061614"/>
            <a:ext cx="1843087" cy="49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文本框 13"/>
          <p:cNvSpPr txBox="1"/>
          <p:nvPr/>
        </p:nvSpPr>
        <p:spPr>
          <a:xfrm>
            <a:off x="2030442" y="2204490"/>
            <a:ext cx="12842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600" dirty="0" smtClean="0">
                <a:latin typeface="+mn-ea"/>
                <a:ea typeface="+mn-ea"/>
              </a:rPr>
              <a:t>24</a:t>
            </a:r>
            <a:endParaRPr lang="zh-CN" altLang="en-US" sz="2800" b="0" spc="600" dirty="0">
              <a:latin typeface="+mn-ea"/>
              <a:ea typeface="+mn-ea"/>
            </a:endParaRPr>
          </a:p>
        </p:txBody>
      </p:sp>
      <p:sp>
        <p:nvSpPr>
          <p:cNvPr id="45" name="文本框 14"/>
          <p:cNvSpPr txBox="1">
            <a:spLocks noChangeArrowheads="1"/>
          </p:cNvSpPr>
          <p:nvPr/>
        </p:nvSpPr>
        <p:spPr bwMode="auto">
          <a:xfrm>
            <a:off x="1363693" y="2203299"/>
            <a:ext cx="8858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96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46" name="文本框 15"/>
          <p:cNvSpPr txBox="1">
            <a:spLocks noChangeArrowheads="1"/>
          </p:cNvSpPr>
          <p:nvPr/>
        </p:nvSpPr>
        <p:spPr bwMode="auto">
          <a:xfrm>
            <a:off x="2288850" y="1824426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>
                <a:latin typeface="+mn-ea"/>
                <a:ea typeface="+mn-ea"/>
              </a:rPr>
              <a:t>0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47" name="文本框 16"/>
          <p:cNvSpPr txBox="1"/>
          <p:nvPr/>
        </p:nvSpPr>
        <p:spPr>
          <a:xfrm>
            <a:off x="2757662" y="2558878"/>
            <a:ext cx="7397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600" dirty="0" smtClean="0">
                <a:latin typeface="+mn-ea"/>
                <a:ea typeface="+mn-ea"/>
              </a:rPr>
              <a:t>2</a:t>
            </a:r>
            <a:endParaRPr lang="zh-CN" altLang="en-US" sz="2800" b="0" spc="600" dirty="0">
              <a:latin typeface="+mn-ea"/>
              <a:ea typeface="+mn-ea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2014805" y="2989163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18"/>
          <p:cNvSpPr txBox="1">
            <a:spLocks noChangeArrowheads="1"/>
          </p:cNvSpPr>
          <p:nvPr/>
        </p:nvSpPr>
        <p:spPr bwMode="auto">
          <a:xfrm>
            <a:off x="2312936" y="2912626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4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50" name="文本框 19"/>
          <p:cNvSpPr txBox="1">
            <a:spLocks noChangeArrowheads="1"/>
          </p:cNvSpPr>
          <p:nvPr/>
        </p:nvSpPr>
        <p:spPr bwMode="auto">
          <a:xfrm>
            <a:off x="2754342" y="1813668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2</a:t>
            </a:r>
            <a:endParaRPr lang="zh-CN" altLang="en-US" sz="2800" b="0" dirty="0">
              <a:latin typeface="+mn-ea"/>
              <a:ea typeface="+mn-ea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053592" y="3651870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/>
          <p:nvPr/>
        </p:nvSpPr>
        <p:spPr>
          <a:xfrm>
            <a:off x="2682906" y="2159246"/>
            <a:ext cx="53975" cy="404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b="0">
              <a:latin typeface="+mn-ea"/>
            </a:endParaRPr>
          </a:p>
        </p:txBody>
      </p:sp>
      <p:sp>
        <p:nvSpPr>
          <p:cNvPr id="53" name="文本框 24"/>
          <p:cNvSpPr txBox="1"/>
          <p:nvPr/>
        </p:nvSpPr>
        <p:spPr>
          <a:xfrm>
            <a:off x="3086049" y="2912626"/>
            <a:ext cx="5191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500" dirty="0">
                <a:solidFill>
                  <a:srgbClr val="FF0000"/>
                </a:solidFill>
                <a:latin typeface="+mn-ea"/>
                <a:ea typeface="+mn-ea"/>
              </a:rPr>
              <a:t>0</a:t>
            </a:r>
            <a:endParaRPr lang="zh-CN" altLang="en-US" sz="2800" b="0" spc="5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4" name="文本框 25"/>
          <p:cNvSpPr txBox="1"/>
          <p:nvPr/>
        </p:nvSpPr>
        <p:spPr>
          <a:xfrm>
            <a:off x="2324286" y="3234123"/>
            <a:ext cx="1358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300" dirty="0" smtClean="0">
                <a:latin typeface="+mn-ea"/>
                <a:ea typeface="+mn-ea"/>
              </a:rPr>
              <a:t>4 8 </a:t>
            </a:r>
            <a:endParaRPr lang="zh-CN" altLang="en-US" sz="2800" b="0" spc="300" dirty="0">
              <a:latin typeface="+mn-ea"/>
              <a:ea typeface="+mn-ea"/>
            </a:endParaRPr>
          </a:p>
        </p:txBody>
      </p:sp>
      <p:sp>
        <p:nvSpPr>
          <p:cNvPr id="55" name="文本框 26"/>
          <p:cNvSpPr txBox="1"/>
          <p:nvPr/>
        </p:nvSpPr>
        <p:spPr>
          <a:xfrm>
            <a:off x="3067916" y="3616424"/>
            <a:ext cx="3698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300" dirty="0">
                <a:latin typeface="+mn-ea"/>
                <a:ea typeface="+mn-ea"/>
              </a:rPr>
              <a:t>0</a:t>
            </a:r>
            <a:endParaRPr lang="zh-CN" altLang="en-US" sz="2800" b="0" spc="300" dirty="0">
              <a:latin typeface="+mn-ea"/>
              <a:ea typeface="+mn-ea"/>
            </a:endParaRPr>
          </a:p>
        </p:txBody>
      </p:sp>
      <p:sp>
        <p:nvSpPr>
          <p:cNvPr id="56" name="文本框 29"/>
          <p:cNvSpPr txBox="1">
            <a:spLocks noChangeArrowheads="1"/>
          </p:cNvSpPr>
          <p:nvPr/>
        </p:nvSpPr>
        <p:spPr bwMode="auto">
          <a:xfrm>
            <a:off x="3115583" y="1807673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>
                <a:latin typeface="+mn-ea"/>
                <a:ea typeface="+mn-ea"/>
              </a:rPr>
              <a:t>5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57" name="文本框 28"/>
          <p:cNvSpPr txBox="1"/>
          <p:nvPr/>
        </p:nvSpPr>
        <p:spPr>
          <a:xfrm>
            <a:off x="2751168" y="2197345"/>
            <a:ext cx="5191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500" dirty="0">
                <a:solidFill>
                  <a:srgbClr val="FF0000"/>
                </a:solidFill>
                <a:latin typeface="+mn-ea"/>
                <a:ea typeface="+mn-ea"/>
              </a:rPr>
              <a:t>0</a:t>
            </a:r>
            <a:endParaRPr lang="zh-CN" altLang="en-US" sz="2800" b="0" spc="5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9" name="文本框 31"/>
          <p:cNvSpPr txBox="1"/>
          <p:nvPr/>
        </p:nvSpPr>
        <p:spPr>
          <a:xfrm>
            <a:off x="2046583" y="2547701"/>
            <a:ext cx="1040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0" spc="600" dirty="0" smtClean="0">
                <a:latin typeface="+mn-ea"/>
                <a:ea typeface="+mn-ea"/>
              </a:rPr>
              <a:t>19</a:t>
            </a:r>
            <a:endParaRPr lang="zh-CN" altLang="en-US" sz="2800" b="0" spc="600" dirty="0">
              <a:latin typeface="+mn-ea"/>
              <a:ea typeface="+mn-ea"/>
            </a:endParaRPr>
          </a:p>
        </p:txBody>
      </p:sp>
      <p:sp>
        <p:nvSpPr>
          <p:cNvPr id="60" name="文本框 32"/>
          <p:cNvSpPr txBox="1">
            <a:spLocks noChangeArrowheads="1"/>
          </p:cNvSpPr>
          <p:nvPr/>
        </p:nvSpPr>
        <p:spPr bwMode="auto">
          <a:xfrm>
            <a:off x="2738386" y="2912626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8</a:t>
            </a:r>
            <a:endParaRPr lang="zh-CN" altLang="en-US" sz="2800" b="0" dirty="0">
              <a:latin typeface="+mn-ea"/>
              <a:ea typeface="+mn-ea"/>
            </a:endParaRPr>
          </a:p>
        </p:txBody>
      </p:sp>
      <p:pic>
        <p:nvPicPr>
          <p:cNvPr id="84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0918" y="2166425"/>
            <a:ext cx="1843087" cy="49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文本框 13"/>
          <p:cNvSpPr txBox="1"/>
          <p:nvPr/>
        </p:nvSpPr>
        <p:spPr>
          <a:xfrm>
            <a:off x="5527202" y="2265531"/>
            <a:ext cx="1762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0" spc="600" dirty="0" smtClean="0">
                <a:latin typeface="+mn-ea"/>
                <a:ea typeface="+mn-ea"/>
              </a:rPr>
              <a:t> 8.6 4</a:t>
            </a:r>
            <a:endParaRPr lang="zh-CN" altLang="en-US" sz="2800" b="0" spc="600" dirty="0">
              <a:latin typeface="+mn-ea"/>
              <a:ea typeface="+mn-ea"/>
            </a:endParaRPr>
          </a:p>
        </p:txBody>
      </p:sp>
      <p:sp>
        <p:nvSpPr>
          <p:cNvPr id="86" name="文本框 14"/>
          <p:cNvSpPr txBox="1">
            <a:spLocks noChangeArrowheads="1"/>
          </p:cNvSpPr>
          <p:nvPr/>
        </p:nvSpPr>
        <p:spPr bwMode="auto">
          <a:xfrm>
            <a:off x="5046198" y="2230993"/>
            <a:ext cx="8858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8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87" name="文本框 15"/>
          <p:cNvSpPr txBox="1">
            <a:spLocks noChangeArrowheads="1"/>
          </p:cNvSpPr>
          <p:nvPr/>
        </p:nvSpPr>
        <p:spPr bwMode="auto">
          <a:xfrm>
            <a:off x="5703414" y="1885468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>
                <a:latin typeface="+mn-ea"/>
                <a:ea typeface="+mn-ea"/>
              </a:rPr>
              <a:t>1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88" name="文本框 16"/>
          <p:cNvSpPr txBox="1"/>
          <p:nvPr/>
        </p:nvSpPr>
        <p:spPr>
          <a:xfrm>
            <a:off x="5541488" y="2574721"/>
            <a:ext cx="7397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600" dirty="0" smtClean="0">
                <a:latin typeface="+mn-ea"/>
                <a:ea typeface="+mn-ea"/>
              </a:rPr>
              <a:t> 8</a:t>
            </a:r>
            <a:endParaRPr lang="zh-CN" altLang="en-US" sz="2800" b="0" spc="600" dirty="0">
              <a:latin typeface="+mn-ea"/>
              <a:ea typeface="+mn-ea"/>
            </a:endParaRPr>
          </a:p>
        </p:txBody>
      </p:sp>
      <p:cxnSp>
        <p:nvCxnSpPr>
          <p:cNvPr id="89" name="直接连接符 88"/>
          <p:cNvCxnSpPr/>
          <p:nvPr/>
        </p:nvCxnSpPr>
        <p:spPr>
          <a:xfrm>
            <a:off x="5431953" y="3003798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18"/>
          <p:cNvSpPr txBox="1">
            <a:spLocks noChangeArrowheads="1"/>
          </p:cNvSpPr>
          <p:nvPr/>
        </p:nvSpPr>
        <p:spPr bwMode="auto">
          <a:xfrm>
            <a:off x="6178077" y="2977490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>
                <a:latin typeface="+mn-ea"/>
                <a:ea typeface="+mn-ea"/>
              </a:rPr>
              <a:t>6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91" name="文本框 19"/>
          <p:cNvSpPr txBox="1">
            <a:spLocks noChangeArrowheads="1"/>
          </p:cNvSpPr>
          <p:nvPr/>
        </p:nvSpPr>
        <p:spPr bwMode="auto">
          <a:xfrm>
            <a:off x="6179664" y="1885468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0</a:t>
            </a:r>
            <a:endParaRPr lang="zh-CN" altLang="en-US" sz="2800" b="0" dirty="0">
              <a:latin typeface="+mn-ea"/>
              <a:ea typeface="+mn-ea"/>
            </a:endParaRPr>
          </a:p>
        </p:txBody>
      </p:sp>
      <p:cxnSp>
        <p:nvCxnSpPr>
          <p:cNvPr id="92" name="直接连接符 91"/>
          <p:cNvCxnSpPr/>
          <p:nvPr/>
        </p:nvCxnSpPr>
        <p:spPr>
          <a:xfrm>
            <a:off x="5477355" y="3795886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椭圆 92"/>
          <p:cNvSpPr/>
          <p:nvPr/>
        </p:nvSpPr>
        <p:spPr>
          <a:xfrm>
            <a:off x="6079653" y="2220288"/>
            <a:ext cx="53975" cy="404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b="0">
              <a:latin typeface="+mn-ea"/>
            </a:endParaRPr>
          </a:p>
        </p:txBody>
      </p:sp>
      <p:sp>
        <p:nvSpPr>
          <p:cNvPr id="94" name="文本框 24"/>
          <p:cNvSpPr txBox="1"/>
          <p:nvPr/>
        </p:nvSpPr>
        <p:spPr>
          <a:xfrm>
            <a:off x="6645175" y="2984634"/>
            <a:ext cx="5191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500" dirty="0" smtClean="0">
                <a:solidFill>
                  <a:srgbClr val="C00000"/>
                </a:solidFill>
                <a:latin typeface="+mn-ea"/>
                <a:ea typeface="+mn-ea"/>
              </a:rPr>
              <a:t>4</a:t>
            </a:r>
            <a:endParaRPr lang="zh-CN" altLang="en-US" sz="2800" b="0" spc="5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95" name="文本框 25"/>
          <p:cNvSpPr txBox="1"/>
          <p:nvPr/>
        </p:nvSpPr>
        <p:spPr>
          <a:xfrm>
            <a:off x="6230838" y="3328362"/>
            <a:ext cx="9334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300" dirty="0" smtClean="0">
                <a:latin typeface="+mn-ea"/>
                <a:ea typeface="+mn-ea"/>
              </a:rPr>
              <a:t>6</a:t>
            </a:r>
            <a:endParaRPr lang="zh-CN" altLang="en-US" sz="2800" b="0" spc="300" dirty="0">
              <a:latin typeface="+mn-ea"/>
              <a:ea typeface="+mn-ea"/>
            </a:endParaRPr>
          </a:p>
        </p:txBody>
      </p:sp>
      <p:sp>
        <p:nvSpPr>
          <p:cNvPr id="96" name="文本框 26"/>
          <p:cNvSpPr txBox="1"/>
          <p:nvPr/>
        </p:nvSpPr>
        <p:spPr>
          <a:xfrm>
            <a:off x="6661470" y="3810804"/>
            <a:ext cx="3698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300" dirty="0">
                <a:latin typeface="+mn-ea"/>
                <a:ea typeface="+mn-ea"/>
              </a:rPr>
              <a:t>0</a:t>
            </a:r>
            <a:endParaRPr lang="zh-CN" altLang="en-US" sz="2800" b="0" spc="300" dirty="0">
              <a:latin typeface="+mn-ea"/>
              <a:ea typeface="+mn-ea"/>
            </a:endParaRPr>
          </a:p>
        </p:txBody>
      </p:sp>
      <p:sp>
        <p:nvSpPr>
          <p:cNvPr id="97" name="文本框 29"/>
          <p:cNvSpPr txBox="1">
            <a:spLocks noChangeArrowheads="1"/>
          </p:cNvSpPr>
          <p:nvPr/>
        </p:nvSpPr>
        <p:spPr bwMode="auto">
          <a:xfrm>
            <a:off x="6592788" y="1890231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8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98" name="文本框 26"/>
          <p:cNvSpPr txBox="1"/>
          <p:nvPr/>
        </p:nvSpPr>
        <p:spPr>
          <a:xfrm>
            <a:off x="3075839" y="3234123"/>
            <a:ext cx="3698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0" spc="300" dirty="0">
                <a:latin typeface="+mn-ea"/>
                <a:ea typeface="+mn-ea"/>
              </a:rPr>
              <a:t>0</a:t>
            </a:r>
            <a:endParaRPr lang="zh-CN" altLang="en-US" sz="2800" b="0" spc="300" dirty="0">
              <a:latin typeface="+mn-ea"/>
              <a:ea typeface="+mn-ea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1166" y="41829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2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647398" y="507035"/>
            <a:ext cx="3772484" cy="5254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b="0" dirty="0" smtClean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800" b="0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重点题</a:t>
            </a:r>
            <a:r>
              <a:rPr lang="zh-CN" altLang="en-US" sz="2800" b="0" dirty="0" smtClean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800" b="0" dirty="0">
                <a:solidFill>
                  <a:srgbClr val="000000"/>
                </a:solidFill>
                <a:latin typeface="+mn-ea"/>
                <a:ea typeface="+mn-ea"/>
              </a:rPr>
              <a:t>列</a:t>
            </a:r>
            <a:r>
              <a:rPr lang="zh-CN" altLang="en-US" sz="2800" b="0" dirty="0" smtClean="0">
                <a:solidFill>
                  <a:srgbClr val="000000"/>
                </a:solidFill>
                <a:latin typeface="+mn-ea"/>
                <a:ea typeface="+mn-ea"/>
              </a:rPr>
              <a:t>竖式计算</a:t>
            </a:r>
            <a:endParaRPr lang="zh-CN" altLang="en-US" sz="2800" b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60232" y="3363838"/>
            <a:ext cx="433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0" spc="300" dirty="0">
                <a:latin typeface="+mn-ea"/>
              </a:rPr>
              <a:t>4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3" grpId="0"/>
      <p:bldP spid="64" grpId="0"/>
      <p:bldP spid="44" grpId="0"/>
      <p:bldP spid="45" grpId="0"/>
      <p:bldP spid="46" grpId="0"/>
      <p:bldP spid="47" grpId="0"/>
      <p:bldP spid="49" grpId="0"/>
      <p:bldP spid="50" grpId="0"/>
      <p:bldP spid="52" grpId="0" animBg="1"/>
      <p:bldP spid="53" grpId="0"/>
      <p:bldP spid="53" grpId="1"/>
      <p:bldP spid="54" grpId="0"/>
      <p:bldP spid="55" grpId="0"/>
      <p:bldP spid="56" grpId="0"/>
      <p:bldP spid="57" grpId="0"/>
      <p:bldP spid="57" grpId="1"/>
      <p:bldP spid="59" grpId="0"/>
      <p:bldP spid="60" grpId="0"/>
      <p:bldP spid="85" grpId="0"/>
      <p:bldP spid="86" grpId="0"/>
      <p:bldP spid="87" grpId="0"/>
      <p:bldP spid="88" grpId="0"/>
      <p:bldP spid="90" grpId="0"/>
      <p:bldP spid="91" grpId="0"/>
      <p:bldP spid="93" grpId="0" animBg="1"/>
      <p:bldP spid="94" grpId="0"/>
      <p:bldP spid="95" grpId="0"/>
      <p:bldP spid="96" grpId="0"/>
      <p:bldP spid="97" grpId="0"/>
      <p:bldP spid="9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44759" y="3128650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33÷15=2.2</a:t>
            </a:r>
            <a:r>
              <a:rPr lang="zh-CN" altLang="en-US" sz="2800" b="0" dirty="0" smtClean="0">
                <a:latin typeface="+mn-ea"/>
                <a:ea typeface="+mn-ea"/>
              </a:rPr>
              <a:t>（千米）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4503" y="3776722"/>
            <a:ext cx="5142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答：实际平均每天修路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2.2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千米。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4759" y="2463859"/>
            <a:ext cx="3820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1.65×20=33</a:t>
            </a:r>
            <a:r>
              <a:rPr lang="zh-CN" altLang="en-US" sz="2800" b="0" dirty="0" smtClean="0">
                <a:latin typeface="+mn-ea"/>
                <a:ea typeface="+mn-ea"/>
              </a:rPr>
              <a:t>（千米）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26635" name="Rectangle 22"/>
          <p:cNvSpPr>
            <a:spLocks noChangeArrowheads="1"/>
          </p:cNvSpPr>
          <p:nvPr/>
        </p:nvSpPr>
        <p:spPr bwMode="auto">
          <a:xfrm>
            <a:off x="538331" y="409976"/>
            <a:ext cx="8175282" cy="2030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（重点题）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工程队修一条公路，原计划每天修路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1.65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千米，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20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天可以完成。实际只用了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15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天，实际平均每天修路多少千米？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166" y="41829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3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66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552" y="379762"/>
            <a:ext cx="7529543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（难点题）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台磨粉机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5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小时磨面粉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13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吨。照这样计算，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台磨粉机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8.25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小时能磨面粉多少吨？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7392" y="2587597"/>
            <a:ext cx="343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3.25÷5=0.65</a:t>
            </a:r>
            <a:r>
              <a:rPr lang="zh-CN" altLang="en-US" sz="2800" b="0" dirty="0" smtClean="0">
                <a:latin typeface="+mn-ea"/>
                <a:ea typeface="+mn-ea"/>
              </a:rPr>
              <a:t>（吨）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4420" y="3954838"/>
            <a:ext cx="7045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答：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台磨粉机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8.25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小时能磨面粉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21.45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吨。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200658"/>
            <a:ext cx="470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0.65×4×8.25=21.45</a:t>
            </a:r>
            <a:r>
              <a:rPr lang="zh-CN" altLang="en-US" sz="2800" b="0" dirty="0" smtClean="0">
                <a:latin typeface="+mn-ea"/>
                <a:ea typeface="+mn-ea"/>
              </a:rPr>
              <a:t>（吨）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5063" y="2026012"/>
            <a:ext cx="3140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13÷4=3.25</a:t>
            </a:r>
            <a:r>
              <a:rPr lang="zh-CN" altLang="en-US" sz="2800" b="0" dirty="0" smtClean="0">
                <a:latin typeface="+mn-ea"/>
                <a:ea typeface="+mn-ea"/>
              </a:rPr>
              <a:t>（吨）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166" y="41829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4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744220" y="574757"/>
            <a:ext cx="7961340" cy="1308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除数是整数，有余数需要补“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0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”的小数除法的计算方法是什么？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2123728" y="2643758"/>
            <a:ext cx="5832648" cy="1800200"/>
          </a:xfrm>
          <a:prstGeom prst="wedgeRoundRectCallout">
            <a:avLst>
              <a:gd name="adj1" fmla="val -57176"/>
              <a:gd name="adj2" fmla="val 5933"/>
              <a:gd name="adj3" fmla="val 16667"/>
            </a:avLst>
          </a:prstGeom>
          <a:solidFill>
            <a:srgbClr val="FFF9B0"/>
          </a:solidFill>
          <a:ln>
            <a:solidFill>
              <a:srgbClr val="85C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0" dirty="0">
                <a:solidFill>
                  <a:schemeClr val="tx1"/>
                </a:solidFill>
                <a:latin typeface="+mn-ea"/>
                <a:sym typeface="+mn-ea"/>
              </a:rPr>
              <a:t>按照整数除法的计算方法计算，商的小数点与被除数的小数点对齐，有余数在末尾补“</a:t>
            </a:r>
            <a:r>
              <a:rPr lang="en-US" altLang="zh-CN" sz="2800" b="0" dirty="0">
                <a:solidFill>
                  <a:schemeClr val="tx1"/>
                </a:solidFill>
                <a:latin typeface="+mn-ea"/>
                <a:sym typeface="+mn-ea"/>
              </a:rPr>
              <a:t>0</a:t>
            </a:r>
            <a:r>
              <a:rPr lang="zh-CN" altLang="en-US" sz="2800" b="0" dirty="0">
                <a:solidFill>
                  <a:schemeClr val="tx1"/>
                </a:solidFill>
                <a:latin typeface="+mn-ea"/>
                <a:sym typeface="+mn-ea"/>
              </a:rPr>
              <a:t>”继续除。</a:t>
            </a:r>
            <a:endParaRPr lang="zh-CN" altLang="en-US" sz="2800" b="0" dirty="0">
              <a:latin typeface="+mn-ea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166" y="62753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1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683568" y="689960"/>
            <a:ext cx="77153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计算小神童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96658" y="1715988"/>
            <a:ext cx="1635125" cy="662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29÷5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08104" y="1707654"/>
            <a:ext cx="1635125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20.4÷4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3645" y="1851670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= </a:t>
            </a:r>
            <a:r>
              <a:rPr lang="en-US" altLang="zh-CN" sz="2800" b="0" dirty="0" smtClean="0">
                <a:latin typeface="+mn-ea"/>
                <a:ea typeface="+mn-ea"/>
              </a:rPr>
              <a:t>5.8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6013" y="1851670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= 5.1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50041" y="2697182"/>
            <a:ext cx="1635125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120÷25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5508104" y="2688848"/>
            <a:ext cx="1635125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</a:rPr>
              <a:t>19÷8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2719" y="2840618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= 4.8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8224" y="2840618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= 2.375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166" y="62753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+mn-ea"/>
              </a:rPr>
              <a:t>2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 descr="C:\Users\Administrator\AppData\Roaming\Tencent\Users\271766067\QQ\WinTemp\RichOle\{[IOM~FCK6%9U1MG@{48G.pn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00" name="AutoShape 4" descr="C:\Users\Administrator\AppData\Roaming\Tencent\Users\271766067\QQ\WinTemp\RichOle\{[IOM~FCK6%9U1MG@{48G.pn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圆角矩形标注 2"/>
          <p:cNvSpPr/>
          <p:nvPr/>
        </p:nvSpPr>
        <p:spPr>
          <a:xfrm>
            <a:off x="1691680" y="2038935"/>
            <a:ext cx="2946829" cy="1565503"/>
          </a:xfrm>
          <a:prstGeom prst="wedgeRoundRectCallout">
            <a:avLst>
              <a:gd name="adj1" fmla="val -57505"/>
              <a:gd name="adj2" fmla="val 41924"/>
              <a:gd name="adj3" fmla="val 16667"/>
            </a:avLst>
          </a:prstGeom>
          <a:solidFill>
            <a:srgbClr val="FFF9B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0" dirty="0">
                <a:solidFill>
                  <a:schemeClr val="tx1"/>
                </a:solidFill>
                <a:latin typeface="+mn-ea"/>
                <a:sym typeface="+mn-ea"/>
              </a:rPr>
              <a:t>每个多少元？就是求单价，</a:t>
            </a:r>
          </a:p>
          <a:p>
            <a:pPr algn="ctr"/>
            <a:r>
              <a:rPr lang="zh-CN" altLang="en-US" b="0" dirty="0">
                <a:solidFill>
                  <a:schemeClr val="tx1"/>
                </a:solidFill>
                <a:latin typeface="+mn-ea"/>
                <a:sym typeface="+mn-ea"/>
              </a:rPr>
              <a:t>单价</a:t>
            </a:r>
            <a:r>
              <a:rPr lang="en-US" altLang="zh-CN" b="0" dirty="0">
                <a:solidFill>
                  <a:schemeClr val="tx1"/>
                </a:solidFill>
                <a:latin typeface="+mn-ea"/>
                <a:sym typeface="+mn-ea"/>
              </a:rPr>
              <a:t>=</a:t>
            </a:r>
            <a:r>
              <a:rPr lang="zh-CN" altLang="en-US" b="0" dirty="0">
                <a:solidFill>
                  <a:schemeClr val="tx1"/>
                </a:solidFill>
                <a:latin typeface="+mn-ea"/>
                <a:sym typeface="+mn-ea"/>
              </a:rPr>
              <a:t>总价</a:t>
            </a:r>
            <a:r>
              <a:rPr lang="en-US" altLang="zh-CN" b="0" dirty="0">
                <a:solidFill>
                  <a:schemeClr val="tx1"/>
                </a:solidFill>
                <a:latin typeface="+mn-ea"/>
                <a:sym typeface="+mn-ea"/>
              </a:rPr>
              <a:t>÷</a:t>
            </a:r>
            <a:r>
              <a:rPr lang="zh-CN" altLang="en-US" b="0" dirty="0">
                <a:solidFill>
                  <a:schemeClr val="tx1"/>
                </a:solidFill>
                <a:latin typeface="+mn-ea"/>
                <a:sym typeface="+mn-ea"/>
              </a:rPr>
              <a:t>数量！就用</a:t>
            </a:r>
            <a:r>
              <a:rPr lang="en-US" altLang="zh-CN" b="0" dirty="0">
                <a:solidFill>
                  <a:schemeClr val="tx1"/>
                </a:solidFill>
                <a:latin typeface="+mn-ea"/>
                <a:sym typeface="+mn-ea"/>
              </a:rPr>
              <a:t>12.6÷12</a:t>
            </a:r>
            <a:endParaRPr lang="zh-CN" altLang="en-US" b="0" dirty="0">
              <a:latin typeface="+mn-ea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5401714" y="1923678"/>
            <a:ext cx="2808312" cy="1368152"/>
          </a:xfrm>
          <a:prstGeom prst="wedgeRoundRectCallout">
            <a:avLst>
              <a:gd name="adj1" fmla="val 39108"/>
              <a:gd name="adj2" fmla="val 625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0" dirty="0">
                <a:solidFill>
                  <a:schemeClr val="tx1"/>
                </a:solidFill>
                <a:latin typeface="+mn-ea"/>
                <a:sym typeface="+mn-ea"/>
              </a:rPr>
              <a:t>应该怎样计算呢？用你学过的知识来试着解答下吧！</a:t>
            </a:r>
            <a:endParaRPr lang="zh-CN" altLang="en-US" b="0" dirty="0">
              <a:latin typeface="+mn-ea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755576" y="564617"/>
            <a:ext cx="782955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0" spc="-15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霸王龙玩具每盒</a:t>
            </a:r>
            <a:r>
              <a:rPr lang="en-US" altLang="zh-CN" sz="2800" b="0" spc="-15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800" b="0" spc="-15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个，共</a:t>
            </a:r>
            <a:r>
              <a:rPr lang="en-US" altLang="zh-CN" sz="2800" b="0" spc="-15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12.6</a:t>
            </a:r>
            <a:r>
              <a:rPr lang="zh-CN" altLang="en-US" sz="2800" b="0" spc="-15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元。平均每个多少元？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 descr="C:\Users\Administrator\AppData\Roaming\Tencent\Users\271766067\QQ\WinTemp\RichOle\{[IOM~FCK6%9U1MG@{48G.pn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00" name="AutoShape 4" descr="C:\Users\Administrator\AppData\Roaming\Tencent\Users\271766067\QQ\WinTemp\RichOle\{[IOM~FCK6%9U1MG@{48G.pn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755576" y="564617"/>
            <a:ext cx="7829550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CN" altLang="en-US" sz="2800" b="0" spc="-15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霸王龙玩具每盒</a:t>
            </a:r>
            <a:r>
              <a:rPr lang="en-US" altLang="zh-CN" sz="2800" b="0" spc="-15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800" b="0" spc="-15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个，共</a:t>
            </a:r>
            <a:r>
              <a:rPr lang="en-US" altLang="zh-CN" sz="2800" b="0" spc="-15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12.6</a:t>
            </a:r>
            <a:r>
              <a:rPr lang="zh-CN" altLang="en-US" sz="2800" b="0" spc="-15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元。平均每个多少元？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1785918" y="1285866"/>
            <a:ext cx="1214446" cy="375050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38" name="椭圆 37"/>
          <p:cNvSpPr/>
          <p:nvPr/>
        </p:nvSpPr>
        <p:spPr>
          <a:xfrm>
            <a:off x="3143240" y="1285866"/>
            <a:ext cx="365232" cy="321471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39" name="圆角矩形 38"/>
          <p:cNvSpPr/>
          <p:nvPr/>
        </p:nvSpPr>
        <p:spPr>
          <a:xfrm>
            <a:off x="3714744" y="1285866"/>
            <a:ext cx="1214446" cy="375050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40" name="圆角矩形 39"/>
          <p:cNvSpPr/>
          <p:nvPr/>
        </p:nvSpPr>
        <p:spPr>
          <a:xfrm>
            <a:off x="5572132" y="1285866"/>
            <a:ext cx="1214446" cy="375050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41" name="TextBox 40"/>
          <p:cNvSpPr txBox="1"/>
          <p:nvPr/>
        </p:nvSpPr>
        <p:spPr>
          <a:xfrm>
            <a:off x="5072066" y="128586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 smtClean="0">
                <a:solidFill>
                  <a:schemeClr val="tx1"/>
                </a:solidFill>
              </a:rPr>
              <a:t>=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74056" y="1208079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 smtClean="0">
                <a:solidFill>
                  <a:schemeClr val="tx1"/>
                </a:solidFill>
              </a:rPr>
              <a:t>(          )</a:t>
            </a:r>
            <a:endParaRPr lang="zh-CN" altLang="en-US" b="0" dirty="0">
              <a:solidFill>
                <a:schemeClr val="tx1"/>
              </a:solidFill>
            </a:endParaRPr>
          </a:p>
        </p:txBody>
      </p:sp>
      <p:pic>
        <p:nvPicPr>
          <p:cNvPr id="43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94" y="1981208"/>
            <a:ext cx="2460645" cy="64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文本框 13"/>
          <p:cNvSpPr txBox="1"/>
          <p:nvPr/>
        </p:nvSpPr>
        <p:spPr>
          <a:xfrm>
            <a:off x="2675030" y="2194159"/>
            <a:ext cx="1690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spc="6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12.6</a:t>
            </a:r>
            <a:endParaRPr lang="zh-CN" altLang="en-US" sz="2800" spc="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文本框 14"/>
          <p:cNvSpPr txBox="1">
            <a:spLocks noChangeArrowheads="1"/>
          </p:cNvSpPr>
          <p:nvPr/>
        </p:nvSpPr>
        <p:spPr bwMode="auto">
          <a:xfrm>
            <a:off x="1979712" y="2140581"/>
            <a:ext cx="8858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文本框 15"/>
          <p:cNvSpPr txBox="1">
            <a:spLocks noChangeArrowheads="1"/>
          </p:cNvSpPr>
          <p:nvPr/>
        </p:nvSpPr>
        <p:spPr bwMode="auto">
          <a:xfrm>
            <a:off x="2936972" y="1768612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文本框 16"/>
          <p:cNvSpPr txBox="1"/>
          <p:nvPr/>
        </p:nvSpPr>
        <p:spPr>
          <a:xfrm>
            <a:off x="2678206" y="2515630"/>
            <a:ext cx="1258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spc="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lang="zh-CN" altLang="en-US" sz="2800" spc="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2483768" y="2946800"/>
            <a:ext cx="2012928" cy="1155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18"/>
          <p:cNvSpPr txBox="1">
            <a:spLocks noChangeArrowheads="1"/>
          </p:cNvSpPr>
          <p:nvPr/>
        </p:nvSpPr>
        <p:spPr bwMode="auto">
          <a:xfrm>
            <a:off x="3432353" y="2897774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文本框 19"/>
          <p:cNvSpPr txBox="1">
            <a:spLocks noChangeArrowheads="1"/>
          </p:cNvSpPr>
          <p:nvPr/>
        </p:nvSpPr>
        <p:spPr bwMode="auto">
          <a:xfrm>
            <a:off x="3419872" y="1779662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3203699" y="3876524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/>
          <p:nvPr/>
        </p:nvSpPr>
        <p:spPr>
          <a:xfrm>
            <a:off x="3275856" y="2099221"/>
            <a:ext cx="53975" cy="404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文本框 24"/>
          <p:cNvSpPr txBox="1"/>
          <p:nvPr/>
        </p:nvSpPr>
        <p:spPr>
          <a:xfrm>
            <a:off x="3808590" y="2904918"/>
            <a:ext cx="5191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spc="5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spc="5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3923928" y="1779662"/>
            <a:ext cx="500066" cy="375050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3508478" y="3429006"/>
            <a:ext cx="928694" cy="375050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3508478" y="3964791"/>
            <a:ext cx="928694" cy="375050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27422" y="4340476"/>
            <a:ext cx="365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答：</a:t>
            </a:r>
            <a:r>
              <a:rPr lang="zh-CN" altLang="en-US" sz="2800" b="0" u="sng" dirty="0" smtClean="0">
                <a:solidFill>
                  <a:schemeClr val="tx1"/>
                </a:solidFill>
                <a:latin typeface="+mn-ea"/>
                <a:ea typeface="+mn-ea"/>
              </a:rPr>
              <a:t>                     </a:t>
            </a:r>
            <a:r>
              <a:rPr lang="zh-CN" altLang="en-US" sz="2800" b="0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zh-CN" altLang="en-US" sz="28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1" name="圆角矩形标注 30"/>
          <p:cNvSpPr/>
          <p:nvPr/>
        </p:nvSpPr>
        <p:spPr>
          <a:xfrm>
            <a:off x="5571982" y="1981241"/>
            <a:ext cx="2230206" cy="1368152"/>
          </a:xfrm>
          <a:prstGeom prst="wedgeRoundRectCallout">
            <a:avLst>
              <a:gd name="adj1" fmla="val 39108"/>
              <a:gd name="adj2" fmla="val 62500"/>
              <a:gd name="adj3" fmla="val 16667"/>
            </a:avLst>
          </a:prstGeom>
          <a:solidFill>
            <a:srgbClr val="EBC0BF"/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0" dirty="0">
                <a:solidFill>
                  <a:schemeClr val="tx1"/>
                </a:solidFill>
                <a:latin typeface="+mn-ea"/>
                <a:sym typeface="+mn-ea"/>
              </a:rPr>
              <a:t>十分位上不够商</a:t>
            </a:r>
            <a:r>
              <a:rPr lang="en-US" altLang="zh-CN" b="0" dirty="0">
                <a:solidFill>
                  <a:schemeClr val="tx1"/>
                </a:solidFill>
                <a:latin typeface="+mn-ea"/>
                <a:sym typeface="+mn-ea"/>
              </a:rPr>
              <a:t>1</a:t>
            </a:r>
            <a:r>
              <a:rPr lang="zh-CN" altLang="en-US" b="0" dirty="0">
                <a:solidFill>
                  <a:schemeClr val="tx1"/>
                </a:solidFill>
                <a:latin typeface="+mn-ea"/>
                <a:sym typeface="+mn-ea"/>
              </a:rPr>
              <a:t>，商</a:t>
            </a:r>
            <a:r>
              <a:rPr lang="en-US" altLang="zh-CN" b="0" dirty="0">
                <a:solidFill>
                  <a:schemeClr val="tx1"/>
                </a:solidFill>
                <a:latin typeface="+mn-ea"/>
                <a:sym typeface="+mn-ea"/>
              </a:rPr>
              <a:t>0</a:t>
            </a:r>
            <a:endParaRPr lang="zh-CN" altLang="en-US" b="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4" grpId="0"/>
      <p:bldP spid="45" grpId="0"/>
      <p:bldP spid="46" grpId="0"/>
      <p:bldP spid="47" grpId="0"/>
      <p:bldP spid="49" grpId="0"/>
      <p:bldP spid="50" grpId="0"/>
      <p:bldP spid="52" grpId="0" animBg="1"/>
      <p:bldP spid="53" grpId="0"/>
      <p:bldP spid="57" grpId="0" animBg="1"/>
      <p:bldP spid="58" grpId="0" animBg="1"/>
      <p:bldP spid="59" grpId="0" animBg="1"/>
      <p:bldP spid="60" grpId="0"/>
      <p:bldP spid="3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2267744" y="2931790"/>
            <a:ext cx="5472608" cy="1983230"/>
          </a:xfrm>
          <a:prstGeom prst="wedgeRoundRectCallout">
            <a:avLst>
              <a:gd name="adj1" fmla="val -56376"/>
              <a:gd name="adj2" fmla="val 22672"/>
              <a:gd name="adj3" fmla="val 16667"/>
            </a:avLst>
          </a:prstGeom>
          <a:solidFill>
            <a:srgbClr val="E1EFE2"/>
          </a:solidFill>
          <a:ln w="19050">
            <a:solidFill>
              <a:srgbClr val="DA94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30000"/>
              </a:lnSpc>
            </a:pPr>
            <a:r>
              <a:rPr lang="zh-CN" altLang="en-US" b="0" dirty="0" smtClean="0">
                <a:solidFill>
                  <a:schemeClr val="tx1"/>
                </a:solidFill>
                <a:latin typeface="+mn-ea"/>
                <a:sym typeface="+mn-ea"/>
              </a:rPr>
              <a:t>我是</a:t>
            </a:r>
            <a:r>
              <a:rPr lang="zh-CN" altLang="zh-CN" b="0" dirty="0" smtClean="0">
                <a:solidFill>
                  <a:schemeClr val="tx1"/>
                </a:solidFill>
                <a:latin typeface="+mn-ea"/>
                <a:sym typeface="+mn-ea"/>
              </a:rPr>
              <a:t>根据元、角、分的知识</a:t>
            </a:r>
            <a:r>
              <a:rPr lang="en-US" altLang="zh-CN" b="0" dirty="0" smtClean="0">
                <a:solidFill>
                  <a:schemeClr val="tx1"/>
                </a:solidFill>
                <a:latin typeface="+mn-ea"/>
                <a:sym typeface="+mn-ea"/>
              </a:rPr>
              <a:t>,</a:t>
            </a:r>
            <a:r>
              <a:rPr lang="zh-CN" altLang="zh-CN" b="0" dirty="0" smtClean="0">
                <a:solidFill>
                  <a:schemeClr val="tx1"/>
                </a:solidFill>
                <a:latin typeface="+mn-ea"/>
                <a:sym typeface="+mn-ea"/>
              </a:rPr>
              <a:t>把被除数</a:t>
            </a:r>
            <a:r>
              <a:rPr lang="en-US" altLang="zh-CN" b="0" dirty="0" smtClean="0">
                <a:solidFill>
                  <a:schemeClr val="tx1"/>
                </a:solidFill>
                <a:latin typeface="+mn-ea"/>
                <a:sym typeface="+mn-ea"/>
              </a:rPr>
              <a:t>12</a:t>
            </a:r>
            <a:r>
              <a:rPr lang="en-US" altLang="zh-CN" b="0" i="1" dirty="0" smtClean="0">
                <a:solidFill>
                  <a:schemeClr val="tx1"/>
                </a:solidFill>
                <a:latin typeface="+mn-ea"/>
                <a:sym typeface="+mn-ea"/>
              </a:rPr>
              <a:t>.</a:t>
            </a:r>
            <a:r>
              <a:rPr lang="en-US" altLang="zh-CN" b="0" dirty="0" smtClean="0">
                <a:solidFill>
                  <a:schemeClr val="tx1"/>
                </a:solidFill>
                <a:latin typeface="+mn-ea"/>
                <a:sym typeface="+mn-ea"/>
              </a:rPr>
              <a:t>6</a:t>
            </a:r>
            <a:r>
              <a:rPr lang="zh-CN" altLang="zh-CN" b="0" dirty="0" smtClean="0">
                <a:solidFill>
                  <a:schemeClr val="tx1"/>
                </a:solidFill>
                <a:latin typeface="+mn-ea"/>
                <a:sym typeface="+mn-ea"/>
              </a:rPr>
              <a:t>元换算成分</a:t>
            </a:r>
            <a:r>
              <a:rPr lang="en-US" altLang="zh-CN" b="0" dirty="0" smtClean="0">
                <a:solidFill>
                  <a:schemeClr val="tx1"/>
                </a:solidFill>
                <a:latin typeface="+mn-ea"/>
                <a:sym typeface="+mn-ea"/>
              </a:rPr>
              <a:t>,</a:t>
            </a:r>
            <a:r>
              <a:rPr lang="zh-CN" altLang="zh-CN" b="0" dirty="0" smtClean="0">
                <a:solidFill>
                  <a:schemeClr val="tx1"/>
                </a:solidFill>
                <a:latin typeface="+mn-ea"/>
                <a:sym typeface="+mn-ea"/>
              </a:rPr>
              <a:t>就是</a:t>
            </a:r>
            <a:r>
              <a:rPr lang="en-US" altLang="zh-CN" b="0" dirty="0" smtClean="0">
                <a:solidFill>
                  <a:schemeClr val="tx1"/>
                </a:solidFill>
                <a:latin typeface="+mn-ea"/>
                <a:sym typeface="+mn-ea"/>
              </a:rPr>
              <a:t>1260</a:t>
            </a:r>
            <a:r>
              <a:rPr lang="zh-CN" altLang="zh-CN" b="0" dirty="0" smtClean="0">
                <a:solidFill>
                  <a:schemeClr val="tx1"/>
                </a:solidFill>
                <a:latin typeface="+mn-ea"/>
                <a:sym typeface="+mn-ea"/>
              </a:rPr>
              <a:t>分</a:t>
            </a:r>
            <a:r>
              <a:rPr lang="en-US" altLang="zh-CN" b="0" dirty="0" smtClean="0">
                <a:solidFill>
                  <a:schemeClr val="tx1"/>
                </a:solidFill>
                <a:latin typeface="+mn-ea"/>
                <a:sym typeface="+mn-ea"/>
              </a:rPr>
              <a:t>,</a:t>
            </a:r>
            <a:r>
              <a:rPr lang="zh-CN" altLang="zh-CN" b="0" dirty="0" smtClean="0">
                <a:solidFill>
                  <a:schemeClr val="tx1"/>
                </a:solidFill>
                <a:latin typeface="+mn-ea"/>
                <a:sym typeface="+mn-ea"/>
              </a:rPr>
              <a:t>再计算每个霸王龙玩具是多少分</a:t>
            </a:r>
            <a:r>
              <a:rPr lang="en-US" altLang="zh-CN" b="0" dirty="0" smtClean="0">
                <a:solidFill>
                  <a:schemeClr val="tx1"/>
                </a:solidFill>
                <a:latin typeface="+mn-ea"/>
                <a:sym typeface="+mn-ea"/>
              </a:rPr>
              <a:t>(1260÷12),</a:t>
            </a:r>
            <a:r>
              <a:rPr lang="zh-CN" altLang="zh-CN" b="0" dirty="0" smtClean="0">
                <a:solidFill>
                  <a:schemeClr val="tx1"/>
                </a:solidFill>
                <a:latin typeface="+mn-ea"/>
                <a:sym typeface="+mn-ea"/>
              </a:rPr>
              <a:t>最后把分换算成元。</a:t>
            </a:r>
            <a:endParaRPr lang="zh-CN" altLang="en-US" b="0" dirty="0">
              <a:latin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411760" y="8153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12</a:t>
            </a:r>
            <a:r>
              <a:rPr lang="en-US" altLang="zh-CN" sz="2800" b="0" i="1" dirty="0" smtClean="0">
                <a:latin typeface="+mn-ea"/>
                <a:ea typeface="+mn-ea"/>
              </a:rPr>
              <a:t>.</a:t>
            </a:r>
            <a:r>
              <a:rPr lang="en-US" altLang="zh-CN" sz="2800" b="0" dirty="0" smtClean="0">
                <a:latin typeface="+mn-ea"/>
                <a:ea typeface="+mn-ea"/>
              </a:rPr>
              <a:t>6</a:t>
            </a:r>
            <a:r>
              <a:rPr lang="zh-CN" altLang="zh-CN" sz="2800" b="0" dirty="0" smtClean="0">
                <a:latin typeface="+mn-ea"/>
                <a:ea typeface="+mn-ea"/>
              </a:rPr>
              <a:t>元</a:t>
            </a:r>
            <a:r>
              <a:rPr lang="en-US" altLang="zh-CN" sz="2800" b="0" dirty="0" smtClean="0">
                <a:latin typeface="+mn-ea"/>
                <a:ea typeface="+mn-ea"/>
              </a:rPr>
              <a:t>=1260 </a:t>
            </a:r>
            <a:r>
              <a:rPr lang="zh-CN" altLang="zh-CN" sz="2800" b="0" dirty="0" smtClean="0">
                <a:latin typeface="+mn-ea"/>
                <a:ea typeface="+mn-ea"/>
              </a:rPr>
              <a:t>分</a:t>
            </a:r>
          </a:p>
        </p:txBody>
      </p:sp>
      <p:sp>
        <p:nvSpPr>
          <p:cNvPr id="33" name="矩形 32"/>
          <p:cNvSpPr/>
          <p:nvPr/>
        </p:nvSpPr>
        <p:spPr>
          <a:xfrm>
            <a:off x="2411760" y="14557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1260÷12=105(</a:t>
            </a:r>
            <a:r>
              <a:rPr lang="zh-CN" altLang="zh-CN" sz="2800" b="0" dirty="0" smtClean="0">
                <a:latin typeface="+mn-ea"/>
                <a:ea typeface="+mn-ea"/>
              </a:rPr>
              <a:t>分</a:t>
            </a:r>
            <a:r>
              <a:rPr lang="en-US" altLang="zh-CN" sz="2800" b="0" dirty="0" smtClean="0">
                <a:latin typeface="+mn-ea"/>
                <a:ea typeface="+mn-ea"/>
              </a:rPr>
              <a:t>)</a:t>
            </a:r>
            <a:endParaRPr lang="zh-CN" altLang="zh-CN" sz="2800" b="0" dirty="0" smtClean="0">
              <a:latin typeface="+mn-ea"/>
              <a:ea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411760" y="215222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0" dirty="0" smtClean="0">
                <a:latin typeface="+mn-ea"/>
                <a:ea typeface="+mn-ea"/>
              </a:rPr>
              <a:t>105</a:t>
            </a:r>
            <a:r>
              <a:rPr lang="zh-CN" altLang="zh-CN" sz="2800" b="0" dirty="0" smtClean="0">
                <a:latin typeface="+mn-ea"/>
                <a:ea typeface="+mn-ea"/>
              </a:rPr>
              <a:t>分</a:t>
            </a:r>
            <a:r>
              <a:rPr lang="en-US" altLang="zh-CN" sz="2800" b="0" dirty="0" smtClean="0">
                <a:latin typeface="+mn-ea"/>
                <a:ea typeface="+mn-ea"/>
              </a:rPr>
              <a:t>=1</a:t>
            </a:r>
            <a:r>
              <a:rPr lang="en-US" altLang="zh-CN" sz="2800" b="0" i="1" dirty="0" smtClean="0">
                <a:latin typeface="+mn-ea"/>
                <a:ea typeface="+mn-ea"/>
              </a:rPr>
              <a:t>.</a:t>
            </a:r>
            <a:r>
              <a:rPr lang="en-US" altLang="zh-CN" sz="2800" b="0" dirty="0" smtClean="0">
                <a:latin typeface="+mn-ea"/>
                <a:ea typeface="+mn-ea"/>
              </a:rPr>
              <a:t>05</a:t>
            </a:r>
            <a:r>
              <a:rPr lang="zh-CN" altLang="zh-CN" sz="2800" b="0" dirty="0" smtClean="0">
                <a:latin typeface="+mn-ea"/>
                <a:ea typeface="+mn-ea"/>
              </a:rPr>
              <a:t>元</a:t>
            </a:r>
            <a:endParaRPr lang="zh-CN" altLang="zh-CN" sz="2800" b="0" dirty="0">
              <a:latin typeface="+mn-ea"/>
              <a:ea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58921" y="483518"/>
            <a:ext cx="150405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方法</a:t>
            </a:r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 descr="C:\Users\Administrator\AppData\Roaming\Tencent\Users\271766067\QQ\WinTemp\RichOle\{[IOM~FCK6%9U1MG@{48G.pn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00" name="AutoShape 4" descr="C:\Users\Administrator\AppData\Roaming\Tencent\Users\271766067\QQ\WinTemp\RichOle\{[IOM~FCK6%9U1MG@{48G.pn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9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0998" y="1900649"/>
            <a:ext cx="1843087" cy="49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框 13"/>
          <p:cNvSpPr txBox="1"/>
          <p:nvPr/>
        </p:nvSpPr>
        <p:spPr>
          <a:xfrm>
            <a:off x="3319434" y="2043525"/>
            <a:ext cx="12842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spc="600" dirty="0">
                <a:latin typeface="楷体" panose="02010609060101010101" pitchFamily="49" charset="-122"/>
                <a:ea typeface="楷体" panose="02010609060101010101" pitchFamily="49" charset="-122"/>
              </a:rPr>
              <a:t>12.6</a:t>
            </a:r>
            <a:endParaRPr lang="zh-CN" altLang="en-US" sz="280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14"/>
          <p:cNvSpPr txBox="1">
            <a:spLocks noChangeArrowheads="1"/>
          </p:cNvSpPr>
          <p:nvPr/>
        </p:nvSpPr>
        <p:spPr bwMode="auto">
          <a:xfrm>
            <a:off x="2650599" y="1938266"/>
            <a:ext cx="8858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15"/>
          <p:cNvSpPr txBox="1">
            <a:spLocks noChangeArrowheads="1"/>
          </p:cNvSpPr>
          <p:nvPr/>
        </p:nvSpPr>
        <p:spPr bwMode="auto">
          <a:xfrm>
            <a:off x="3567084" y="1635646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16"/>
          <p:cNvSpPr txBox="1"/>
          <p:nvPr/>
        </p:nvSpPr>
        <p:spPr>
          <a:xfrm>
            <a:off x="3322610" y="2322130"/>
            <a:ext cx="7397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spc="6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lang="zh-CN" altLang="en-US" sz="280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295623" y="2787774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18"/>
          <p:cNvSpPr txBox="1">
            <a:spLocks noChangeArrowheads="1"/>
          </p:cNvSpPr>
          <p:nvPr/>
        </p:nvSpPr>
        <p:spPr bwMode="auto">
          <a:xfrm>
            <a:off x="4112242" y="2715766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19"/>
          <p:cNvSpPr txBox="1">
            <a:spLocks noChangeArrowheads="1"/>
          </p:cNvSpPr>
          <p:nvPr/>
        </p:nvSpPr>
        <p:spPr bwMode="auto">
          <a:xfrm>
            <a:off x="4068197" y="1635646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322610" y="3507854"/>
            <a:ext cx="158432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3971898" y="1998281"/>
            <a:ext cx="53975" cy="404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2"/>
          <p:cNvSpPr txBox="1">
            <a:spLocks noChangeArrowheads="1"/>
          </p:cNvSpPr>
          <p:nvPr/>
        </p:nvSpPr>
        <p:spPr bwMode="auto">
          <a:xfrm>
            <a:off x="2565371" y="768349"/>
            <a:ext cx="20034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12.6÷12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</a:p>
        </p:txBody>
      </p:sp>
      <p:sp>
        <p:nvSpPr>
          <p:cNvPr id="31" name="文本框 23"/>
          <p:cNvSpPr txBox="1">
            <a:spLocks noChangeArrowheads="1"/>
          </p:cNvSpPr>
          <p:nvPr/>
        </p:nvSpPr>
        <p:spPr bwMode="auto">
          <a:xfrm>
            <a:off x="4427508" y="768349"/>
            <a:ext cx="23145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1.05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  <p:sp>
        <p:nvSpPr>
          <p:cNvPr id="32" name="文本框 24"/>
          <p:cNvSpPr txBox="1"/>
          <p:nvPr/>
        </p:nvSpPr>
        <p:spPr>
          <a:xfrm>
            <a:off x="4545353" y="2719597"/>
            <a:ext cx="5191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spc="5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</a:p>
        </p:txBody>
      </p:sp>
      <p:sp>
        <p:nvSpPr>
          <p:cNvPr id="33" name="文本框 25"/>
          <p:cNvSpPr txBox="1"/>
          <p:nvPr/>
        </p:nvSpPr>
        <p:spPr>
          <a:xfrm>
            <a:off x="4106294" y="3047018"/>
            <a:ext cx="8577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spc="3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6 0</a:t>
            </a:r>
            <a:endParaRPr lang="zh-CN" altLang="en-US" sz="2800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26"/>
          <p:cNvSpPr txBox="1"/>
          <p:nvPr/>
        </p:nvSpPr>
        <p:spPr>
          <a:xfrm>
            <a:off x="4543935" y="3416682"/>
            <a:ext cx="3698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spc="3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27"/>
          <p:cNvSpPr txBox="1">
            <a:spLocks noChangeArrowheads="1"/>
          </p:cNvSpPr>
          <p:nvPr/>
        </p:nvSpPr>
        <p:spPr bwMode="auto">
          <a:xfrm>
            <a:off x="2516276" y="4110771"/>
            <a:ext cx="40370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0" dirty="0">
                <a:solidFill>
                  <a:schemeClr val="tx1"/>
                </a:solidFill>
                <a:latin typeface="+mn-ea"/>
                <a:ea typeface="+mn-ea"/>
              </a:rPr>
              <a:t>答：平均每个</a:t>
            </a:r>
            <a:r>
              <a:rPr lang="en-US" altLang="zh-CN" sz="2800" b="0" dirty="0">
                <a:solidFill>
                  <a:schemeClr val="tx1"/>
                </a:solidFill>
                <a:latin typeface="+mn-ea"/>
                <a:ea typeface="+mn-ea"/>
              </a:rPr>
              <a:t>1.05</a:t>
            </a:r>
            <a:r>
              <a:rPr lang="zh-CN" altLang="en-US" sz="2800" b="0" dirty="0">
                <a:solidFill>
                  <a:schemeClr val="tx1"/>
                </a:solidFill>
                <a:latin typeface="+mn-ea"/>
                <a:ea typeface="+mn-ea"/>
              </a:rPr>
              <a:t>元。</a:t>
            </a:r>
          </a:p>
        </p:txBody>
      </p:sp>
      <p:sp>
        <p:nvSpPr>
          <p:cNvPr id="36" name="文本框 29"/>
          <p:cNvSpPr txBox="1">
            <a:spLocks noChangeArrowheads="1"/>
          </p:cNvSpPr>
          <p:nvPr/>
        </p:nvSpPr>
        <p:spPr bwMode="auto">
          <a:xfrm>
            <a:off x="4505062" y="1635646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4161" y="1355074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 角 分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 rot="10800000">
            <a:off x="4846638" y="3003191"/>
            <a:ext cx="796932" cy="6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5715008" y="2771977"/>
            <a:ext cx="2143140" cy="375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15008" y="2701116"/>
            <a:ext cx="281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rot="10800000">
            <a:off x="4927196" y="1954801"/>
            <a:ext cx="796932" cy="6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5715008" y="1794671"/>
            <a:ext cx="2143140" cy="375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8" y="171000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142740" y="2807970"/>
            <a:ext cx="314960" cy="30924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5" name="直接箭头连接符 44"/>
          <p:cNvCxnSpPr/>
          <p:nvPr/>
        </p:nvCxnSpPr>
        <p:spPr>
          <a:xfrm>
            <a:off x="3143240" y="2932713"/>
            <a:ext cx="714380" cy="11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1214414" y="2718398"/>
            <a:ext cx="1785950" cy="375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28728" y="2643093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角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458921" y="483518"/>
            <a:ext cx="1504059" cy="593398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方法</a:t>
            </a:r>
            <a:r>
              <a:rPr lang="en-US" altLang="zh-CN" sz="2800" b="1" dirty="0" smtClean="0"/>
              <a:t>2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9" grpId="0" animBg="1"/>
      <p:bldP spid="30" grpId="0"/>
      <p:bldP spid="31" grpId="0"/>
      <p:bldP spid="32" grpId="0"/>
      <p:bldP spid="32" grpId="1"/>
      <p:bldP spid="33" grpId="0"/>
      <p:bldP spid="34" grpId="0"/>
      <p:bldP spid="35" grpId="0"/>
      <p:bldP spid="36" grpId="0"/>
      <p:bldP spid="37" grpId="0"/>
      <p:bldP spid="39" grpId="0" animBg="1"/>
      <p:bldP spid="40" grpId="0"/>
      <p:bldP spid="42" grpId="0" animBg="1"/>
      <p:bldP spid="43" grpId="0"/>
      <p:bldP spid="44" grpId="0" bldLvl="0" animBg="1"/>
      <p:bldP spid="46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 descr="C:\Users\Administrator\AppData\Roaming\Tencent\Users\271766067\QQ\WinTemp\RichOle\{[IOM~FCK6%9U1MG@{48G.pn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00" name="AutoShape 4" descr="C:\Users\Administrator\AppData\Roaming\Tencent\Users\271766067\QQ\WinTemp\RichOle\{[IOM~FCK6%9U1MG@{48G.png"/>
          <p:cNvSpPr>
            <a:spLocks noChangeAspect="1" noChangeArrowheads="1"/>
          </p:cNvSpPr>
          <p:nvPr/>
        </p:nvSpPr>
        <p:spPr bwMode="auto">
          <a:xfrm>
            <a:off x="0" y="0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879447" y="583395"/>
            <a:ext cx="7829550" cy="6524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b="0" dirty="0">
                <a:solidFill>
                  <a:schemeClr val="tx1"/>
                </a:solidFill>
                <a:latin typeface="+mn-ea"/>
                <a:ea typeface="+mn-ea"/>
              </a:rPr>
              <a:t>剑龙玩具每盒</a:t>
            </a:r>
            <a:r>
              <a:rPr lang="en-US" altLang="zh-CN" sz="2800" b="0" dirty="0">
                <a:solidFill>
                  <a:schemeClr val="tx1"/>
                </a:solidFill>
                <a:latin typeface="+mn-ea"/>
                <a:ea typeface="+mn-ea"/>
              </a:rPr>
              <a:t>24</a:t>
            </a:r>
            <a:r>
              <a:rPr lang="zh-CN" altLang="en-US" sz="2800" b="0" dirty="0">
                <a:solidFill>
                  <a:schemeClr val="tx1"/>
                </a:solidFill>
                <a:latin typeface="+mn-ea"/>
                <a:ea typeface="+mn-ea"/>
              </a:rPr>
              <a:t>个，共</a:t>
            </a:r>
            <a:r>
              <a:rPr lang="en-US" altLang="zh-CN" sz="2800" b="0" dirty="0">
                <a:solidFill>
                  <a:schemeClr val="tx1"/>
                </a:solidFill>
                <a:latin typeface="+mn-ea"/>
                <a:ea typeface="+mn-ea"/>
              </a:rPr>
              <a:t>18</a:t>
            </a:r>
            <a:r>
              <a:rPr lang="zh-CN" altLang="en-US" sz="2800" b="0" dirty="0">
                <a:solidFill>
                  <a:schemeClr val="tx1"/>
                </a:solidFill>
                <a:latin typeface="+mn-ea"/>
                <a:ea typeface="+mn-ea"/>
              </a:rPr>
              <a:t>元。平均每个多少元？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618046" y="1390005"/>
            <a:ext cx="1214446" cy="375050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15" name="椭圆 14"/>
          <p:cNvSpPr/>
          <p:nvPr/>
        </p:nvSpPr>
        <p:spPr>
          <a:xfrm>
            <a:off x="3039467" y="1390005"/>
            <a:ext cx="368213" cy="375049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546872" y="1390005"/>
            <a:ext cx="1214446" cy="375050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/>
          </a:p>
        </p:txBody>
      </p:sp>
      <p:sp>
        <p:nvSpPr>
          <p:cNvPr id="19" name="圆角矩形 18"/>
          <p:cNvSpPr/>
          <p:nvPr/>
        </p:nvSpPr>
        <p:spPr>
          <a:xfrm>
            <a:off x="5404260" y="1390005"/>
            <a:ext cx="1214446" cy="375050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4904194" y="1390005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 smtClean="0">
                <a:solidFill>
                  <a:schemeClr val="tx1"/>
                </a:solidFill>
                <a:latin typeface="+mn-ea"/>
                <a:ea typeface="+mn-ea"/>
              </a:rPr>
              <a:t>=</a:t>
            </a:r>
            <a:endParaRPr lang="zh-CN" altLang="en-US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4570" y="1347614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 smtClean="0">
                <a:solidFill>
                  <a:schemeClr val="tx1"/>
                </a:solidFill>
                <a:latin typeface="+mn-ea"/>
                <a:ea typeface="+mn-ea"/>
              </a:rPr>
              <a:t>(          )</a:t>
            </a:r>
            <a:endParaRPr lang="zh-CN" altLang="en-US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23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2992" y="1928808"/>
            <a:ext cx="1460513" cy="64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文本框 13"/>
          <p:cNvSpPr txBox="1"/>
          <p:nvPr/>
        </p:nvSpPr>
        <p:spPr>
          <a:xfrm>
            <a:off x="3881428" y="2141760"/>
            <a:ext cx="1690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0" spc="600" dirty="0" smtClean="0">
                <a:solidFill>
                  <a:schemeClr val="tx1"/>
                </a:solidFill>
                <a:latin typeface="+mn-ea"/>
                <a:ea typeface="+mn-ea"/>
              </a:rPr>
              <a:t>18</a:t>
            </a:r>
            <a:endParaRPr lang="zh-CN" altLang="en-US" sz="3200" b="0" spc="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5" name="文本框 14"/>
          <p:cNvSpPr txBox="1">
            <a:spLocks noChangeArrowheads="1"/>
          </p:cNvSpPr>
          <p:nvPr/>
        </p:nvSpPr>
        <p:spPr bwMode="auto">
          <a:xfrm>
            <a:off x="3077396" y="2065292"/>
            <a:ext cx="88582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0" dirty="0" smtClean="0">
                <a:solidFill>
                  <a:schemeClr val="tx1"/>
                </a:solidFill>
                <a:latin typeface="+mn-ea"/>
                <a:ea typeface="+mn-ea"/>
              </a:rPr>
              <a:t>24</a:t>
            </a:r>
            <a:endParaRPr lang="zh-CN" altLang="en-US" sz="32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44339" y="1328450"/>
            <a:ext cx="266611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 18       </a:t>
            </a:r>
            <a:r>
              <a:rPr lang="en-US" altLang="zh-CN" sz="2800" b="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÷    </a:t>
            </a:r>
            <a:r>
              <a:rPr lang="en-US" altLang="zh-CN" sz="2800" b="0" dirty="0" smtClean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 24</a:t>
            </a:r>
            <a:endParaRPr lang="zh-CN" altLang="en-US" sz="2800" b="0" dirty="0">
              <a:latin typeface="+mn-ea"/>
              <a:ea typeface="+mn-ea"/>
            </a:endParaRPr>
          </a:p>
        </p:txBody>
      </p:sp>
      <p:sp>
        <p:nvSpPr>
          <p:cNvPr id="26" name="圆角矩形标注 25"/>
          <p:cNvSpPr/>
          <p:nvPr/>
        </p:nvSpPr>
        <p:spPr>
          <a:xfrm>
            <a:off x="5548824" y="2422564"/>
            <a:ext cx="1889177" cy="1058144"/>
          </a:xfrm>
          <a:prstGeom prst="wedgeRoundRectCallout">
            <a:avLst>
              <a:gd name="adj1" fmla="val 39108"/>
              <a:gd name="adj2" fmla="val 625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0" dirty="0" smtClean="0">
                <a:solidFill>
                  <a:schemeClr val="tx1"/>
                </a:solidFill>
                <a:latin typeface="+mn-ea"/>
                <a:sym typeface="+mn-ea"/>
              </a:rPr>
              <a:t>应该</a:t>
            </a:r>
            <a:r>
              <a:rPr lang="zh-CN" altLang="en-US" b="0" dirty="0">
                <a:solidFill>
                  <a:schemeClr val="tx1"/>
                </a:solidFill>
                <a:latin typeface="+mn-ea"/>
                <a:sym typeface="+mn-ea"/>
              </a:rPr>
              <a:t>每个不到</a:t>
            </a:r>
            <a:r>
              <a:rPr lang="en-US" altLang="zh-CN" b="0" dirty="0">
                <a:solidFill>
                  <a:schemeClr val="tx1"/>
                </a:solidFill>
                <a:latin typeface="+mn-ea"/>
                <a:sym typeface="+mn-ea"/>
              </a:rPr>
              <a:t>1</a:t>
            </a:r>
            <a:r>
              <a:rPr lang="zh-CN" altLang="en-US" b="0" dirty="0">
                <a:solidFill>
                  <a:schemeClr val="tx1"/>
                </a:solidFill>
                <a:latin typeface="+mn-ea"/>
                <a:sym typeface="+mn-ea"/>
              </a:rPr>
              <a:t>元。</a:t>
            </a:r>
            <a:endParaRPr lang="zh-CN" altLang="en-US" b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2217452" y="3164796"/>
            <a:ext cx="1663976" cy="1152314"/>
          </a:xfrm>
          <a:prstGeom prst="wedgeRoundRectCallout">
            <a:avLst>
              <a:gd name="adj1" fmla="val -68821"/>
              <a:gd name="adj2" fmla="val 27189"/>
              <a:gd name="adj3" fmla="val 16667"/>
            </a:avLst>
          </a:prstGeom>
          <a:solidFill>
            <a:srgbClr val="FFF9B0"/>
          </a:solidFill>
          <a:ln w="19050">
            <a:solidFill>
              <a:srgbClr val="85C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0" dirty="0">
                <a:solidFill>
                  <a:schemeClr val="tx1"/>
                </a:solidFill>
                <a:latin typeface="+mn-ea"/>
                <a:sym typeface="+mn-ea"/>
              </a:rPr>
              <a:t>不够商</a:t>
            </a:r>
            <a:r>
              <a:rPr lang="en-US" altLang="zh-CN" b="0" dirty="0">
                <a:solidFill>
                  <a:schemeClr val="tx1"/>
                </a:solidFill>
                <a:latin typeface="+mn-ea"/>
                <a:sym typeface="+mn-ea"/>
              </a:rPr>
              <a:t>1</a:t>
            </a:r>
            <a:r>
              <a:rPr lang="zh-CN" altLang="en-US" b="0" dirty="0">
                <a:solidFill>
                  <a:schemeClr val="tx1"/>
                </a:solidFill>
                <a:latin typeface="+mn-ea"/>
                <a:sym typeface="+mn-ea"/>
              </a:rPr>
              <a:t>，怎么办？</a:t>
            </a:r>
            <a:endParaRPr lang="zh-CN" altLang="en-US" b="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8" grpId="0" animBg="1"/>
      <p:bldP spid="19" grpId="0" animBg="1"/>
      <p:bldP spid="21" grpId="0"/>
      <p:bldP spid="22" grpId="0"/>
      <p:bldP spid="24" grpId="0"/>
      <p:bldP spid="25" grpId="0"/>
      <p:bldP spid="4" grpId="0"/>
      <p:bldP spid="26" grpId="0" bldLvl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1015</Words>
  <Application>Microsoft Office PowerPoint</Application>
  <PresentationFormat>全屏显示(16:9)</PresentationFormat>
  <Paragraphs>254</Paragraphs>
  <Slides>23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Calibri</vt:lpstr>
      <vt:lpstr>黑体</vt:lpstr>
      <vt:lpstr>楷体</vt:lpstr>
      <vt:lpstr>微软雅黑</vt:lpstr>
      <vt:lpstr>宋体</vt:lpstr>
      <vt:lpstr>Arial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先判断商的大小，再计算下面各题。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2015-11-21T07:20:00Z</dcterms:created>
  <dcterms:modified xsi:type="dcterms:W3CDTF">2023-01-16T16:37:33Z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2E03F4A248074920ADB40B5D97697D3D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