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zh-CN"/>
    </a:defPPr>
    <a:lvl1pPr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94C34B-7E76-4AEB-BF10-1517B7AD3A5B}"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243AB-FF5D-424F-AD38-96972951796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9A243AB-FF5D-424F-AD38-969729517961}"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9904A45-06BD-46A2-B411-D8387D1869A2}"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49995B9-498E-489A-B1EB-F3313A375899}"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06791B3-D225-4962-A7F6-C72BF5EC81FC}"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63623FD-A680-4659-967B-0445239413AB}"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2A556D5-1650-4256-92EA-4219B412C6A2}"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7C4236D2-2C0B-4724-905E-21565B9442D8}"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F59C3B8B-AA25-4D36-9E07-2E4399C34D77}"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7F5B6D73-ED5E-417A-9C89-6CF9ACF5E719}"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3F9AF68-726D-4112-A7AB-CA9C15CAD7B3}"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E1C88B9-BBD3-4207-ADF0-A40108418B66}"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A4CAD1D5-D70D-47A6-B89C-5A17D17A352C}"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0" y="825500"/>
            <a:ext cx="9144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spcBef>
                <a:spcPct val="50000"/>
              </a:spcBef>
            </a:pPr>
            <a:r>
              <a:rPr lang="en-US" altLang="zh-CN" sz="6000" b="1" dirty="0">
                <a:solidFill>
                  <a:srgbClr val="0000CC"/>
                </a:solidFill>
              </a:rPr>
              <a:t>Unit 5</a:t>
            </a:r>
          </a:p>
          <a:p>
            <a:pPr>
              <a:spcBef>
                <a:spcPct val="50000"/>
              </a:spcBef>
            </a:pPr>
            <a:r>
              <a:rPr lang="en-US" altLang="zh-CN" sz="4800" b="1" i="1" spc="-150" dirty="0">
                <a:solidFill>
                  <a:srgbClr val="0000CC"/>
                </a:solidFill>
              </a:rPr>
              <a:t>What are the shirts made of?</a:t>
            </a:r>
          </a:p>
        </p:txBody>
      </p:sp>
      <p:sp>
        <p:nvSpPr>
          <p:cNvPr id="6147" name="WordArt 6"/>
          <p:cNvSpPr>
            <a:spLocks noChangeArrowheads="1" noChangeShapeType="1" noTextEdit="1"/>
          </p:cNvSpPr>
          <p:nvPr/>
        </p:nvSpPr>
        <p:spPr bwMode="auto">
          <a:xfrm>
            <a:off x="2087561" y="3581400"/>
            <a:ext cx="4968875" cy="584200"/>
          </a:xfrm>
          <a:prstGeom prst="rect">
            <a:avLst/>
          </a:prstGeom>
        </p:spPr>
        <p:txBody>
          <a:bodyPr wrap="none" fromWordArt="1">
            <a:prstTxWarp prst="textPlain">
              <a:avLst>
                <a:gd name="adj" fmla="val 50000"/>
              </a:avLst>
            </a:prstTxWarp>
          </a:bodyPr>
          <a:lstStyle/>
          <a:p>
            <a:r>
              <a:rPr lang="en-US" altLang="zh-CN" sz="4000" b="1" kern="10" dirty="0">
                <a:ln w="9525">
                  <a:solidFill>
                    <a:srgbClr val="000000"/>
                  </a:solidFill>
                  <a:round/>
                </a:ln>
                <a:solidFill>
                  <a:srgbClr val="FF0000"/>
                </a:solidFill>
                <a:latin typeface="Arial" panose="020B0604020202020204"/>
                <a:cs typeface="Arial" panose="020B0604020202020204"/>
              </a:rPr>
              <a:t>Section A 3a-3c</a:t>
            </a:r>
            <a:endParaRPr lang="zh-CN" altLang="en-US" sz="4000" b="1" kern="10" dirty="0">
              <a:ln w="9525">
                <a:solidFill>
                  <a:srgbClr val="000000"/>
                </a:solidFill>
                <a:round/>
              </a:ln>
              <a:solidFill>
                <a:srgbClr val="FF0000"/>
              </a:solidFill>
              <a:latin typeface="Arial" panose="020B0604020202020204"/>
              <a:cs typeface="Arial" panose="020B0604020202020204"/>
            </a:endParaRPr>
          </a:p>
        </p:txBody>
      </p:sp>
      <p:sp>
        <p:nvSpPr>
          <p:cNvPr id="5" name="矩形 4"/>
          <p:cNvSpPr/>
          <p:nvPr/>
        </p:nvSpPr>
        <p:spPr>
          <a:xfrm>
            <a:off x="2678570" y="5334000"/>
            <a:ext cx="3812262" cy="566309"/>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8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800" b="1" kern="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randombar(horizontal)">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4"/>
          <p:cNvSpPr>
            <a:spLocks noChangeArrowheads="1"/>
          </p:cNvSpPr>
          <p:nvPr/>
        </p:nvSpPr>
        <p:spPr bwMode="auto">
          <a:xfrm>
            <a:off x="533400" y="304800"/>
            <a:ext cx="8229600"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pPr>
            <a:r>
              <a:rPr lang="en-US" altLang="zh-CN" sz="3200" b="1" dirty="0">
                <a:latin typeface="Times New Roman" panose="02020603050405020304" pitchFamily="18" charset="0"/>
              </a:rPr>
              <a:t>      Toys are not the only things made in China. “I wanted to buy a pair of basketball shoes,” he explains. “But I had to visit five or six stores before finding a pair made in America!” He realized that Americans can hardly </a:t>
            </a:r>
            <a:r>
              <a:rPr lang="en-US" altLang="zh-CN" sz="3200" b="1" dirty="0">
                <a:solidFill>
                  <a:srgbClr val="FF0000"/>
                </a:solidFill>
                <a:latin typeface="Times New Roman" panose="02020603050405020304" pitchFamily="18" charset="0"/>
              </a:rPr>
              <a:t>avoid buying</a:t>
            </a:r>
            <a:r>
              <a:rPr lang="en-US" altLang="zh-CN" sz="3200" b="1" dirty="0">
                <a:latin typeface="Times New Roman" panose="02020603050405020304" pitchFamily="18" charset="0"/>
              </a:rPr>
              <a:t> products made in China. “In fact,” he continues, “there are many other things there made in China — footballs, handbags, pet food, mobile phones. Even American flags are made </a:t>
            </a:r>
            <a:r>
              <a:rPr lang="en-US" altLang="zh-CN" sz="3200" b="1" dirty="0">
                <a:latin typeface="Times New Roman" panose="02020603050405020304" pitchFamily="18" charset="0"/>
                <a:ea typeface="黑体" panose="02010609060101010101" pitchFamily="2" charset="-122"/>
              </a:rPr>
              <a:t>in China!”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5"/>
          <p:cNvSpPr>
            <a:spLocks noChangeArrowheads="1"/>
          </p:cNvSpPr>
          <p:nvPr/>
        </p:nvSpPr>
        <p:spPr bwMode="auto">
          <a:xfrm>
            <a:off x="685800" y="1066800"/>
            <a:ext cx="81534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pPr>
            <a:r>
              <a:rPr lang="en-US" altLang="zh-CN" sz="3200" b="1" dirty="0">
                <a:latin typeface="Times New Roman" panose="02020603050405020304" pitchFamily="18" charset="0"/>
              </a:rPr>
              <a:t>Kang </a:t>
            </a:r>
            <a:r>
              <a:rPr lang="en-US" altLang="zh-CN" sz="3200" b="1" dirty="0" err="1">
                <a:latin typeface="Times New Roman" panose="02020603050405020304" pitchFamily="18" charset="0"/>
              </a:rPr>
              <a:t>Jian</a:t>
            </a:r>
            <a:r>
              <a:rPr lang="en-US" altLang="zh-CN" sz="3200" b="1" dirty="0">
                <a:latin typeface="Times New Roman" panose="02020603050405020304" pitchFamily="18" charset="0"/>
              </a:rPr>
              <a:t> thinks it’s great that China is so good at making these everyday things. However, he wishes that in the future China will also get better at making high-technology products that people can buy in all parts of the world.</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5"/>
          <p:cNvSpPr>
            <a:spLocks noChangeArrowheads="1"/>
          </p:cNvSpPr>
          <p:nvPr/>
        </p:nvSpPr>
        <p:spPr bwMode="auto">
          <a:xfrm>
            <a:off x="685800" y="685800"/>
            <a:ext cx="7543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altLang="zh-CN" sz="3600" b="1" dirty="0">
                <a:solidFill>
                  <a:srgbClr val="000099"/>
                </a:solidFill>
                <a:latin typeface="Times New Roman" panose="02020603050405020304" pitchFamily="18" charset="0"/>
                <a:cs typeface="Times New Roman" panose="02020603050405020304" pitchFamily="18" charset="0"/>
              </a:rPr>
              <a:t>3b Read the passage and answer the questions.</a:t>
            </a:r>
          </a:p>
        </p:txBody>
      </p:sp>
      <p:sp>
        <p:nvSpPr>
          <p:cNvPr id="83971" name="Rectangle 5"/>
          <p:cNvSpPr>
            <a:spLocks noChangeArrowheads="1"/>
          </p:cNvSpPr>
          <p:nvPr/>
        </p:nvSpPr>
        <p:spPr bwMode="auto">
          <a:xfrm>
            <a:off x="685800" y="2057400"/>
            <a:ext cx="75438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pPr>
            <a:r>
              <a:rPr lang="en-US" altLang="zh-CN" sz="3200" b="1" dirty="0">
                <a:latin typeface="Times New Roman" panose="02020603050405020304" pitchFamily="18" charset="0"/>
              </a:rPr>
              <a:t>1.Where did Kang </a:t>
            </a:r>
            <a:r>
              <a:rPr lang="en-US" altLang="zh-CN" sz="3200" b="1" dirty="0" err="1">
                <a:latin typeface="Times New Roman" panose="02020603050405020304" pitchFamily="18" charset="0"/>
              </a:rPr>
              <a:t>Jian</a:t>
            </a:r>
            <a:r>
              <a:rPr lang="en-US" altLang="zh-CN" sz="3200" b="1" dirty="0">
                <a:latin typeface="Times New Roman" panose="02020603050405020304" pitchFamily="18" charset="0"/>
              </a:rPr>
              <a:t> go to visit his aunt </a:t>
            </a:r>
          </a:p>
          <a:p>
            <a:pPr algn="l">
              <a:lnSpc>
                <a:spcPct val="125000"/>
              </a:lnSpc>
            </a:pPr>
            <a:r>
              <a:rPr lang="en-US" altLang="zh-CN" sz="3200" b="1" dirty="0">
                <a:latin typeface="Times New Roman" panose="02020603050405020304" pitchFamily="18" charset="0"/>
              </a:rPr>
              <a:t>    and uncle?</a:t>
            </a:r>
          </a:p>
          <a:p>
            <a:pPr algn="l">
              <a:lnSpc>
                <a:spcPct val="125000"/>
              </a:lnSpc>
            </a:pPr>
            <a:r>
              <a:rPr lang="en-US" altLang="zh-CN" sz="3200" b="1" dirty="0">
                <a:latin typeface="Times New Roman" panose="02020603050405020304" pitchFamily="18" charset="0"/>
              </a:rPr>
              <a:t>   </a:t>
            </a:r>
            <a:r>
              <a:rPr lang="en-US" altLang="zh-CN" sz="3200" b="1" dirty="0">
                <a:solidFill>
                  <a:srgbClr val="FF0000"/>
                </a:solidFill>
                <a:latin typeface="Times New Roman" panose="02020603050405020304" pitchFamily="18" charset="0"/>
              </a:rPr>
              <a:t>In San Francisco.</a:t>
            </a:r>
          </a:p>
          <a:p>
            <a:pPr algn="l">
              <a:lnSpc>
                <a:spcPct val="125000"/>
              </a:lnSpc>
            </a:pPr>
            <a:r>
              <a:rPr lang="en-US" altLang="zh-CN" sz="3200" b="1" dirty="0">
                <a:latin typeface="Times New Roman" panose="02020603050405020304" pitchFamily="18" charset="0"/>
              </a:rPr>
              <a:t>2. What did he discover in the toy stores?</a:t>
            </a:r>
          </a:p>
          <a:p>
            <a:pPr algn="l">
              <a:lnSpc>
                <a:spcPct val="125000"/>
              </a:lnSpc>
            </a:pPr>
            <a:r>
              <a:rPr lang="en-US" altLang="zh-CN" sz="3200" b="1" dirty="0">
                <a:solidFill>
                  <a:srgbClr val="FF0000"/>
                </a:solidFill>
                <a:latin typeface="Times New Roman" panose="02020603050405020304" pitchFamily="18" charset="0"/>
              </a:rPr>
              <a:t>   He discovered that most of the toys were  </a:t>
            </a:r>
          </a:p>
          <a:p>
            <a:pPr algn="l">
              <a:lnSpc>
                <a:spcPct val="125000"/>
              </a:lnSpc>
            </a:pPr>
            <a:r>
              <a:rPr lang="en-US" altLang="zh-CN" sz="3200" b="1" dirty="0">
                <a:solidFill>
                  <a:srgbClr val="FF0000"/>
                </a:solidFill>
                <a:latin typeface="Times New Roman" panose="02020603050405020304" pitchFamily="18" charset="0"/>
              </a:rPr>
              <a:t>   made in China.</a:t>
            </a:r>
            <a:endParaRPr lang="en-US" altLang="zh-CN" sz="3200" b="1"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3971">
                                            <p:txEl>
                                              <p:pRg st="2" end="2"/>
                                            </p:txEl>
                                          </p:spTgt>
                                        </p:tgtEl>
                                        <p:attrNameLst>
                                          <p:attrName>style.visibility</p:attrName>
                                        </p:attrNameLst>
                                      </p:cBhvr>
                                      <p:to>
                                        <p:strVal val="visible"/>
                                      </p:to>
                                    </p:set>
                                    <p:anim calcmode="lin" valueType="num">
                                      <p:cBhvr>
                                        <p:cTn id="7" dur="1000" fill="hold"/>
                                        <p:tgtEl>
                                          <p:spTgt spid="83971">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83971">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83971">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3971">
                                            <p:txEl>
                                              <p:pRg st="4" end="4"/>
                                            </p:txEl>
                                          </p:spTgt>
                                        </p:tgtEl>
                                        <p:attrNameLst>
                                          <p:attrName>style.visibility</p:attrName>
                                        </p:attrNameLst>
                                      </p:cBhvr>
                                      <p:to>
                                        <p:strVal val="visible"/>
                                      </p:to>
                                    </p:set>
                                    <p:anim calcmode="lin" valueType="num">
                                      <p:cBhvr>
                                        <p:cTn id="14" dur="1000" fill="hold"/>
                                        <p:tgtEl>
                                          <p:spTgt spid="83971">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83971">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83971">
                                            <p:txEl>
                                              <p:pRg st="4" end="4"/>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83971">
                                            <p:txEl>
                                              <p:pRg st="5" end="5"/>
                                            </p:txEl>
                                          </p:spTgt>
                                        </p:tgtEl>
                                        <p:attrNameLst>
                                          <p:attrName>style.visibility</p:attrName>
                                        </p:attrNameLst>
                                      </p:cBhvr>
                                      <p:to>
                                        <p:strVal val="visible"/>
                                      </p:to>
                                    </p:set>
                                    <p:anim calcmode="lin" valueType="num">
                                      <p:cBhvr>
                                        <p:cTn id="19" dur="1000" fill="hold"/>
                                        <p:tgtEl>
                                          <p:spTgt spid="83971">
                                            <p:txEl>
                                              <p:pRg st="5" end="5"/>
                                            </p:txEl>
                                          </p:spTgt>
                                        </p:tgtEl>
                                        <p:attrNameLst>
                                          <p:attrName>ppt_w</p:attrName>
                                        </p:attrNameLst>
                                      </p:cBhvr>
                                      <p:tavLst>
                                        <p:tav tm="0">
                                          <p:val>
                                            <p:strVal val="#ppt_w*0.70"/>
                                          </p:val>
                                        </p:tav>
                                        <p:tav tm="100000">
                                          <p:val>
                                            <p:strVal val="#ppt_w"/>
                                          </p:val>
                                        </p:tav>
                                      </p:tavLst>
                                    </p:anim>
                                    <p:anim calcmode="lin" valueType="num">
                                      <p:cBhvr>
                                        <p:cTn id="20" dur="1000" fill="hold"/>
                                        <p:tgtEl>
                                          <p:spTgt spid="83971">
                                            <p:txEl>
                                              <p:pRg st="5" end="5"/>
                                            </p:txEl>
                                          </p:spTgt>
                                        </p:tgtEl>
                                        <p:attrNameLst>
                                          <p:attrName>ppt_h</p:attrName>
                                        </p:attrNameLst>
                                      </p:cBhvr>
                                      <p:tavLst>
                                        <p:tav tm="0">
                                          <p:val>
                                            <p:strVal val="#ppt_h"/>
                                          </p:val>
                                        </p:tav>
                                        <p:tav tm="100000">
                                          <p:val>
                                            <p:strVal val="#ppt_h"/>
                                          </p:val>
                                        </p:tav>
                                      </p:tavLst>
                                    </p:anim>
                                    <p:animEffect transition="in" filter="fade">
                                      <p:cBhvr>
                                        <p:cTn id="21" dur="1000"/>
                                        <p:tgtEl>
                                          <p:spTgt spid="839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4"/>
          <p:cNvSpPr>
            <a:spLocks noChangeArrowheads="1"/>
          </p:cNvSpPr>
          <p:nvPr/>
        </p:nvSpPr>
        <p:spPr bwMode="auto">
          <a:xfrm>
            <a:off x="685800" y="850900"/>
            <a:ext cx="8001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3200" b="1" dirty="0">
                <a:latin typeface="Times New Roman" panose="02020603050405020304" pitchFamily="18" charset="0"/>
                <a:ea typeface="黑体" panose="02010609060101010101" pitchFamily="2" charset="-122"/>
              </a:rPr>
              <a:t>3. Why did he have to visit many stores </a:t>
            </a:r>
          </a:p>
          <a:p>
            <a:pPr algn="l"/>
            <a:r>
              <a:rPr lang="en-US" altLang="zh-CN" sz="3200" b="1" dirty="0">
                <a:latin typeface="Times New Roman" panose="02020603050405020304" pitchFamily="18" charset="0"/>
                <a:ea typeface="黑体" panose="02010609060101010101" pitchFamily="2" charset="-122"/>
              </a:rPr>
              <a:t>     before buying a pair of basketball shoes?</a:t>
            </a:r>
          </a:p>
          <a:p>
            <a:pPr algn="l"/>
            <a:r>
              <a:rPr lang="en-US" altLang="zh-CN" sz="3200" b="1" dirty="0">
                <a:solidFill>
                  <a:srgbClr val="FF0000"/>
                </a:solidFill>
                <a:latin typeface="Times New Roman" panose="02020603050405020304" pitchFamily="18" charset="0"/>
                <a:ea typeface="黑体" panose="02010609060101010101" pitchFamily="2" charset="-122"/>
              </a:rPr>
              <a:t>    Because he wanted to buy a pair of   </a:t>
            </a:r>
          </a:p>
          <a:p>
            <a:pPr algn="l"/>
            <a:r>
              <a:rPr lang="en-US" altLang="zh-CN" sz="3200" b="1" dirty="0">
                <a:solidFill>
                  <a:srgbClr val="FF0000"/>
                </a:solidFill>
                <a:latin typeface="Times New Roman" panose="02020603050405020304" pitchFamily="18" charset="0"/>
                <a:ea typeface="黑体" panose="02010609060101010101" pitchFamily="2" charset="-122"/>
              </a:rPr>
              <a:t>    basketball shoes made in America, but </a:t>
            </a:r>
          </a:p>
          <a:p>
            <a:pPr algn="l"/>
            <a:r>
              <a:rPr lang="en-US" altLang="zh-CN" sz="3200" b="1" dirty="0">
                <a:solidFill>
                  <a:srgbClr val="FF0000"/>
                </a:solidFill>
                <a:latin typeface="Times New Roman" panose="02020603050405020304" pitchFamily="18" charset="0"/>
                <a:ea typeface="黑体" panose="02010609060101010101" pitchFamily="2" charset="-122"/>
              </a:rPr>
              <a:t>    most of them were made in China.</a:t>
            </a:r>
          </a:p>
          <a:p>
            <a:pPr algn="l"/>
            <a:r>
              <a:rPr lang="en-US" altLang="zh-CN" sz="3200" b="1" dirty="0">
                <a:latin typeface="Times New Roman" panose="02020603050405020304" pitchFamily="18" charset="0"/>
                <a:ea typeface="黑体" panose="02010609060101010101" pitchFamily="2" charset="-122"/>
              </a:rPr>
              <a:t>4. What did he realize after his shopping  </a:t>
            </a:r>
          </a:p>
          <a:p>
            <a:pPr algn="l"/>
            <a:r>
              <a:rPr lang="en-US" altLang="zh-CN" sz="3200" b="1" dirty="0">
                <a:latin typeface="Times New Roman" panose="02020603050405020304" pitchFamily="18" charset="0"/>
                <a:ea typeface="黑体" panose="02010609060101010101" pitchFamily="2" charset="-122"/>
              </a:rPr>
              <a:t>    experiences?</a:t>
            </a:r>
          </a:p>
          <a:p>
            <a:pPr algn="l"/>
            <a:r>
              <a:rPr lang="en-US" altLang="zh-CN" sz="3200" b="1" dirty="0">
                <a:solidFill>
                  <a:srgbClr val="FF0000"/>
                </a:solidFill>
                <a:latin typeface="Times New Roman" panose="02020603050405020304" pitchFamily="18" charset="0"/>
                <a:ea typeface="黑体" panose="02010609060101010101" pitchFamily="2" charset="-122"/>
              </a:rPr>
              <a:t>   He realized China is so good at making </a:t>
            </a:r>
          </a:p>
          <a:p>
            <a:pPr algn="l"/>
            <a:r>
              <a:rPr lang="en-US" altLang="zh-CN" sz="3200" b="1" dirty="0">
                <a:solidFill>
                  <a:srgbClr val="FF0000"/>
                </a:solidFill>
                <a:latin typeface="Times New Roman" panose="02020603050405020304" pitchFamily="18" charset="0"/>
                <a:ea typeface="黑体" panose="02010609060101010101" pitchFamily="2" charset="-122"/>
              </a:rPr>
              <a:t>   these everyday things</a:t>
            </a:r>
            <a:r>
              <a:rPr lang="en-US" altLang="zh-CN" sz="3200" b="1" dirty="0" smtClean="0">
                <a:solidFill>
                  <a:srgbClr val="FF0000"/>
                </a:solidFill>
                <a:latin typeface="Times New Roman" panose="02020603050405020304" pitchFamily="18" charset="0"/>
                <a:ea typeface="黑体" panose="02010609060101010101" pitchFamily="2" charset="-122"/>
              </a:rPr>
              <a:t>.</a:t>
            </a:r>
            <a:endParaRPr lang="en-US" altLang="zh-CN" sz="3200" b="1" dirty="0">
              <a:solidFill>
                <a:srgbClr val="FF0000"/>
              </a:solidFill>
              <a:latin typeface="Times New Roman" panose="02020603050405020304" pitchFamily="18"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4994">
                                            <p:txEl>
                                              <p:pRg st="2" end="2"/>
                                            </p:txEl>
                                          </p:spTgt>
                                        </p:tgtEl>
                                        <p:attrNameLst>
                                          <p:attrName>style.visibility</p:attrName>
                                        </p:attrNameLst>
                                      </p:cBhvr>
                                      <p:to>
                                        <p:strVal val="visible"/>
                                      </p:to>
                                    </p:set>
                                    <p:anim to="" calcmode="lin" valueType="num">
                                      <p:cBhvr>
                                        <p:cTn id="7" dur="1" fill="hold"/>
                                        <p:tgtEl>
                                          <p:spTgt spid="84994">
                                            <p:txEl>
                                              <p:pRg st="2" end="2"/>
                                            </p:txEl>
                                          </p:spTgt>
                                        </p:tgtEl>
                                      </p:cBhvr>
                                    </p:anim>
                                  </p:childTnLst>
                                </p:cTn>
                              </p:par>
                              <p:par>
                                <p:cTn id="8" presetID="24" presetClass="entr" presetSubtype="0" fill="hold" nodeType="withEffect">
                                  <p:stCondLst>
                                    <p:cond delay="0"/>
                                  </p:stCondLst>
                                  <p:childTnLst>
                                    <p:set>
                                      <p:cBhvr>
                                        <p:cTn id="9" dur="1" fill="hold">
                                          <p:stCondLst>
                                            <p:cond delay="0"/>
                                          </p:stCondLst>
                                        </p:cTn>
                                        <p:tgtEl>
                                          <p:spTgt spid="84994">
                                            <p:txEl>
                                              <p:pRg st="3" end="3"/>
                                            </p:txEl>
                                          </p:spTgt>
                                        </p:tgtEl>
                                        <p:attrNameLst>
                                          <p:attrName>style.visibility</p:attrName>
                                        </p:attrNameLst>
                                      </p:cBhvr>
                                      <p:to>
                                        <p:strVal val="visible"/>
                                      </p:to>
                                    </p:set>
                                    <p:anim to="" calcmode="lin" valueType="num">
                                      <p:cBhvr>
                                        <p:cTn id="10" dur="1" fill="hold"/>
                                        <p:tgtEl>
                                          <p:spTgt spid="84994">
                                            <p:txEl>
                                              <p:pRg st="3" end="3"/>
                                            </p:txEl>
                                          </p:spTgt>
                                        </p:tgtEl>
                                      </p:cBhvr>
                                    </p:anim>
                                  </p:childTnLst>
                                </p:cTn>
                              </p:par>
                              <p:par>
                                <p:cTn id="11" presetID="24" presetClass="entr" presetSubtype="0" fill="hold" nodeType="withEffect">
                                  <p:stCondLst>
                                    <p:cond delay="0"/>
                                  </p:stCondLst>
                                  <p:childTnLst>
                                    <p:set>
                                      <p:cBhvr>
                                        <p:cTn id="12" dur="1" fill="hold">
                                          <p:stCondLst>
                                            <p:cond delay="0"/>
                                          </p:stCondLst>
                                        </p:cTn>
                                        <p:tgtEl>
                                          <p:spTgt spid="84994">
                                            <p:txEl>
                                              <p:pRg st="4" end="4"/>
                                            </p:txEl>
                                          </p:spTgt>
                                        </p:tgtEl>
                                        <p:attrNameLst>
                                          <p:attrName>style.visibility</p:attrName>
                                        </p:attrNameLst>
                                      </p:cBhvr>
                                      <p:to>
                                        <p:strVal val="visible"/>
                                      </p:to>
                                    </p:set>
                                    <p:anim to="" calcmode="lin" valueType="num">
                                      <p:cBhvr>
                                        <p:cTn id="13" dur="1" fill="hold"/>
                                        <p:tgtEl>
                                          <p:spTgt spid="84994">
                                            <p:txEl>
                                              <p:pRg st="4" end="4"/>
                                            </p:txEl>
                                          </p:spTgt>
                                        </p:tgtEl>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84994">
                                            <p:txEl>
                                              <p:pRg st="7" end="7"/>
                                            </p:txEl>
                                          </p:spTgt>
                                        </p:tgtEl>
                                        <p:attrNameLst>
                                          <p:attrName>style.visibility</p:attrName>
                                        </p:attrNameLst>
                                      </p:cBhvr>
                                      <p:to>
                                        <p:strVal val="visible"/>
                                      </p:to>
                                    </p:set>
                                    <p:anim to="" calcmode="lin" valueType="num">
                                      <p:cBhvr>
                                        <p:cTn id="18" dur="1" fill="hold"/>
                                        <p:tgtEl>
                                          <p:spTgt spid="84994">
                                            <p:txEl>
                                              <p:pRg st="7" end="7"/>
                                            </p:txEl>
                                          </p:spTgt>
                                        </p:tgtEl>
                                      </p:cBhvr>
                                    </p:anim>
                                  </p:childTnLst>
                                </p:cTn>
                              </p:par>
                              <p:par>
                                <p:cTn id="19" presetID="24" presetClass="entr" presetSubtype="0" fill="hold" nodeType="withEffect">
                                  <p:stCondLst>
                                    <p:cond delay="0"/>
                                  </p:stCondLst>
                                  <p:childTnLst>
                                    <p:set>
                                      <p:cBhvr>
                                        <p:cTn id="20" dur="1" fill="hold">
                                          <p:stCondLst>
                                            <p:cond delay="0"/>
                                          </p:stCondLst>
                                        </p:cTn>
                                        <p:tgtEl>
                                          <p:spTgt spid="84994">
                                            <p:txEl>
                                              <p:pRg st="8" end="8"/>
                                            </p:txEl>
                                          </p:spTgt>
                                        </p:tgtEl>
                                        <p:attrNameLst>
                                          <p:attrName>style.visibility</p:attrName>
                                        </p:attrNameLst>
                                      </p:cBhvr>
                                      <p:to>
                                        <p:strVal val="visible"/>
                                      </p:to>
                                    </p:set>
                                    <p:anim to="" calcmode="lin" valueType="num">
                                      <p:cBhvr>
                                        <p:cTn id="21" dur="1" fill="hold"/>
                                        <p:tgtEl>
                                          <p:spTgt spid="84994">
                                            <p:txEl>
                                              <p:pRg st="8" end="8"/>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5"/>
          <p:cNvSpPr>
            <a:spLocks noChangeArrowheads="1"/>
          </p:cNvSpPr>
          <p:nvPr/>
        </p:nvSpPr>
        <p:spPr bwMode="auto">
          <a:xfrm>
            <a:off x="457200" y="1143000"/>
            <a:ext cx="80010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3200" b="1" dirty="0">
                <a:latin typeface="Times New Roman" panose="02020603050405020304" pitchFamily="18" charset="0"/>
              </a:rPr>
              <a:t>5. Why do you think so many products in      </a:t>
            </a:r>
          </a:p>
          <a:p>
            <a:pPr algn="l"/>
            <a:r>
              <a:rPr lang="en-US" altLang="zh-CN" sz="3200" b="1" dirty="0">
                <a:latin typeface="Times New Roman" panose="02020603050405020304" pitchFamily="18" charset="0"/>
              </a:rPr>
              <a:t>    America are made in China? How</a:t>
            </a:r>
            <a:r>
              <a:rPr lang="en-US" altLang="zh-CN" dirty="0"/>
              <a:t> </a:t>
            </a:r>
            <a:r>
              <a:rPr lang="en-US" altLang="zh-CN" sz="3200" b="1" dirty="0">
                <a:latin typeface="Times New Roman" panose="02020603050405020304" pitchFamily="18" charset="0"/>
              </a:rPr>
              <a:t>do you  </a:t>
            </a:r>
          </a:p>
          <a:p>
            <a:pPr algn="l"/>
            <a:r>
              <a:rPr lang="en-US" altLang="zh-CN" sz="3200" b="1" dirty="0">
                <a:latin typeface="Times New Roman" panose="02020603050405020304" pitchFamily="18" charset="0"/>
              </a:rPr>
              <a:t>    feel about this?</a:t>
            </a:r>
          </a:p>
          <a:p>
            <a:pPr algn="l"/>
            <a:r>
              <a:rPr lang="en-US" altLang="zh-CN" sz="3200" b="1" dirty="0">
                <a:solidFill>
                  <a:srgbClr val="FF0000"/>
                </a:solidFill>
                <a:latin typeface="Times New Roman" panose="02020603050405020304" pitchFamily="18" charset="0"/>
              </a:rPr>
              <a:t>   I think Chinese people are great; they can  </a:t>
            </a:r>
          </a:p>
          <a:p>
            <a:pPr algn="l"/>
            <a:r>
              <a:rPr lang="en-US" altLang="zh-CN" sz="3200" b="1" dirty="0">
                <a:solidFill>
                  <a:srgbClr val="FF0000"/>
                </a:solidFill>
                <a:latin typeface="Times New Roman" panose="02020603050405020304" pitchFamily="18" charset="0"/>
              </a:rPr>
              <a:t>   make many things and sell them to places  </a:t>
            </a:r>
          </a:p>
          <a:p>
            <a:pPr algn="l"/>
            <a:r>
              <a:rPr lang="en-US" altLang="zh-CN" sz="3200" b="1" dirty="0">
                <a:solidFill>
                  <a:srgbClr val="FF0000"/>
                </a:solidFill>
                <a:latin typeface="Times New Roman" panose="02020603050405020304" pitchFamily="18" charset="0"/>
              </a:rPr>
              <a:t>   around the world. It shows that China is a  </a:t>
            </a:r>
          </a:p>
          <a:p>
            <a:pPr algn="l"/>
            <a:r>
              <a:rPr lang="en-US" altLang="zh-CN" sz="3200" b="1" dirty="0">
                <a:solidFill>
                  <a:srgbClr val="FF0000"/>
                </a:solidFill>
                <a:latin typeface="Times New Roman" panose="02020603050405020304" pitchFamily="18" charset="0"/>
              </a:rPr>
              <a:t>   great and strong country.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6018">
                                            <p:txEl>
                                              <p:pRg st="3" end="3"/>
                                            </p:txEl>
                                          </p:spTgt>
                                        </p:tgtEl>
                                        <p:attrNameLst>
                                          <p:attrName>style.visibility</p:attrName>
                                        </p:attrNameLst>
                                      </p:cBhvr>
                                      <p:to>
                                        <p:strVal val="visible"/>
                                      </p:to>
                                    </p:set>
                                    <p:anim calcmode="lin" valueType="num">
                                      <p:cBhvr>
                                        <p:cTn id="7" dur="1000" fill="hold"/>
                                        <p:tgtEl>
                                          <p:spTgt spid="86018">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86018">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86018">
                                            <p:txEl>
                                              <p:pRg st="3" end="3"/>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86018">
                                            <p:txEl>
                                              <p:pRg st="4" end="4"/>
                                            </p:txEl>
                                          </p:spTgt>
                                        </p:tgtEl>
                                        <p:attrNameLst>
                                          <p:attrName>style.visibility</p:attrName>
                                        </p:attrNameLst>
                                      </p:cBhvr>
                                      <p:to>
                                        <p:strVal val="visible"/>
                                      </p:to>
                                    </p:set>
                                    <p:anim calcmode="lin" valueType="num">
                                      <p:cBhvr>
                                        <p:cTn id="12" dur="1000" fill="hold"/>
                                        <p:tgtEl>
                                          <p:spTgt spid="86018">
                                            <p:txEl>
                                              <p:pRg st="4" end="4"/>
                                            </p:txEl>
                                          </p:spTgt>
                                        </p:tgtEl>
                                        <p:attrNameLst>
                                          <p:attrName>ppt_w</p:attrName>
                                        </p:attrNameLst>
                                      </p:cBhvr>
                                      <p:tavLst>
                                        <p:tav tm="0">
                                          <p:val>
                                            <p:strVal val="#ppt_w*0.70"/>
                                          </p:val>
                                        </p:tav>
                                        <p:tav tm="100000">
                                          <p:val>
                                            <p:strVal val="#ppt_w"/>
                                          </p:val>
                                        </p:tav>
                                      </p:tavLst>
                                    </p:anim>
                                    <p:anim calcmode="lin" valueType="num">
                                      <p:cBhvr>
                                        <p:cTn id="13" dur="1000" fill="hold"/>
                                        <p:tgtEl>
                                          <p:spTgt spid="86018">
                                            <p:txEl>
                                              <p:pRg st="4" end="4"/>
                                            </p:txEl>
                                          </p:spTgt>
                                        </p:tgtEl>
                                        <p:attrNameLst>
                                          <p:attrName>ppt_h</p:attrName>
                                        </p:attrNameLst>
                                      </p:cBhvr>
                                      <p:tavLst>
                                        <p:tav tm="0">
                                          <p:val>
                                            <p:strVal val="#ppt_h"/>
                                          </p:val>
                                        </p:tav>
                                        <p:tav tm="100000">
                                          <p:val>
                                            <p:strVal val="#ppt_h"/>
                                          </p:val>
                                        </p:tav>
                                      </p:tavLst>
                                    </p:anim>
                                    <p:animEffect transition="in" filter="fade">
                                      <p:cBhvr>
                                        <p:cTn id="14" dur="1000"/>
                                        <p:tgtEl>
                                          <p:spTgt spid="86018">
                                            <p:txEl>
                                              <p:pRg st="4" end="4"/>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86018">
                                            <p:txEl>
                                              <p:pRg st="5" end="5"/>
                                            </p:txEl>
                                          </p:spTgt>
                                        </p:tgtEl>
                                        <p:attrNameLst>
                                          <p:attrName>style.visibility</p:attrName>
                                        </p:attrNameLst>
                                      </p:cBhvr>
                                      <p:to>
                                        <p:strVal val="visible"/>
                                      </p:to>
                                    </p:set>
                                    <p:anim calcmode="lin" valueType="num">
                                      <p:cBhvr>
                                        <p:cTn id="17" dur="1000" fill="hold"/>
                                        <p:tgtEl>
                                          <p:spTgt spid="86018">
                                            <p:txEl>
                                              <p:pRg st="5" end="5"/>
                                            </p:txEl>
                                          </p:spTgt>
                                        </p:tgtEl>
                                        <p:attrNameLst>
                                          <p:attrName>ppt_w</p:attrName>
                                        </p:attrNameLst>
                                      </p:cBhvr>
                                      <p:tavLst>
                                        <p:tav tm="0">
                                          <p:val>
                                            <p:strVal val="#ppt_w*0.70"/>
                                          </p:val>
                                        </p:tav>
                                        <p:tav tm="100000">
                                          <p:val>
                                            <p:strVal val="#ppt_w"/>
                                          </p:val>
                                        </p:tav>
                                      </p:tavLst>
                                    </p:anim>
                                    <p:anim calcmode="lin" valueType="num">
                                      <p:cBhvr>
                                        <p:cTn id="18" dur="1000" fill="hold"/>
                                        <p:tgtEl>
                                          <p:spTgt spid="86018">
                                            <p:txEl>
                                              <p:pRg st="5" end="5"/>
                                            </p:txEl>
                                          </p:spTgt>
                                        </p:tgtEl>
                                        <p:attrNameLst>
                                          <p:attrName>ppt_h</p:attrName>
                                        </p:attrNameLst>
                                      </p:cBhvr>
                                      <p:tavLst>
                                        <p:tav tm="0">
                                          <p:val>
                                            <p:strVal val="#ppt_h"/>
                                          </p:val>
                                        </p:tav>
                                        <p:tav tm="100000">
                                          <p:val>
                                            <p:strVal val="#ppt_h"/>
                                          </p:val>
                                        </p:tav>
                                      </p:tavLst>
                                    </p:anim>
                                    <p:animEffect transition="in" filter="fade">
                                      <p:cBhvr>
                                        <p:cTn id="19" dur="1000"/>
                                        <p:tgtEl>
                                          <p:spTgt spid="86018">
                                            <p:txEl>
                                              <p:pRg st="5" end="5"/>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86018">
                                            <p:txEl>
                                              <p:pRg st="6" end="6"/>
                                            </p:txEl>
                                          </p:spTgt>
                                        </p:tgtEl>
                                        <p:attrNameLst>
                                          <p:attrName>style.visibility</p:attrName>
                                        </p:attrNameLst>
                                      </p:cBhvr>
                                      <p:to>
                                        <p:strVal val="visible"/>
                                      </p:to>
                                    </p:set>
                                    <p:anim calcmode="lin" valueType="num">
                                      <p:cBhvr>
                                        <p:cTn id="22" dur="1000" fill="hold"/>
                                        <p:tgtEl>
                                          <p:spTgt spid="86018">
                                            <p:txEl>
                                              <p:pRg st="6" end="6"/>
                                            </p:txEl>
                                          </p:spTgt>
                                        </p:tgtEl>
                                        <p:attrNameLst>
                                          <p:attrName>ppt_w</p:attrName>
                                        </p:attrNameLst>
                                      </p:cBhvr>
                                      <p:tavLst>
                                        <p:tav tm="0">
                                          <p:val>
                                            <p:strVal val="#ppt_w*0.70"/>
                                          </p:val>
                                        </p:tav>
                                        <p:tav tm="100000">
                                          <p:val>
                                            <p:strVal val="#ppt_w"/>
                                          </p:val>
                                        </p:tav>
                                      </p:tavLst>
                                    </p:anim>
                                    <p:anim calcmode="lin" valueType="num">
                                      <p:cBhvr>
                                        <p:cTn id="23" dur="1000" fill="hold"/>
                                        <p:tgtEl>
                                          <p:spTgt spid="86018">
                                            <p:txEl>
                                              <p:pRg st="6" end="6"/>
                                            </p:txEl>
                                          </p:spTgt>
                                        </p:tgtEl>
                                        <p:attrNameLst>
                                          <p:attrName>ppt_h</p:attrName>
                                        </p:attrNameLst>
                                      </p:cBhvr>
                                      <p:tavLst>
                                        <p:tav tm="0">
                                          <p:val>
                                            <p:strVal val="#ppt_h"/>
                                          </p:val>
                                        </p:tav>
                                        <p:tav tm="100000">
                                          <p:val>
                                            <p:strVal val="#ppt_h"/>
                                          </p:val>
                                        </p:tav>
                                      </p:tavLst>
                                    </p:anim>
                                    <p:animEffect transition="in" filter="fade">
                                      <p:cBhvr>
                                        <p:cTn id="24" dur="1000"/>
                                        <p:tgtEl>
                                          <p:spTgt spid="860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5"/>
          <p:cNvSpPr>
            <a:spLocks noChangeArrowheads="1"/>
          </p:cNvSpPr>
          <p:nvPr/>
        </p:nvSpPr>
        <p:spPr bwMode="auto">
          <a:xfrm>
            <a:off x="685800" y="609600"/>
            <a:ext cx="8153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altLang="zh-CN" sz="3600" b="1" dirty="0">
                <a:solidFill>
                  <a:srgbClr val="000099"/>
                </a:solidFill>
                <a:latin typeface="Times New Roman" panose="02020603050405020304" pitchFamily="18" charset="0"/>
                <a:cs typeface="Times New Roman" panose="02020603050405020304" pitchFamily="18" charset="0"/>
              </a:rPr>
              <a:t>3c Read the passage again and write what the underlined words in bold refer to.</a:t>
            </a:r>
          </a:p>
        </p:txBody>
      </p:sp>
      <p:sp>
        <p:nvSpPr>
          <p:cNvPr id="87043" name="Rectangle 5"/>
          <p:cNvSpPr>
            <a:spLocks noChangeArrowheads="1"/>
          </p:cNvSpPr>
          <p:nvPr/>
        </p:nvSpPr>
        <p:spPr bwMode="auto">
          <a:xfrm>
            <a:off x="457200" y="2362200"/>
            <a:ext cx="85344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l">
              <a:lnSpc>
                <a:spcPct val="120000"/>
              </a:lnSpc>
              <a:buFontTx/>
              <a:buAutoNum type="arabicPeriod"/>
            </a:pPr>
            <a:r>
              <a:rPr lang="en-US" altLang="zh-CN" sz="3200" b="1" dirty="0">
                <a:latin typeface="Times New Roman" panose="02020603050405020304" pitchFamily="18" charset="0"/>
              </a:rPr>
              <a:t>No matter what you may buy, you might  </a:t>
            </a:r>
          </a:p>
          <a:p>
            <a:pPr marL="342900" indent="-342900" algn="l">
              <a:lnSpc>
                <a:spcPct val="120000"/>
              </a:lnSpc>
            </a:pPr>
            <a:r>
              <a:rPr lang="en-US" altLang="zh-CN" sz="3200" b="1" dirty="0">
                <a:latin typeface="Times New Roman" panose="02020603050405020304" pitchFamily="18" charset="0"/>
              </a:rPr>
              <a:t>   probably think </a:t>
            </a:r>
            <a:r>
              <a:rPr lang="en-US" altLang="zh-CN" sz="3200" b="1" u="sng" dirty="0">
                <a:solidFill>
                  <a:schemeClr val="hlink"/>
                </a:solidFill>
                <a:latin typeface="Times New Roman" panose="02020603050405020304" pitchFamily="18" charset="0"/>
              </a:rPr>
              <a:t>those</a:t>
            </a:r>
            <a:r>
              <a:rPr lang="en-US" altLang="zh-CN" sz="3200" b="1" dirty="0">
                <a:latin typeface="Times New Roman" panose="02020603050405020304" pitchFamily="18" charset="0"/>
              </a:rPr>
              <a:t> products were made </a:t>
            </a:r>
          </a:p>
          <a:p>
            <a:pPr marL="342900" indent="-342900" algn="l">
              <a:lnSpc>
                <a:spcPct val="120000"/>
              </a:lnSpc>
            </a:pPr>
            <a:r>
              <a:rPr lang="en-US" altLang="zh-CN" sz="3200" b="1" dirty="0">
                <a:latin typeface="Times New Roman" panose="02020603050405020304" pitchFamily="18" charset="0"/>
              </a:rPr>
              <a:t>   in </a:t>
            </a:r>
            <a:r>
              <a:rPr lang="en-US" altLang="zh-CN" sz="3200" b="1" u="sng" dirty="0">
                <a:solidFill>
                  <a:srgbClr val="800000"/>
                </a:solidFill>
                <a:latin typeface="Times New Roman" panose="02020603050405020304" pitchFamily="18" charset="0"/>
              </a:rPr>
              <a:t>those</a:t>
            </a:r>
            <a:r>
              <a:rPr lang="en-US" altLang="zh-CN" sz="3200" b="1" dirty="0">
                <a:latin typeface="Times New Roman" panose="02020603050405020304" pitchFamily="18" charset="0"/>
              </a:rPr>
              <a:t> countries.</a:t>
            </a:r>
          </a:p>
          <a:p>
            <a:pPr marL="342900" indent="-342900" algn="l">
              <a:lnSpc>
                <a:spcPct val="120000"/>
              </a:lnSpc>
            </a:pPr>
            <a:r>
              <a:rPr lang="en-US" altLang="zh-CN" sz="3200" b="1" u="sng" dirty="0">
                <a:solidFill>
                  <a:schemeClr val="hlink"/>
                </a:solidFill>
                <a:latin typeface="Times New Roman" panose="02020603050405020304" pitchFamily="18" charset="0"/>
              </a:rPr>
              <a:t>those:</a:t>
            </a:r>
            <a:r>
              <a:rPr lang="en-US" altLang="zh-CN" sz="3200" b="1" dirty="0">
                <a:latin typeface="Times New Roman" panose="02020603050405020304" pitchFamily="18" charset="0"/>
              </a:rPr>
              <a:t> ________________________________</a:t>
            </a:r>
          </a:p>
          <a:p>
            <a:pPr marL="342900" indent="-342900" algn="l">
              <a:lnSpc>
                <a:spcPct val="120000"/>
              </a:lnSpc>
            </a:pPr>
            <a:r>
              <a:rPr lang="en-US" altLang="zh-CN" sz="3200" b="1" dirty="0">
                <a:latin typeface="Times New Roman" panose="02020603050405020304" pitchFamily="18" charset="0"/>
              </a:rPr>
              <a:t>           _________</a:t>
            </a:r>
          </a:p>
          <a:p>
            <a:pPr marL="342900" indent="-342900" algn="l">
              <a:lnSpc>
                <a:spcPct val="120000"/>
              </a:lnSpc>
            </a:pPr>
            <a:r>
              <a:rPr lang="en-US" altLang="zh-CN" sz="3200" b="1" u="sng" dirty="0">
                <a:solidFill>
                  <a:srgbClr val="800000"/>
                </a:solidFill>
                <a:latin typeface="Times New Roman" panose="02020603050405020304" pitchFamily="18" charset="0"/>
              </a:rPr>
              <a:t>those:</a:t>
            </a:r>
            <a:r>
              <a:rPr lang="en-US" altLang="zh-CN" sz="3200" b="1" dirty="0">
                <a:latin typeface="Times New Roman" panose="02020603050405020304" pitchFamily="18" charset="0"/>
              </a:rPr>
              <a:t> ___________________________________</a:t>
            </a:r>
          </a:p>
        </p:txBody>
      </p:sp>
      <p:sp>
        <p:nvSpPr>
          <p:cNvPr id="87044" name="Text Box 6"/>
          <p:cNvSpPr txBox="1">
            <a:spLocks noChangeArrowheads="1"/>
          </p:cNvSpPr>
          <p:nvPr/>
        </p:nvSpPr>
        <p:spPr bwMode="auto">
          <a:xfrm>
            <a:off x="1600200" y="4114800"/>
            <a:ext cx="67976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5000"/>
              </a:lnSpc>
            </a:pPr>
            <a:r>
              <a:rPr lang="en-US" altLang="zh-CN" sz="3200" b="1" dirty="0">
                <a:solidFill>
                  <a:srgbClr val="FF0000"/>
                </a:solidFill>
                <a:latin typeface="Times New Roman" panose="02020603050405020304" pitchFamily="18" charset="0"/>
              </a:rPr>
              <a:t>(products) cameras, beautiful clothes, </a:t>
            </a:r>
          </a:p>
          <a:p>
            <a:pPr>
              <a:lnSpc>
                <a:spcPct val="125000"/>
              </a:lnSpc>
            </a:pPr>
            <a:r>
              <a:rPr lang="en-US" altLang="zh-CN" sz="3200" b="1" dirty="0">
                <a:solidFill>
                  <a:srgbClr val="FF0000"/>
                </a:solidFill>
                <a:latin typeface="Times New Roman" panose="02020603050405020304" pitchFamily="18" charset="0"/>
              </a:rPr>
              <a:t>  watches</a:t>
            </a:r>
          </a:p>
        </p:txBody>
      </p:sp>
      <p:sp>
        <p:nvSpPr>
          <p:cNvPr id="87045" name="Text Box 7"/>
          <p:cNvSpPr txBox="1">
            <a:spLocks noChangeArrowheads="1"/>
          </p:cNvSpPr>
          <p:nvPr/>
        </p:nvSpPr>
        <p:spPr bwMode="auto">
          <a:xfrm>
            <a:off x="1752600" y="5334000"/>
            <a:ext cx="69215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rPr>
              <a:t>(countries) Japan, France, Switzerland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anim to="" calcmode="lin" valueType="num">
                                      <p:cBhvr>
                                        <p:cTn id="7" dur="1" fill="hold"/>
                                        <p:tgtEl>
                                          <p:spTgt spid="87044"/>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7045"/>
                                        </p:tgtEl>
                                        <p:attrNameLst>
                                          <p:attrName>style.visibility</p:attrName>
                                        </p:attrNameLst>
                                      </p:cBhvr>
                                      <p:to>
                                        <p:strVal val="visible"/>
                                      </p:to>
                                    </p:set>
                                    <p:anim to="" calcmode="lin" valueType="num">
                                      <p:cBhvr>
                                        <p:cTn id="12" dur="1" fill="hold"/>
                                        <p:tgtEl>
                                          <p:spTgt spid="8704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p:bldP spid="8704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5"/>
          <p:cNvSpPr>
            <a:spLocks noChangeArrowheads="1"/>
          </p:cNvSpPr>
          <p:nvPr/>
        </p:nvSpPr>
        <p:spPr bwMode="auto">
          <a:xfrm>
            <a:off x="457200" y="762000"/>
            <a:ext cx="83058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l">
              <a:lnSpc>
                <a:spcPct val="125000"/>
              </a:lnSpc>
              <a:buFontTx/>
              <a:buAutoNum type="arabicPeriod" startAt="2"/>
            </a:pPr>
            <a:r>
              <a:rPr lang="en-US" altLang="zh-CN" sz="3200" b="1">
                <a:latin typeface="Times New Roman" panose="02020603050405020304" pitchFamily="18" charset="0"/>
              </a:rPr>
              <a:t>He found </a:t>
            </a:r>
            <a:r>
              <a:rPr lang="en-US" altLang="zh-CN" sz="3200" b="1" u="sng">
                <a:solidFill>
                  <a:srgbClr val="800000"/>
                </a:solidFill>
                <a:latin typeface="Times New Roman" panose="02020603050405020304" pitchFamily="18" charset="0"/>
              </a:rPr>
              <a:t>it</a:t>
            </a:r>
            <a:r>
              <a:rPr lang="en-US" altLang="zh-CN" sz="3200" b="1">
                <a:latin typeface="Times New Roman" panose="02020603050405020304" pitchFamily="18" charset="0"/>
              </a:rPr>
              <a:t> interesting that so many products in the local shops were made in China.</a:t>
            </a:r>
          </a:p>
          <a:p>
            <a:pPr marL="342900" indent="-342900" algn="l">
              <a:lnSpc>
                <a:spcPct val="125000"/>
              </a:lnSpc>
            </a:pPr>
            <a:r>
              <a:rPr lang="en-US" altLang="zh-CN" sz="3200" b="1">
                <a:latin typeface="Times New Roman" panose="02020603050405020304" pitchFamily="18" charset="0"/>
              </a:rPr>
              <a:t>   </a:t>
            </a:r>
            <a:r>
              <a:rPr lang="en-US" altLang="zh-CN" sz="3200" b="1" u="sng">
                <a:solidFill>
                  <a:srgbClr val="800000"/>
                </a:solidFill>
                <a:latin typeface="Times New Roman" panose="02020603050405020304" pitchFamily="18" charset="0"/>
              </a:rPr>
              <a:t>it:</a:t>
            </a:r>
            <a:r>
              <a:rPr lang="en-US" altLang="zh-CN" sz="3200" b="1">
                <a:latin typeface="Times New Roman" panose="02020603050405020304" pitchFamily="18" charset="0"/>
              </a:rPr>
              <a:t> ____________________________________</a:t>
            </a:r>
          </a:p>
          <a:p>
            <a:pPr marL="342900" indent="-342900" algn="l">
              <a:lnSpc>
                <a:spcPct val="125000"/>
              </a:lnSpc>
            </a:pPr>
            <a:r>
              <a:rPr lang="en-US" altLang="zh-CN" sz="3200" b="1">
                <a:latin typeface="Times New Roman" panose="02020603050405020304" pitchFamily="18" charset="0"/>
              </a:rPr>
              <a:t>       ________________</a:t>
            </a:r>
          </a:p>
          <a:p>
            <a:pPr marL="342900" indent="-342900" algn="l">
              <a:lnSpc>
                <a:spcPct val="125000"/>
              </a:lnSpc>
            </a:pPr>
            <a:r>
              <a:rPr lang="en-US" altLang="zh-CN" sz="3200" b="1">
                <a:latin typeface="Times New Roman" panose="02020603050405020304" pitchFamily="18" charset="0"/>
              </a:rPr>
              <a:t>3. I wanted to buy a toy car for my cousin, but even though most of the toys had American brands, </a:t>
            </a:r>
            <a:r>
              <a:rPr lang="en-US" altLang="zh-CN" sz="3200" b="1" u="sng">
                <a:solidFill>
                  <a:srgbClr val="800000"/>
                </a:solidFill>
                <a:latin typeface="Times New Roman" panose="02020603050405020304" pitchFamily="18" charset="0"/>
              </a:rPr>
              <a:t>they</a:t>
            </a:r>
            <a:r>
              <a:rPr lang="en-US" altLang="zh-CN" sz="3200" b="1">
                <a:latin typeface="Times New Roman" panose="02020603050405020304" pitchFamily="18" charset="0"/>
              </a:rPr>
              <a:t> were made in China.</a:t>
            </a:r>
          </a:p>
          <a:p>
            <a:pPr marL="342900" indent="-342900" algn="l">
              <a:lnSpc>
                <a:spcPct val="125000"/>
              </a:lnSpc>
            </a:pPr>
            <a:r>
              <a:rPr lang="en-US" altLang="zh-CN" sz="3200" b="1">
                <a:latin typeface="Times New Roman" panose="02020603050405020304" pitchFamily="18" charset="0"/>
              </a:rPr>
              <a:t>    </a:t>
            </a:r>
            <a:r>
              <a:rPr lang="en-US" altLang="zh-CN" sz="3200" b="1" u="sng">
                <a:solidFill>
                  <a:srgbClr val="800000"/>
                </a:solidFill>
                <a:latin typeface="Times New Roman" panose="02020603050405020304" pitchFamily="18" charset="0"/>
              </a:rPr>
              <a:t>they:</a:t>
            </a:r>
            <a:r>
              <a:rPr lang="en-US" altLang="zh-CN" sz="3200" b="1">
                <a:latin typeface="Times New Roman" panose="02020603050405020304" pitchFamily="18" charset="0"/>
              </a:rPr>
              <a:t> _______________</a:t>
            </a:r>
          </a:p>
        </p:txBody>
      </p:sp>
      <p:sp>
        <p:nvSpPr>
          <p:cNvPr id="88067" name="Text Box 6"/>
          <p:cNvSpPr txBox="1">
            <a:spLocks noChangeArrowheads="1"/>
          </p:cNvSpPr>
          <p:nvPr/>
        </p:nvSpPr>
        <p:spPr bwMode="auto">
          <a:xfrm>
            <a:off x="1219200" y="2590800"/>
            <a:ext cx="7391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5000"/>
              </a:lnSpc>
            </a:pPr>
            <a:r>
              <a:rPr lang="en-US" altLang="zh-CN" sz="3200" b="1">
                <a:solidFill>
                  <a:srgbClr val="FF0000"/>
                </a:solidFill>
                <a:latin typeface="Times New Roman" panose="02020603050405020304" pitchFamily="18" charset="0"/>
              </a:rPr>
              <a:t>so many products in the local shops were made in China</a:t>
            </a:r>
          </a:p>
        </p:txBody>
      </p:sp>
      <p:sp>
        <p:nvSpPr>
          <p:cNvPr id="88068" name="Text Box 7"/>
          <p:cNvSpPr txBox="1">
            <a:spLocks noChangeArrowheads="1"/>
          </p:cNvSpPr>
          <p:nvPr/>
        </p:nvSpPr>
        <p:spPr bwMode="auto">
          <a:xfrm>
            <a:off x="1828800" y="5638800"/>
            <a:ext cx="3146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5000"/>
              </a:lnSpc>
            </a:pPr>
            <a:r>
              <a:rPr lang="en-US" altLang="zh-CN" sz="3200" b="1">
                <a:solidFill>
                  <a:srgbClr val="FF0000"/>
                </a:solidFill>
                <a:latin typeface="Times New Roman" panose="02020603050405020304" pitchFamily="18" charset="0"/>
              </a:rPr>
              <a:t>most of the toys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p:cTn id="7" dur="1000" fill="hold"/>
                                        <p:tgtEl>
                                          <p:spTgt spid="8806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80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80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8068">
                                            <p:txEl>
                                              <p:pRg st="0" end="0"/>
                                            </p:txEl>
                                          </p:spTgt>
                                        </p:tgtEl>
                                        <p:attrNameLst>
                                          <p:attrName>style.visibility</p:attrName>
                                        </p:attrNameLst>
                                      </p:cBhvr>
                                      <p:to>
                                        <p:strVal val="visible"/>
                                      </p:to>
                                    </p:set>
                                    <p:anim calcmode="lin" valueType="num">
                                      <p:cBhvr>
                                        <p:cTn id="14" dur="1000" fill="hold"/>
                                        <p:tgtEl>
                                          <p:spTgt spid="88068">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88068">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880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228600" y="1024028"/>
            <a:ext cx="8610600" cy="537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defRPr>
                <a:solidFill>
                  <a:schemeClr val="tx1"/>
                </a:solidFill>
                <a:latin typeface="Arial" panose="020B0604020202020204" pitchFamily="34" charset="0"/>
                <a:ea typeface="宋体" panose="02010600030101010101" pitchFamily="2" charset="-122"/>
              </a:defRPr>
            </a:lvl1pPr>
            <a:lvl2pPr marL="800100" indent="-342900" algn="l">
              <a:defRPr>
                <a:solidFill>
                  <a:schemeClr val="tx1"/>
                </a:solidFill>
                <a:latin typeface="Arial" panose="020B0604020202020204" pitchFamily="34" charset="0"/>
                <a:ea typeface="宋体" panose="02010600030101010101" pitchFamily="2" charset="-122"/>
              </a:defRPr>
            </a:lvl2pPr>
            <a:lvl3pPr marL="1257300" indent="-342900" algn="l">
              <a:defRPr>
                <a:solidFill>
                  <a:schemeClr val="tx1"/>
                </a:solidFill>
                <a:latin typeface="Arial" panose="020B0604020202020204" pitchFamily="34" charset="0"/>
                <a:ea typeface="宋体" panose="02010600030101010101" pitchFamily="2" charset="-122"/>
              </a:defRPr>
            </a:lvl3pPr>
            <a:lvl4pPr marL="1714500" indent="-342900" algn="l">
              <a:defRPr>
                <a:solidFill>
                  <a:schemeClr val="tx1"/>
                </a:solidFill>
                <a:latin typeface="Arial" panose="020B0604020202020204" pitchFamily="34" charset="0"/>
                <a:ea typeface="宋体" panose="02010600030101010101" pitchFamily="2" charset="-122"/>
              </a:defRPr>
            </a:lvl4pPr>
            <a:lvl5pPr marL="2171700" indent="-342900" algn="l">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100" b="1" dirty="0">
                <a:latin typeface="Times New Roman" panose="02020603050405020304" pitchFamily="18" charset="0"/>
                <a:ea typeface="黑体" panose="02010609060101010101" pitchFamily="2" charset="-122"/>
              </a:rPr>
              <a:t>1. Would you buy a camera in Japan, some beautiful clothes in </a:t>
            </a:r>
            <a:r>
              <a:rPr lang="en-US" altLang="zh-CN" sz="3100" b="1" dirty="0">
                <a:solidFill>
                  <a:srgbClr val="FF0000"/>
                </a:solidFill>
                <a:latin typeface="Times New Roman" panose="02020603050405020304" pitchFamily="18" charset="0"/>
                <a:ea typeface="黑体" panose="02010609060101010101" pitchFamily="2" charset="-122"/>
              </a:rPr>
              <a:t>France</a:t>
            </a:r>
            <a:r>
              <a:rPr lang="en-US" altLang="zh-CN" sz="3100" b="1" dirty="0">
                <a:latin typeface="Times New Roman" panose="02020603050405020304" pitchFamily="18" charset="0"/>
                <a:ea typeface="黑体" panose="02010609060101010101" pitchFamily="2" charset="-122"/>
              </a:rPr>
              <a:t>, or a watch in Switzerland?</a:t>
            </a:r>
            <a:r>
              <a:rPr lang="en-US" altLang="zh-CN" sz="3200" b="1" dirty="0">
                <a:latin typeface="Times New Roman" panose="02020603050405020304" pitchFamily="18" charset="0"/>
                <a:ea typeface="黑体" panose="02010609060101010101" pitchFamily="2" charset="-122"/>
              </a:rPr>
              <a:t> </a:t>
            </a:r>
          </a:p>
          <a:p>
            <a:pPr>
              <a:lnSpc>
                <a:spcPct val="120000"/>
              </a:lnSpc>
            </a:pP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你会买日本产的相机，法国制作的漂亮衣服</a:t>
            </a:r>
            <a:r>
              <a:rPr lang="en-US" altLang="zh-CN" sz="3200" b="1" dirty="0">
                <a:latin typeface="Times New Roman" panose="02020603050405020304" pitchFamily="18" charset="0"/>
                <a:ea typeface="黑体" panose="02010609060101010101" pitchFamily="2" charset="-122"/>
              </a:rPr>
              <a:t>,</a:t>
            </a:r>
            <a:r>
              <a:rPr lang="zh-CN" altLang="en-US" sz="3200" b="1" dirty="0">
                <a:latin typeface="Times New Roman" panose="02020603050405020304" pitchFamily="18" charset="0"/>
                <a:ea typeface="黑体" panose="02010609060101010101" pitchFamily="2" charset="-122"/>
              </a:rPr>
              <a:t>还是瑞士产的手表？</a:t>
            </a:r>
          </a:p>
          <a:p>
            <a:pPr>
              <a:lnSpc>
                <a:spcPct val="120000"/>
              </a:lnSpc>
            </a:pPr>
            <a:r>
              <a:rPr lang="zh-CN" altLang="en-US" sz="3200" b="1" dirty="0">
                <a:latin typeface="Times New Roman" panose="02020603050405020304" pitchFamily="18" charset="0"/>
                <a:ea typeface="黑体" panose="02010609060101010101" pitchFamily="2" charset="-122"/>
              </a:rPr>
              <a:t>    </a:t>
            </a:r>
            <a:r>
              <a:rPr lang="en-US" altLang="zh-CN" sz="3200" b="1" dirty="0">
                <a:latin typeface="Times New Roman" panose="02020603050405020304" pitchFamily="18" charset="0"/>
                <a:ea typeface="黑体" panose="02010609060101010101" pitchFamily="2" charset="-122"/>
              </a:rPr>
              <a:t>(1) </a:t>
            </a:r>
            <a:r>
              <a:rPr lang="en-US" altLang="zh-CN" sz="3200" b="1" dirty="0">
                <a:solidFill>
                  <a:srgbClr val="CC00FF"/>
                </a:solidFill>
                <a:latin typeface="Times New Roman" panose="02020603050405020304" pitchFamily="18" charset="0"/>
                <a:ea typeface="黑体" panose="02010609060101010101" pitchFamily="2" charset="-122"/>
              </a:rPr>
              <a:t>France </a:t>
            </a:r>
            <a:r>
              <a:rPr lang="zh-CN" altLang="en-US" sz="3200" b="1" dirty="0">
                <a:solidFill>
                  <a:srgbClr val="CC00FF"/>
                </a:solidFill>
                <a:latin typeface="Times New Roman" panose="02020603050405020304" pitchFamily="18" charset="0"/>
                <a:ea typeface="黑体" panose="02010609060101010101" pitchFamily="2" charset="-122"/>
              </a:rPr>
              <a:t>名词，意为“法国”，是国家名称。</a:t>
            </a:r>
          </a:p>
          <a:p>
            <a:pPr>
              <a:lnSpc>
                <a:spcPct val="120000"/>
              </a:lnSpc>
            </a:pPr>
            <a:r>
              <a:rPr lang="zh-CN" altLang="en-US" sz="3200" b="1" dirty="0">
                <a:solidFill>
                  <a:srgbClr val="CC00FF"/>
                </a:solidFill>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 </a:t>
            </a:r>
            <a:r>
              <a:rPr lang="en-US" altLang="zh-CN" sz="3200" b="1" dirty="0">
                <a:latin typeface="Times New Roman" panose="02020603050405020304" pitchFamily="18" charset="0"/>
                <a:ea typeface="黑体" panose="02010609060101010101" pitchFamily="2" charset="-122"/>
              </a:rPr>
              <a:t>Have you ever been to France?</a:t>
            </a:r>
          </a:p>
          <a:p>
            <a:pPr>
              <a:lnSpc>
                <a:spcPct val="120000"/>
              </a:lnSpc>
            </a:pP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你去过法国吗？</a:t>
            </a:r>
          </a:p>
          <a:p>
            <a:pPr>
              <a:lnSpc>
                <a:spcPct val="120000"/>
              </a:lnSpc>
            </a:pPr>
            <a:r>
              <a:rPr lang="en-US" altLang="zh-CN" sz="3200" b="1" dirty="0">
                <a:solidFill>
                  <a:srgbClr val="0000FF"/>
                </a:solidFill>
                <a:latin typeface="Times New Roman" panose="02020603050405020304" pitchFamily="18" charset="0"/>
                <a:ea typeface="黑体" panose="02010609060101010101" pitchFamily="2" charset="-122"/>
              </a:rPr>
              <a:t>French adj. </a:t>
            </a:r>
            <a:r>
              <a:rPr lang="zh-CN" altLang="en-US" sz="3200" b="1" dirty="0">
                <a:solidFill>
                  <a:srgbClr val="0000FF"/>
                </a:solidFill>
                <a:latin typeface="Times New Roman" panose="02020603050405020304" pitchFamily="18" charset="0"/>
                <a:ea typeface="黑体" panose="02010609060101010101" pitchFamily="2" charset="-122"/>
              </a:rPr>
              <a:t>法国的</a:t>
            </a:r>
            <a:r>
              <a:rPr lang="en-US" altLang="zh-CN" sz="3200" b="1" dirty="0">
                <a:solidFill>
                  <a:srgbClr val="0000FF"/>
                </a:solidFill>
                <a:latin typeface="Times New Roman" panose="02020603050405020304" pitchFamily="18" charset="0"/>
                <a:ea typeface="黑体" panose="02010609060101010101" pitchFamily="2" charset="-122"/>
              </a:rPr>
              <a:t>;</a:t>
            </a:r>
            <a:r>
              <a:rPr lang="zh-CN" altLang="en-US" sz="3200" b="1" dirty="0">
                <a:solidFill>
                  <a:srgbClr val="0000FF"/>
                </a:solidFill>
                <a:latin typeface="Times New Roman" panose="02020603050405020304" pitchFamily="18" charset="0"/>
                <a:ea typeface="黑体" panose="02010609060101010101" pitchFamily="2" charset="-122"/>
              </a:rPr>
              <a:t>法国人的</a:t>
            </a:r>
            <a:r>
              <a:rPr lang="en-US" altLang="zh-CN" sz="3200" b="1" dirty="0">
                <a:solidFill>
                  <a:srgbClr val="0000FF"/>
                </a:solidFill>
                <a:latin typeface="Times New Roman" panose="02020603050405020304" pitchFamily="18" charset="0"/>
                <a:ea typeface="黑体" panose="02010609060101010101" pitchFamily="2" charset="-122"/>
              </a:rPr>
              <a:t>; </a:t>
            </a:r>
            <a:r>
              <a:rPr lang="zh-CN" altLang="en-US" sz="3200" b="1" dirty="0">
                <a:solidFill>
                  <a:srgbClr val="0000FF"/>
                </a:solidFill>
                <a:latin typeface="Times New Roman" panose="02020603050405020304" pitchFamily="18" charset="0"/>
                <a:ea typeface="黑体" panose="02010609060101010101" pitchFamily="2" charset="-122"/>
              </a:rPr>
              <a:t>法语的</a:t>
            </a:r>
            <a:r>
              <a:rPr lang="en-US" altLang="zh-CN" sz="3200" b="1" dirty="0">
                <a:solidFill>
                  <a:srgbClr val="0000FF"/>
                </a:solidFill>
                <a:latin typeface="Times New Roman" panose="02020603050405020304" pitchFamily="18" charset="0"/>
                <a:ea typeface="黑体" panose="02010609060101010101" pitchFamily="2" charset="-122"/>
              </a:rPr>
              <a:t>;n. </a:t>
            </a:r>
            <a:r>
              <a:rPr lang="zh-CN" altLang="en-US" sz="3200" b="1" dirty="0">
                <a:solidFill>
                  <a:srgbClr val="0000FF"/>
                </a:solidFill>
                <a:latin typeface="Times New Roman" panose="02020603050405020304" pitchFamily="18" charset="0"/>
                <a:ea typeface="黑体" panose="02010609060101010101" pitchFamily="2" charset="-122"/>
              </a:rPr>
              <a:t>法语</a:t>
            </a:r>
          </a:p>
        </p:txBody>
      </p:sp>
      <p:sp>
        <p:nvSpPr>
          <p:cNvPr id="89091" name="Text Box 3"/>
          <p:cNvSpPr txBox="1">
            <a:spLocks noChangeArrowheads="1"/>
          </p:cNvSpPr>
          <p:nvPr/>
        </p:nvSpPr>
        <p:spPr bwMode="auto">
          <a:xfrm>
            <a:off x="1981200" y="304800"/>
            <a:ext cx="54721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spcBef>
                <a:spcPct val="50000"/>
              </a:spcBef>
            </a:pPr>
            <a:r>
              <a:rPr kumimoji="1" lang="en-US" altLang="zh-CN" sz="4000" b="1" dirty="0">
                <a:solidFill>
                  <a:srgbClr val="000099"/>
                </a:solidFill>
                <a:latin typeface="Times New Roman" panose="02020603050405020304" pitchFamily="18" charset="0"/>
                <a:ea typeface="黑体" panose="02010609060101010101" pitchFamily="2" charset="-122"/>
              </a:rPr>
              <a:t>Language Points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9090">
                                            <p:txEl>
                                              <p:pRg st="2" end="2"/>
                                            </p:txEl>
                                          </p:spTgt>
                                        </p:tgtEl>
                                        <p:attrNameLst>
                                          <p:attrName>style.visibility</p:attrName>
                                        </p:attrNameLst>
                                      </p:cBhvr>
                                      <p:to>
                                        <p:strVal val="visible"/>
                                      </p:to>
                                    </p:set>
                                    <p:anim to="" calcmode="lin" valueType="num">
                                      <p:cBhvr>
                                        <p:cTn id="7" dur="1" fill="hold"/>
                                        <p:tgtEl>
                                          <p:spTgt spid="89090">
                                            <p:txEl>
                                              <p:pRg st="2" end="2"/>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9090">
                                            <p:txEl>
                                              <p:pRg st="3" end="3"/>
                                            </p:txEl>
                                          </p:spTgt>
                                        </p:tgtEl>
                                        <p:attrNameLst>
                                          <p:attrName>style.visibility</p:attrName>
                                        </p:attrNameLst>
                                      </p:cBhvr>
                                      <p:to>
                                        <p:strVal val="visible"/>
                                      </p:to>
                                    </p:set>
                                    <p:anim to="" calcmode="lin" valueType="num">
                                      <p:cBhvr>
                                        <p:cTn id="12" dur="1" fill="hold"/>
                                        <p:tgtEl>
                                          <p:spTgt spid="89090">
                                            <p:txEl>
                                              <p:pRg st="3" end="3"/>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89090">
                                            <p:txEl>
                                              <p:pRg st="4" end="4"/>
                                            </p:txEl>
                                          </p:spTgt>
                                        </p:tgtEl>
                                        <p:attrNameLst>
                                          <p:attrName>style.visibility</p:attrName>
                                        </p:attrNameLst>
                                      </p:cBhvr>
                                      <p:to>
                                        <p:strVal val="visible"/>
                                      </p:to>
                                    </p:set>
                                    <p:anim to="" calcmode="lin" valueType="num">
                                      <p:cBhvr>
                                        <p:cTn id="17" dur="1" fill="hold"/>
                                        <p:tgtEl>
                                          <p:spTgt spid="89090">
                                            <p:txEl>
                                              <p:pRg st="4" end="4"/>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89090">
                                            <p:txEl>
                                              <p:pRg st="5" end="5"/>
                                            </p:txEl>
                                          </p:spTgt>
                                        </p:tgtEl>
                                        <p:attrNameLst>
                                          <p:attrName>style.visibility</p:attrName>
                                        </p:attrNameLst>
                                      </p:cBhvr>
                                      <p:to>
                                        <p:strVal val="visible"/>
                                      </p:to>
                                    </p:set>
                                    <p:anim to="" calcmode="lin" valueType="num">
                                      <p:cBhvr>
                                        <p:cTn id="22" dur="1" fill="hold"/>
                                        <p:tgtEl>
                                          <p:spTgt spid="89090">
                                            <p:txEl>
                                              <p:pRg st="5" end="5"/>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5"/>
          <p:cNvSpPr>
            <a:spLocks noChangeArrowheads="1"/>
          </p:cNvSpPr>
          <p:nvPr/>
        </p:nvSpPr>
        <p:spPr bwMode="auto">
          <a:xfrm>
            <a:off x="228600" y="533400"/>
            <a:ext cx="86868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0000"/>
              </a:lnSpc>
            </a:pPr>
            <a:r>
              <a:rPr lang="en-US" altLang="zh-CN" sz="3200" b="1" dirty="0">
                <a:latin typeface="Times New Roman" panose="02020603050405020304" pitchFamily="18" charset="0"/>
                <a:ea typeface="黑体" panose="02010609060101010101" pitchFamily="2" charset="-122"/>
              </a:rPr>
              <a:t>  2.</a:t>
            </a:r>
            <a:r>
              <a:rPr lang="en-US" altLang="zh-CN" sz="3200" b="1" dirty="0">
                <a:solidFill>
                  <a:srgbClr val="FF0000"/>
                </a:solidFill>
                <a:latin typeface="Times New Roman" panose="02020603050405020304" pitchFamily="18" charset="0"/>
                <a:ea typeface="黑体" panose="02010609060101010101" pitchFamily="2" charset="-122"/>
              </a:rPr>
              <a:t> No matter what</a:t>
            </a:r>
            <a:r>
              <a:rPr lang="en-US" altLang="zh-CN" sz="3200" b="1" dirty="0">
                <a:latin typeface="Times New Roman" panose="02020603050405020304" pitchFamily="18" charset="0"/>
                <a:ea typeface="黑体" panose="02010609060101010101" pitchFamily="2" charset="-122"/>
              </a:rPr>
              <a:t> you may buy, you might  </a:t>
            </a:r>
          </a:p>
          <a:p>
            <a:pPr algn="l">
              <a:lnSpc>
                <a:spcPct val="120000"/>
              </a:lnSpc>
            </a:pPr>
            <a:r>
              <a:rPr lang="en-US" altLang="zh-CN" sz="3200" b="1" dirty="0">
                <a:latin typeface="Times New Roman" panose="02020603050405020304" pitchFamily="18" charset="0"/>
                <a:ea typeface="黑体" panose="02010609060101010101" pitchFamily="2" charset="-122"/>
              </a:rPr>
              <a:t>      probably think those </a:t>
            </a:r>
            <a:r>
              <a:rPr lang="en-US" altLang="zh-CN" sz="3200" b="1" dirty="0">
                <a:solidFill>
                  <a:srgbClr val="FF0000"/>
                </a:solidFill>
                <a:latin typeface="Times New Roman" panose="02020603050405020304" pitchFamily="18" charset="0"/>
                <a:ea typeface="黑体" panose="02010609060101010101" pitchFamily="2" charset="-122"/>
              </a:rPr>
              <a:t>products</a:t>
            </a:r>
            <a:r>
              <a:rPr lang="en-US" altLang="zh-CN" sz="3200" b="1" dirty="0">
                <a:latin typeface="Times New Roman" panose="02020603050405020304" pitchFamily="18" charset="0"/>
                <a:ea typeface="黑体" panose="02010609060101010101" pitchFamily="2" charset="-122"/>
              </a:rPr>
              <a:t> were made  </a:t>
            </a:r>
          </a:p>
          <a:p>
            <a:pPr algn="l">
              <a:lnSpc>
                <a:spcPct val="120000"/>
              </a:lnSpc>
            </a:pPr>
            <a:r>
              <a:rPr lang="en-US" altLang="zh-CN" sz="3200" b="1" dirty="0">
                <a:latin typeface="Times New Roman" panose="02020603050405020304" pitchFamily="18" charset="0"/>
                <a:ea typeface="黑体" panose="02010609060101010101" pitchFamily="2" charset="-122"/>
              </a:rPr>
              <a:t>      in those countries. </a:t>
            </a:r>
          </a:p>
          <a:p>
            <a:pPr algn="l">
              <a:lnSpc>
                <a:spcPct val="120000"/>
              </a:lnSpc>
            </a:pP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无论你可能会买什么，你或许会认为那些产 </a:t>
            </a:r>
          </a:p>
          <a:p>
            <a:pPr algn="l">
              <a:lnSpc>
                <a:spcPct val="120000"/>
              </a:lnSpc>
            </a:pPr>
            <a:r>
              <a:rPr lang="zh-CN" altLang="en-US" sz="3200" b="1" dirty="0">
                <a:latin typeface="Times New Roman" panose="02020603050405020304" pitchFamily="18" charset="0"/>
                <a:ea typeface="黑体" panose="02010609060101010101" pitchFamily="2" charset="-122"/>
              </a:rPr>
              <a:t>   品就产于那些国家。</a:t>
            </a:r>
          </a:p>
          <a:p>
            <a:pPr algn="l">
              <a:lnSpc>
                <a:spcPct val="120000"/>
              </a:lnSpc>
            </a:pPr>
            <a:r>
              <a:rPr lang="zh-CN" altLang="en-US" sz="3200" b="1" dirty="0">
                <a:latin typeface="Times New Roman" panose="02020603050405020304" pitchFamily="18" charset="0"/>
                <a:ea typeface="黑体" panose="02010609060101010101" pitchFamily="2" charset="-122"/>
              </a:rPr>
              <a:t>   </a:t>
            </a:r>
            <a:r>
              <a:rPr lang="en-US" altLang="zh-CN" sz="3200" b="1" dirty="0">
                <a:solidFill>
                  <a:srgbClr val="FF0066"/>
                </a:solidFill>
                <a:latin typeface="Times New Roman" panose="02020603050405020304" pitchFamily="18" charset="0"/>
                <a:ea typeface="黑体" panose="02010609060101010101" pitchFamily="2" charset="-122"/>
              </a:rPr>
              <a:t>(l) no matter what</a:t>
            </a:r>
            <a:r>
              <a:rPr lang="zh-CN" altLang="en-US" sz="3200" b="1" dirty="0">
                <a:solidFill>
                  <a:srgbClr val="FF0066"/>
                </a:solidFill>
                <a:latin typeface="Times New Roman" panose="02020603050405020304" pitchFamily="18" charset="0"/>
                <a:ea typeface="黑体" panose="02010609060101010101" pitchFamily="2" charset="-122"/>
              </a:rPr>
              <a:t>意为“无论什么”，引导 步 </a:t>
            </a:r>
          </a:p>
          <a:p>
            <a:pPr algn="l">
              <a:lnSpc>
                <a:spcPct val="120000"/>
              </a:lnSpc>
            </a:pPr>
            <a:r>
              <a:rPr lang="zh-CN" altLang="en-US" sz="3200" b="1" dirty="0">
                <a:solidFill>
                  <a:srgbClr val="FF0066"/>
                </a:solidFill>
                <a:latin typeface="Times New Roman" panose="02020603050405020304" pitchFamily="18" charset="0"/>
                <a:ea typeface="黑体" panose="02010609060101010101" pitchFamily="2" charset="-122"/>
              </a:rPr>
              <a:t>       状语从句，相当于</a:t>
            </a:r>
            <a:r>
              <a:rPr lang="en-US" altLang="zh-CN" sz="3200" b="1" dirty="0">
                <a:solidFill>
                  <a:srgbClr val="FF0066"/>
                </a:solidFill>
                <a:latin typeface="Times New Roman" panose="02020603050405020304" pitchFamily="18" charset="0"/>
                <a:ea typeface="黑体" panose="02010609060101010101" pitchFamily="2" charset="-122"/>
              </a:rPr>
              <a:t>whatever</a:t>
            </a:r>
            <a:r>
              <a:rPr lang="zh-CN" altLang="en-US" sz="3200" b="1" dirty="0">
                <a:solidFill>
                  <a:srgbClr val="FF0066"/>
                </a:solidFill>
                <a:latin typeface="Times New Roman" panose="02020603050405020304" pitchFamily="18" charset="0"/>
                <a:ea typeface="黑体" panose="02010609060101010101" pitchFamily="2" charset="-122"/>
              </a:rPr>
              <a:t>。</a:t>
            </a:r>
          </a:p>
          <a:p>
            <a:pPr algn="l">
              <a:lnSpc>
                <a:spcPct val="120000"/>
              </a:lnSpc>
            </a:pPr>
            <a:r>
              <a:rPr lang="en-US" altLang="zh-CN" sz="3200" b="1" dirty="0">
                <a:latin typeface="Times New Roman" panose="02020603050405020304" pitchFamily="18" charset="0"/>
                <a:ea typeface="黑体" panose="02010609060101010101" pitchFamily="2" charset="-122"/>
              </a:rPr>
              <a:t>• No matter what/Whatever you say, I can not  </a:t>
            </a:r>
          </a:p>
          <a:p>
            <a:pPr algn="l">
              <a:lnSpc>
                <a:spcPct val="120000"/>
              </a:lnSpc>
            </a:pPr>
            <a:r>
              <a:rPr lang="en-US" altLang="zh-CN" sz="3200" b="1" dirty="0">
                <a:latin typeface="Times New Roman" panose="02020603050405020304" pitchFamily="18" charset="0"/>
                <a:ea typeface="黑体" panose="02010609060101010101" pitchFamily="2" charset="-122"/>
              </a:rPr>
              <a:t>  agree with you,</a:t>
            </a:r>
          </a:p>
          <a:p>
            <a:pPr algn="l">
              <a:lnSpc>
                <a:spcPct val="120000"/>
              </a:lnSpc>
            </a:pP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无论你说什么，我都不会赞同你。</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0114">
                                            <p:txEl>
                                              <p:pRg st="5" end="5"/>
                                            </p:txEl>
                                          </p:spTgt>
                                        </p:tgtEl>
                                        <p:attrNameLst>
                                          <p:attrName>style.visibility</p:attrName>
                                        </p:attrNameLst>
                                      </p:cBhvr>
                                      <p:to>
                                        <p:strVal val="visible"/>
                                      </p:to>
                                    </p:set>
                                    <p:anim to="" calcmode="lin" valueType="num">
                                      <p:cBhvr>
                                        <p:cTn id="7" dur="1" fill="hold"/>
                                        <p:tgtEl>
                                          <p:spTgt spid="90114">
                                            <p:txEl>
                                              <p:pRg st="5" end="5"/>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0114">
                                            <p:txEl>
                                              <p:pRg st="6" end="6"/>
                                            </p:txEl>
                                          </p:spTgt>
                                        </p:tgtEl>
                                        <p:attrNameLst>
                                          <p:attrName>style.visibility</p:attrName>
                                        </p:attrNameLst>
                                      </p:cBhvr>
                                      <p:to>
                                        <p:strVal val="visible"/>
                                      </p:to>
                                    </p:set>
                                    <p:anim to="" calcmode="lin" valueType="num">
                                      <p:cBhvr>
                                        <p:cTn id="12" dur="1" fill="hold"/>
                                        <p:tgtEl>
                                          <p:spTgt spid="90114">
                                            <p:txEl>
                                              <p:pRg st="6" end="6"/>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0114">
                                            <p:txEl>
                                              <p:pRg st="7" end="7"/>
                                            </p:txEl>
                                          </p:spTgt>
                                        </p:tgtEl>
                                        <p:attrNameLst>
                                          <p:attrName>style.visibility</p:attrName>
                                        </p:attrNameLst>
                                      </p:cBhvr>
                                      <p:to>
                                        <p:strVal val="visible"/>
                                      </p:to>
                                    </p:set>
                                    <p:anim to="" calcmode="lin" valueType="num">
                                      <p:cBhvr>
                                        <p:cTn id="17" dur="1" fill="hold"/>
                                        <p:tgtEl>
                                          <p:spTgt spid="90114">
                                            <p:txEl>
                                              <p:pRg st="7" end="7"/>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90114">
                                            <p:txEl>
                                              <p:pRg st="8" end="8"/>
                                            </p:txEl>
                                          </p:spTgt>
                                        </p:tgtEl>
                                        <p:attrNameLst>
                                          <p:attrName>style.visibility</p:attrName>
                                        </p:attrNameLst>
                                      </p:cBhvr>
                                      <p:to>
                                        <p:strVal val="visible"/>
                                      </p:to>
                                    </p:set>
                                    <p:anim to="" calcmode="lin" valueType="num">
                                      <p:cBhvr>
                                        <p:cTn id="22" dur="1" fill="hold"/>
                                        <p:tgtEl>
                                          <p:spTgt spid="90114">
                                            <p:txEl>
                                              <p:pRg st="8" end="8"/>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90114">
                                            <p:txEl>
                                              <p:pRg st="9" end="9"/>
                                            </p:txEl>
                                          </p:spTgt>
                                        </p:tgtEl>
                                        <p:attrNameLst>
                                          <p:attrName>style.visibility</p:attrName>
                                        </p:attrNameLst>
                                      </p:cBhvr>
                                      <p:to>
                                        <p:strVal val="visible"/>
                                      </p:to>
                                    </p:set>
                                    <p:anim to="" calcmode="lin" valueType="num">
                                      <p:cBhvr>
                                        <p:cTn id="27" dur="1" fill="hold"/>
                                        <p:tgtEl>
                                          <p:spTgt spid="90114">
                                            <p:txEl>
                                              <p:pRg st="9" end="9"/>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WordArt 4" descr="白色大理石"/>
          <p:cNvSpPr>
            <a:spLocks noChangeArrowheads="1" noChangeShapeType="1" noTextEdit="1"/>
          </p:cNvSpPr>
          <p:nvPr/>
        </p:nvSpPr>
        <p:spPr bwMode="auto">
          <a:xfrm>
            <a:off x="304800" y="685800"/>
            <a:ext cx="1514475" cy="5048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zh-CN" altLang="en-US" sz="4000" b="1" kern="10">
                <a:ln w="9525">
                  <a:round/>
                </a:ln>
                <a:blipFill dpi="0" rotWithShape="0">
                  <a:blip r:embed="rId2"/>
                  <a:srcRect/>
                  <a:tile tx="0" ty="0" sx="100000" sy="100000" flip="none" algn="tl"/>
                </a:blipFill>
                <a:latin typeface="宋体" panose="02010600030101010101" pitchFamily="2" charset="-122"/>
                <a:ea typeface="宋体" panose="02010600030101010101" pitchFamily="2" charset="-122"/>
              </a:rPr>
              <a:t>拓展：</a:t>
            </a:r>
          </a:p>
        </p:txBody>
      </p:sp>
      <p:sp>
        <p:nvSpPr>
          <p:cNvPr id="91139" name="Rectangle 5"/>
          <p:cNvSpPr>
            <a:spLocks noChangeArrowheads="1"/>
          </p:cNvSpPr>
          <p:nvPr/>
        </p:nvSpPr>
        <p:spPr bwMode="auto">
          <a:xfrm>
            <a:off x="533400" y="1447799"/>
            <a:ext cx="8001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pPr>
            <a:r>
              <a:rPr lang="zh-CN" altLang="en-US" sz="3200" b="1" dirty="0">
                <a:latin typeface="Times New Roman" panose="02020603050405020304" pitchFamily="18" charset="0"/>
                <a:ea typeface="黑体" panose="02010609060101010101" pitchFamily="2" charset="-122"/>
              </a:rPr>
              <a:t>与</a:t>
            </a:r>
            <a:r>
              <a:rPr lang="en-US" altLang="zh-CN" sz="3200" b="1" dirty="0">
                <a:latin typeface="Times New Roman" panose="02020603050405020304" pitchFamily="18" charset="0"/>
                <a:ea typeface="黑体" panose="02010609060101010101" pitchFamily="2" charset="-122"/>
              </a:rPr>
              <a:t>no</a:t>
            </a:r>
            <a:r>
              <a:rPr lang="en-US" altLang="zh-TW" sz="3200" b="1" dirty="0">
                <a:latin typeface="Times New Roman" panose="02020603050405020304" pitchFamily="18" charset="0"/>
                <a:ea typeface="黑体" panose="02010609060101010101" pitchFamily="2" charset="-122"/>
              </a:rPr>
              <a:t> </a:t>
            </a:r>
            <a:r>
              <a:rPr lang="en-US" altLang="zh-CN" sz="3200" b="1" dirty="0">
                <a:latin typeface="Times New Roman" panose="02020603050405020304" pitchFamily="18" charset="0"/>
                <a:ea typeface="黑体" panose="02010609060101010101" pitchFamily="2" charset="-122"/>
              </a:rPr>
              <a:t>matter what</a:t>
            </a:r>
            <a:r>
              <a:rPr lang="zh-TW" altLang="en-US" sz="3200" b="1" dirty="0">
                <a:latin typeface="Times New Roman" panose="02020603050405020304" pitchFamily="18" charset="0"/>
                <a:ea typeface="黑体" panose="02010609060101010101" pitchFamily="2" charset="-122"/>
              </a:rPr>
              <a:t>用法类似的还有： </a:t>
            </a:r>
            <a:endParaRPr lang="zh-TW" altLang="zh-CN" sz="3200" b="1" dirty="0">
              <a:latin typeface="Times New Roman" panose="02020603050405020304" pitchFamily="18" charset="0"/>
              <a:ea typeface="黑体" panose="02010609060101010101" pitchFamily="2" charset="-122"/>
            </a:endParaRPr>
          </a:p>
          <a:p>
            <a:pPr algn="l">
              <a:lnSpc>
                <a:spcPct val="130000"/>
              </a:lnSpc>
            </a:pPr>
            <a:r>
              <a:rPr lang="zh-CN" altLang="en-US" sz="3200" b="1" dirty="0">
                <a:latin typeface="Times New Roman" panose="02020603050405020304" pitchFamily="18" charset="0"/>
                <a:ea typeface="黑体" panose="02010609060101010101" pitchFamily="2" charset="-122"/>
              </a:rPr>
              <a:t>   </a:t>
            </a:r>
            <a:r>
              <a:rPr lang="en-US" altLang="zh-CN" sz="3200" b="1" dirty="0">
                <a:solidFill>
                  <a:srgbClr val="0000FF"/>
                </a:solidFill>
                <a:latin typeface="Times New Roman" panose="02020603050405020304" pitchFamily="18" charset="0"/>
                <a:ea typeface="黑体" panose="02010609060101010101" pitchFamily="2" charset="-122"/>
              </a:rPr>
              <a:t>no matter who </a:t>
            </a:r>
            <a:r>
              <a:rPr lang="en-US" altLang="zh-TW" sz="3200" b="1" dirty="0">
                <a:solidFill>
                  <a:srgbClr val="0000FF"/>
                </a:solidFill>
                <a:latin typeface="Times New Roman" panose="02020603050405020304" pitchFamily="18" charset="0"/>
                <a:ea typeface="黑体" panose="02010609060101010101" pitchFamily="2" charset="-122"/>
              </a:rPr>
              <a:t>=</a:t>
            </a:r>
            <a:r>
              <a:rPr lang="en-US" altLang="zh-CN" sz="3200" b="1" dirty="0">
                <a:solidFill>
                  <a:srgbClr val="0000FF"/>
                </a:solidFill>
                <a:latin typeface="Times New Roman" panose="02020603050405020304" pitchFamily="18" charset="0"/>
                <a:ea typeface="黑体" panose="02010609060101010101" pitchFamily="2" charset="-122"/>
              </a:rPr>
              <a:t> whoever </a:t>
            </a:r>
            <a:r>
              <a:rPr lang="zh-TW" altLang="en-US" sz="3200" b="1" dirty="0">
                <a:solidFill>
                  <a:srgbClr val="0000FF"/>
                </a:solidFill>
                <a:latin typeface="Times New Roman" panose="02020603050405020304" pitchFamily="18" charset="0"/>
                <a:ea typeface="黑体" panose="02010609060101010101" pitchFamily="2" charset="-122"/>
              </a:rPr>
              <a:t>无论谁 </a:t>
            </a:r>
            <a:endParaRPr lang="zh-TW" altLang="zh-CN" sz="3200" b="1" dirty="0">
              <a:solidFill>
                <a:srgbClr val="0000FF"/>
              </a:solidFill>
              <a:latin typeface="Times New Roman" panose="02020603050405020304" pitchFamily="18" charset="0"/>
              <a:ea typeface="黑体" panose="02010609060101010101" pitchFamily="2" charset="-122"/>
            </a:endParaRPr>
          </a:p>
          <a:p>
            <a:pPr algn="l">
              <a:lnSpc>
                <a:spcPct val="130000"/>
              </a:lnSpc>
            </a:pPr>
            <a:r>
              <a:rPr lang="zh-CN" altLang="en-US" sz="3200" b="1" dirty="0">
                <a:solidFill>
                  <a:srgbClr val="0000FF"/>
                </a:solidFill>
                <a:latin typeface="Times New Roman" panose="02020603050405020304" pitchFamily="18" charset="0"/>
                <a:ea typeface="黑体" panose="02010609060101010101" pitchFamily="2" charset="-122"/>
              </a:rPr>
              <a:t>   </a:t>
            </a:r>
            <a:r>
              <a:rPr lang="en-US" altLang="zh-CN" sz="3200" b="1" dirty="0">
                <a:solidFill>
                  <a:srgbClr val="0000FF"/>
                </a:solidFill>
                <a:latin typeface="Times New Roman" panose="02020603050405020304" pitchFamily="18" charset="0"/>
                <a:ea typeface="黑体" panose="02010609060101010101" pitchFamily="2" charset="-122"/>
              </a:rPr>
              <a:t>no matter when = whenever </a:t>
            </a:r>
            <a:r>
              <a:rPr lang="zh-TW" altLang="en-US" sz="3200" b="1" dirty="0">
                <a:solidFill>
                  <a:srgbClr val="0000FF"/>
                </a:solidFill>
                <a:latin typeface="Times New Roman" panose="02020603050405020304" pitchFamily="18" charset="0"/>
                <a:ea typeface="黑体" panose="02010609060101010101" pitchFamily="2" charset="-122"/>
              </a:rPr>
              <a:t>无论什么时候 </a:t>
            </a:r>
            <a:r>
              <a:rPr lang="zh-TW" altLang="zh-CN" sz="3200" b="1" dirty="0">
                <a:solidFill>
                  <a:srgbClr val="0000FF"/>
                </a:solidFill>
                <a:latin typeface="Times New Roman" panose="02020603050405020304" pitchFamily="18" charset="0"/>
                <a:ea typeface="黑体" panose="02010609060101010101" pitchFamily="2" charset="-122"/>
              </a:rPr>
              <a:t> </a:t>
            </a:r>
            <a:r>
              <a:rPr lang="zh-TW" altLang="en-US" sz="3200" b="1" dirty="0">
                <a:solidFill>
                  <a:srgbClr val="0000FF"/>
                </a:solidFill>
                <a:latin typeface="Times New Roman" panose="02020603050405020304" pitchFamily="18" charset="0"/>
                <a:ea typeface="黑体" panose="02010609060101010101" pitchFamily="2" charset="-122"/>
              </a:rPr>
              <a:t> </a:t>
            </a:r>
            <a:r>
              <a:rPr lang="zh-TW" altLang="zh-CN" sz="3200" b="1" dirty="0">
                <a:solidFill>
                  <a:srgbClr val="0000FF"/>
                </a:solidFill>
                <a:latin typeface="Times New Roman" panose="02020603050405020304" pitchFamily="18" charset="0"/>
                <a:ea typeface="黑体" panose="02010609060101010101" pitchFamily="2" charset="-122"/>
              </a:rPr>
              <a:t> </a:t>
            </a:r>
            <a:r>
              <a:rPr lang="zh-TW" altLang="en-US" sz="3200" b="1" dirty="0">
                <a:solidFill>
                  <a:srgbClr val="0000FF"/>
                </a:solidFill>
                <a:latin typeface="Times New Roman" panose="02020603050405020304" pitchFamily="18" charset="0"/>
                <a:ea typeface="黑体" panose="02010609060101010101" pitchFamily="2" charset="-122"/>
              </a:rPr>
              <a:t> </a:t>
            </a:r>
            <a:r>
              <a:rPr lang="zh-TW" altLang="zh-CN" sz="3200" b="1" dirty="0">
                <a:solidFill>
                  <a:srgbClr val="0000FF"/>
                </a:solidFill>
                <a:latin typeface="Times New Roman" panose="02020603050405020304" pitchFamily="18" charset="0"/>
                <a:ea typeface="黑体" panose="02010609060101010101" pitchFamily="2" charset="-122"/>
              </a:rPr>
              <a:t> </a:t>
            </a:r>
            <a:endParaRPr lang="zh-TW" altLang="en-US" sz="3200" b="1" dirty="0">
              <a:solidFill>
                <a:srgbClr val="0000FF"/>
              </a:solidFill>
              <a:latin typeface="Times New Roman" panose="02020603050405020304" pitchFamily="18" charset="0"/>
              <a:ea typeface="黑体" panose="02010609060101010101" pitchFamily="2" charset="-122"/>
            </a:endParaRPr>
          </a:p>
          <a:p>
            <a:pPr algn="l">
              <a:lnSpc>
                <a:spcPct val="130000"/>
              </a:lnSpc>
            </a:pPr>
            <a:r>
              <a:rPr lang="zh-CN" altLang="en-US" sz="3200" b="1" dirty="0">
                <a:solidFill>
                  <a:srgbClr val="0000FF"/>
                </a:solidFill>
                <a:latin typeface="Times New Roman" panose="02020603050405020304" pitchFamily="18" charset="0"/>
                <a:ea typeface="黑体" panose="02010609060101010101" pitchFamily="2" charset="-122"/>
              </a:rPr>
              <a:t>   </a:t>
            </a:r>
            <a:r>
              <a:rPr lang="en-US" altLang="zh-CN" sz="3200" b="1" dirty="0">
                <a:solidFill>
                  <a:srgbClr val="0000FF"/>
                </a:solidFill>
                <a:latin typeface="Times New Roman" panose="02020603050405020304" pitchFamily="18" charset="0"/>
                <a:ea typeface="黑体" panose="02010609060101010101" pitchFamily="2" charset="-122"/>
              </a:rPr>
              <a:t>no matter where = wherever </a:t>
            </a:r>
            <a:r>
              <a:rPr lang="zh-TW" altLang="en-US" sz="3200" b="1" dirty="0">
                <a:solidFill>
                  <a:srgbClr val="0000FF"/>
                </a:solidFill>
                <a:latin typeface="Times New Roman" panose="02020603050405020304" pitchFamily="18" charset="0"/>
                <a:ea typeface="黑体" panose="02010609060101010101" pitchFamily="2" charset="-122"/>
              </a:rPr>
              <a:t>无论在哪儿</a:t>
            </a:r>
            <a:r>
              <a:rPr lang="zh-TW" altLang="en-US" sz="3200" b="1" dirty="0">
                <a:latin typeface="Times New Roman" panose="02020603050405020304" pitchFamily="18" charset="0"/>
                <a:ea typeface="黑体" panose="02010609060101010101" pitchFamily="2" charset="-122"/>
              </a:rPr>
              <a:t> </a:t>
            </a:r>
            <a:endParaRPr lang="zh-TW" altLang="zh-CN" sz="3200" b="1" dirty="0">
              <a:latin typeface="Times New Roman" panose="02020603050405020304" pitchFamily="18" charset="0"/>
              <a:ea typeface="黑体" panose="02010609060101010101" pitchFamily="2" charset="-122"/>
            </a:endParaRPr>
          </a:p>
          <a:p>
            <a:pPr algn="l">
              <a:lnSpc>
                <a:spcPct val="130000"/>
              </a:lnSpc>
            </a:pPr>
            <a:r>
              <a:rPr lang="zh-CN" altLang="en-US" sz="3200" b="1" dirty="0">
                <a:latin typeface="Times New Roman" panose="02020603050405020304" pitchFamily="18" charset="0"/>
                <a:ea typeface="黑体" panose="02010609060101010101" pitchFamily="2" charset="-122"/>
              </a:rPr>
              <a:t>► </a:t>
            </a:r>
            <a:r>
              <a:rPr lang="en-US" altLang="zh-CN" sz="3200" b="1" dirty="0">
                <a:latin typeface="Times New Roman" panose="02020603050405020304" pitchFamily="18" charset="0"/>
                <a:ea typeface="黑体" panose="02010609060101010101" pitchFamily="2" charset="-122"/>
              </a:rPr>
              <a:t>No matter where /Wherever you go, don’t   </a:t>
            </a:r>
          </a:p>
          <a:p>
            <a:pPr algn="l">
              <a:lnSpc>
                <a:spcPct val="130000"/>
              </a:lnSpc>
            </a:pPr>
            <a:r>
              <a:rPr lang="en-US" altLang="zh-CN" sz="3200" b="1" dirty="0">
                <a:latin typeface="Times New Roman" panose="02020603050405020304" pitchFamily="18" charset="0"/>
                <a:ea typeface="黑体" panose="02010609060101010101" pitchFamily="2" charset="-122"/>
              </a:rPr>
              <a:t>   forget your hometown.</a:t>
            </a:r>
          </a:p>
          <a:p>
            <a:pPr algn="l">
              <a:lnSpc>
                <a:spcPct val="130000"/>
              </a:lnSpc>
            </a:pP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无</a:t>
            </a:r>
            <a:r>
              <a:rPr lang="zh-TW" altLang="en-US" sz="3200" b="1" dirty="0">
                <a:latin typeface="Times New Roman" panose="02020603050405020304" pitchFamily="18" charset="0"/>
                <a:ea typeface="黑体" panose="02010609060101010101" pitchFamily="2" charset="-122"/>
              </a:rPr>
              <a:t>论你去哪里，都不要忘记你的家乡。</a:t>
            </a:r>
            <a:endParaRPr lang="zh-CN" altLang="en-US" sz="3200" b="1" dirty="0">
              <a:latin typeface="Times New Roman" panose="02020603050405020304" pitchFamily="18"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1139">
                                            <p:txEl>
                                              <p:pRg st="4" end="4"/>
                                            </p:txEl>
                                          </p:spTgt>
                                        </p:tgtEl>
                                        <p:attrNameLst>
                                          <p:attrName>style.visibility</p:attrName>
                                        </p:attrNameLst>
                                      </p:cBhvr>
                                      <p:to>
                                        <p:strVal val="visible"/>
                                      </p:to>
                                    </p:set>
                                    <p:anim to="" calcmode="lin" valueType="num">
                                      <p:cBhvr>
                                        <p:cTn id="7" dur="1" fill="hold"/>
                                        <p:tgtEl>
                                          <p:spTgt spid="91139">
                                            <p:txEl>
                                              <p:pRg st="4" end="4"/>
                                            </p:txEl>
                                          </p:spTgt>
                                        </p:tgtEl>
                                      </p:cBhvr>
                                    </p:anim>
                                  </p:childTnLst>
                                </p:cTn>
                              </p:par>
                              <p:par>
                                <p:cTn id="8" presetID="24" presetClass="entr" presetSubtype="0" fill="hold" nodeType="withEffect">
                                  <p:stCondLst>
                                    <p:cond delay="0"/>
                                  </p:stCondLst>
                                  <p:childTnLst>
                                    <p:set>
                                      <p:cBhvr>
                                        <p:cTn id="9" dur="1" fill="hold">
                                          <p:stCondLst>
                                            <p:cond delay="0"/>
                                          </p:stCondLst>
                                        </p:cTn>
                                        <p:tgtEl>
                                          <p:spTgt spid="91139">
                                            <p:txEl>
                                              <p:pRg st="5" end="5"/>
                                            </p:txEl>
                                          </p:spTgt>
                                        </p:tgtEl>
                                        <p:attrNameLst>
                                          <p:attrName>style.visibility</p:attrName>
                                        </p:attrNameLst>
                                      </p:cBhvr>
                                      <p:to>
                                        <p:strVal val="visible"/>
                                      </p:to>
                                    </p:set>
                                    <p:anim to="" calcmode="lin" valueType="num">
                                      <p:cBhvr>
                                        <p:cTn id="10" dur="1" fill="hold"/>
                                        <p:tgtEl>
                                          <p:spTgt spid="91139">
                                            <p:txEl>
                                              <p:pRg st="5" end="5"/>
                                            </p:txEl>
                                          </p:spTgt>
                                        </p:tgtEl>
                                      </p:cBhvr>
                                    </p:anim>
                                  </p:childTnLst>
                                </p:cTn>
                              </p:par>
                              <p:par>
                                <p:cTn id="11" presetID="24" presetClass="entr" presetSubtype="0" fill="hold" nodeType="withEffect">
                                  <p:stCondLst>
                                    <p:cond delay="0"/>
                                  </p:stCondLst>
                                  <p:childTnLst>
                                    <p:set>
                                      <p:cBhvr>
                                        <p:cTn id="12" dur="1" fill="hold">
                                          <p:stCondLst>
                                            <p:cond delay="0"/>
                                          </p:stCondLst>
                                        </p:cTn>
                                        <p:tgtEl>
                                          <p:spTgt spid="91139">
                                            <p:txEl>
                                              <p:pRg st="6" end="6"/>
                                            </p:txEl>
                                          </p:spTgt>
                                        </p:tgtEl>
                                        <p:attrNameLst>
                                          <p:attrName>style.visibility</p:attrName>
                                        </p:attrNameLst>
                                      </p:cBhvr>
                                      <p:to>
                                        <p:strVal val="visible"/>
                                      </p:to>
                                    </p:set>
                                    <p:anim to="" calcmode="lin" valueType="num">
                                      <p:cBhvr>
                                        <p:cTn id="13" dur="1" fill="hold"/>
                                        <p:tgtEl>
                                          <p:spTgt spid="91139">
                                            <p:txEl>
                                              <p:pRg st="6" end="6"/>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WordArt 5"/>
          <p:cNvSpPr>
            <a:spLocks noChangeArrowheads="1" noChangeShapeType="1" noTextEdit="1"/>
          </p:cNvSpPr>
          <p:nvPr/>
        </p:nvSpPr>
        <p:spPr bwMode="auto">
          <a:xfrm>
            <a:off x="2514600" y="685800"/>
            <a:ext cx="4319588" cy="1054100"/>
          </a:xfrm>
          <a:prstGeom prst="rect">
            <a:avLst/>
          </a:prstGeom>
        </p:spPr>
        <p:txBody>
          <a:bodyPr wrap="none" fromWordArt="1">
            <a:prstTxWarp prst="textWave4">
              <a:avLst>
                <a:gd name="adj1" fmla="val 6250"/>
                <a:gd name="adj2" fmla="val 0"/>
              </a:avLst>
            </a:prstTxWarp>
          </a:bodyPr>
          <a:lstStyle/>
          <a:p>
            <a:r>
              <a:rPr lang="en-US" altLang="zh-CN" sz="4000" b="1" kern="10" dirty="0">
                <a:ln w="9525">
                  <a:solidFill>
                    <a:srgbClr val="000000"/>
                  </a:solidFill>
                  <a:round/>
                </a:ln>
                <a:solidFill>
                  <a:srgbClr val="FF0000"/>
                </a:solidFill>
                <a:latin typeface="Arial" panose="020B0604020202020204"/>
                <a:cs typeface="Arial" panose="020B0604020202020204"/>
              </a:rPr>
              <a:t>Warming up</a:t>
            </a:r>
            <a:endParaRPr lang="zh-CN" altLang="en-US" sz="4000" b="1" kern="10" dirty="0">
              <a:ln w="9525">
                <a:solidFill>
                  <a:srgbClr val="000000"/>
                </a:solidFill>
                <a:round/>
              </a:ln>
              <a:solidFill>
                <a:srgbClr val="FF0000"/>
              </a:solidFill>
              <a:latin typeface="Arial" panose="020B0604020202020204"/>
              <a:cs typeface="Arial" panose="020B0604020202020204"/>
            </a:endParaRPr>
          </a:p>
        </p:txBody>
      </p:sp>
      <p:pic>
        <p:nvPicPr>
          <p:cNvPr id="73731" name="Picture 5" descr="4ef5c35b7ede67c"/>
          <p:cNvPicPr>
            <a:picLocks noChangeAspect="1" noChangeArrowheads="1" noCrop="1"/>
          </p:cNvPicPr>
          <p:nvPr/>
        </p:nvPicPr>
        <p:blipFill>
          <a:blip r:embed="rId2"/>
          <a:srcRect/>
          <a:stretch>
            <a:fillRect/>
          </a:stretch>
        </p:blipFill>
        <p:spPr bwMode="auto">
          <a:xfrm>
            <a:off x="835819" y="3825875"/>
            <a:ext cx="38385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7"/>
          <p:cNvSpPr>
            <a:spLocks noChangeArrowheads="1"/>
          </p:cNvSpPr>
          <p:nvPr/>
        </p:nvSpPr>
        <p:spPr bwMode="auto">
          <a:xfrm>
            <a:off x="914400" y="1981200"/>
            <a:ext cx="77724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zh-CN" sz="3200" b="1" dirty="0">
                <a:latin typeface="Times New Roman" panose="02020603050405020304" pitchFamily="18" charset="0"/>
                <a:ea typeface="黑体" panose="02010609060101010101" pitchFamily="2" charset="-122"/>
              </a:rPr>
              <a:t>As we know, there are so many things made in China in England. What about in America and other countries in the world?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4"/>
          <p:cNvSpPr>
            <a:spLocks noChangeArrowheads="1"/>
          </p:cNvSpPr>
          <p:nvPr/>
        </p:nvSpPr>
        <p:spPr bwMode="auto">
          <a:xfrm>
            <a:off x="381000" y="609600"/>
            <a:ext cx="8382000"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40000"/>
              </a:lnSpc>
            </a:pPr>
            <a:r>
              <a:rPr lang="en-US" altLang="zh-CN" sz="3200" b="1" dirty="0">
                <a:latin typeface="Times New Roman" panose="02020603050405020304" pitchFamily="18" charset="0"/>
                <a:ea typeface="黑体" panose="02010609060101010101" pitchFamily="2" charset="-122"/>
              </a:rPr>
              <a:t>(2)</a:t>
            </a:r>
            <a:r>
              <a:rPr lang="en-US" altLang="zh-CN" sz="3200" b="1" dirty="0">
                <a:solidFill>
                  <a:srgbClr val="FF0066"/>
                </a:solidFill>
                <a:latin typeface="Times New Roman" panose="02020603050405020304" pitchFamily="18" charset="0"/>
                <a:ea typeface="黑体" panose="02010609060101010101" pitchFamily="2" charset="-122"/>
              </a:rPr>
              <a:t> product </a:t>
            </a:r>
            <a:r>
              <a:rPr lang="en-US" altLang="zh-CN" sz="3200" b="1" dirty="0">
                <a:latin typeface="Times New Roman" panose="02020603050405020304" pitchFamily="18" charset="0"/>
                <a:ea typeface="黑体" panose="02010609060101010101" pitchFamily="2" charset="-122"/>
              </a:rPr>
              <a:t>(a thing that is grown or produced,   </a:t>
            </a:r>
          </a:p>
          <a:p>
            <a:pPr algn="l">
              <a:lnSpc>
                <a:spcPct val="140000"/>
              </a:lnSpc>
            </a:pPr>
            <a:r>
              <a:rPr lang="en-US" altLang="zh-CN" sz="3200" b="1" dirty="0">
                <a:latin typeface="Times New Roman" panose="02020603050405020304" pitchFamily="18" charset="0"/>
                <a:ea typeface="黑体" panose="02010609060101010101" pitchFamily="2" charset="-122"/>
              </a:rPr>
              <a:t>     usually for sale)</a:t>
            </a:r>
            <a:r>
              <a:rPr lang="zh-TW" altLang="en-US" sz="3200" b="1" dirty="0">
                <a:latin typeface="Times New Roman" panose="02020603050405020304" pitchFamily="18" charset="0"/>
                <a:ea typeface="黑体" panose="02010609060101010101" pitchFamily="2" charset="-122"/>
              </a:rPr>
              <a:t>名词，意为“产品；制品”，</a:t>
            </a:r>
            <a:r>
              <a:rPr lang="zh-TW" altLang="zh-CN" sz="3200" b="1" dirty="0">
                <a:latin typeface="Times New Roman" panose="02020603050405020304" pitchFamily="18" charset="0"/>
                <a:ea typeface="黑体" panose="02010609060101010101" pitchFamily="2" charset="-122"/>
              </a:rPr>
              <a:t> </a:t>
            </a:r>
            <a:endParaRPr lang="zh-TW" altLang="en-US" sz="3200" b="1" dirty="0">
              <a:latin typeface="Times New Roman" panose="02020603050405020304" pitchFamily="18" charset="0"/>
              <a:ea typeface="黑体" panose="02010609060101010101" pitchFamily="2" charset="-122"/>
            </a:endParaRPr>
          </a:p>
          <a:p>
            <a:pPr algn="l">
              <a:lnSpc>
                <a:spcPct val="140000"/>
              </a:lnSpc>
            </a:pPr>
            <a:r>
              <a:rPr lang="zh-CN" altLang="en-US" sz="3200" b="1" dirty="0">
                <a:latin typeface="Times New Roman" panose="02020603050405020304" pitchFamily="18" charset="0"/>
                <a:ea typeface="黑体" panose="02010609060101010101" pitchFamily="2" charset="-122"/>
              </a:rPr>
              <a:t>     </a:t>
            </a:r>
            <a:r>
              <a:rPr lang="zh-TW" altLang="en-US" sz="3200" b="1" dirty="0">
                <a:latin typeface="Times New Roman" panose="02020603050405020304" pitchFamily="18" charset="0"/>
                <a:ea typeface="黑体" panose="02010609060101010101" pitchFamily="2" charset="-122"/>
              </a:rPr>
              <a:t>可</a:t>
            </a:r>
            <a:r>
              <a:rPr lang="zh-CN" altLang="en-US" sz="3200" b="1" dirty="0">
                <a:latin typeface="Times New Roman" panose="02020603050405020304" pitchFamily="18" charset="0"/>
                <a:ea typeface="黑体" panose="02010609060101010101" pitchFamily="2" charset="-122"/>
              </a:rPr>
              <a:t>指</a:t>
            </a:r>
            <a:r>
              <a:rPr lang="zh-CN" altLang="en-US" sz="3200" b="1" dirty="0">
                <a:solidFill>
                  <a:srgbClr val="0000FF"/>
                </a:solidFill>
                <a:latin typeface="Times New Roman" panose="02020603050405020304" pitchFamily="18" charset="0"/>
                <a:ea typeface="黑体" panose="02010609060101010101" pitchFamily="2" charset="-122"/>
              </a:rPr>
              <a:t>农</a:t>
            </a:r>
            <a:r>
              <a:rPr lang="zh-TW" altLang="en-US" sz="3200" b="1" dirty="0">
                <a:solidFill>
                  <a:srgbClr val="0000FF"/>
                </a:solidFill>
                <a:latin typeface="Times New Roman" panose="02020603050405020304" pitchFamily="18" charset="0"/>
                <a:ea typeface="黑体" panose="02010609060101010101" pitchFamily="2" charset="-122"/>
              </a:rPr>
              <a:t>业</a:t>
            </a:r>
            <a:r>
              <a:rPr lang="zh-TW" altLang="en-US" sz="3200" b="1" dirty="0">
                <a:latin typeface="Times New Roman" panose="02020603050405020304" pitchFamily="18" charset="0"/>
                <a:ea typeface="黑体" panose="02010609060101010101" pitchFamily="2" charset="-122"/>
              </a:rPr>
              <a:t>加工品、</a:t>
            </a:r>
            <a:r>
              <a:rPr lang="zh-TW" altLang="en-US" sz="3200" b="1" dirty="0">
                <a:solidFill>
                  <a:srgbClr val="0000FF"/>
                </a:solidFill>
                <a:latin typeface="Times New Roman" panose="02020603050405020304" pitchFamily="18" charset="0"/>
                <a:ea typeface="黑体" panose="02010609060101010101" pitchFamily="2" charset="-122"/>
              </a:rPr>
              <a:t>工业</a:t>
            </a:r>
            <a:r>
              <a:rPr lang="zh-TW" altLang="en-US" sz="3200" b="1" dirty="0">
                <a:latin typeface="Times New Roman" panose="02020603050405020304" pitchFamily="18" charset="0"/>
                <a:ea typeface="黑体" panose="02010609060101010101" pitchFamily="2" charset="-122"/>
              </a:rPr>
              <a:t>产品及</a:t>
            </a:r>
            <a:r>
              <a:rPr lang="zh-TW" altLang="en-US" sz="3200" b="1" dirty="0">
                <a:solidFill>
                  <a:srgbClr val="0000FF"/>
                </a:solidFill>
                <a:latin typeface="Times New Roman" panose="02020603050405020304" pitchFamily="18" charset="0"/>
                <a:ea typeface="黑体" panose="02010609060101010101" pitchFamily="2" charset="-122"/>
              </a:rPr>
              <a:t>脑力劳动</a:t>
            </a:r>
            <a:r>
              <a:rPr lang="zh-TW" altLang="en-US" sz="3200" b="1" dirty="0">
                <a:latin typeface="Times New Roman" panose="02020603050405020304" pitchFamily="18" charset="0"/>
                <a:ea typeface="黑体" panose="02010609060101010101" pitchFamily="2" charset="-122"/>
              </a:rPr>
              <a:t>的</a:t>
            </a:r>
            <a:r>
              <a:rPr lang="zh-TW" altLang="zh-CN" sz="3200" b="1" dirty="0">
                <a:latin typeface="Times New Roman" panose="02020603050405020304" pitchFamily="18" charset="0"/>
                <a:ea typeface="黑体" panose="02010609060101010101" pitchFamily="2" charset="-122"/>
              </a:rPr>
              <a:t> </a:t>
            </a:r>
            <a:endParaRPr lang="zh-TW" altLang="en-US" sz="3200" b="1" dirty="0">
              <a:latin typeface="Times New Roman" panose="02020603050405020304" pitchFamily="18" charset="0"/>
              <a:ea typeface="黑体" panose="02010609060101010101" pitchFamily="2" charset="-122"/>
            </a:endParaRPr>
          </a:p>
          <a:p>
            <a:pPr algn="l">
              <a:lnSpc>
                <a:spcPct val="140000"/>
              </a:lnSpc>
            </a:pPr>
            <a:r>
              <a:rPr lang="zh-CN" altLang="en-US" sz="3200" b="1" dirty="0">
                <a:latin typeface="Times New Roman" panose="02020603050405020304" pitchFamily="18" charset="0"/>
                <a:ea typeface="黑体" panose="02010609060101010101" pitchFamily="2" charset="-122"/>
              </a:rPr>
              <a:t>     产物。</a:t>
            </a:r>
          </a:p>
          <a:p>
            <a:pPr algn="l">
              <a:lnSpc>
                <a:spcPct val="140000"/>
              </a:lnSpc>
            </a:pPr>
            <a:r>
              <a:rPr lang="zh-CN" altLang="en-US" sz="3200" b="1" dirty="0">
                <a:latin typeface="Times New Roman" panose="02020603050405020304" pitchFamily="18" charset="0"/>
                <a:ea typeface="黑体" panose="02010609060101010101" pitchFamily="2" charset="-122"/>
              </a:rPr>
              <a:t>► </a:t>
            </a:r>
            <a:r>
              <a:rPr lang="en-US" altLang="zh-CN" sz="3200" b="1" dirty="0">
                <a:latin typeface="Times New Roman" panose="02020603050405020304" pitchFamily="18" charset="0"/>
                <a:ea typeface="黑体" panose="02010609060101010101" pitchFamily="2" charset="-122"/>
              </a:rPr>
              <a:t>They have no need to advertise our product.</a:t>
            </a:r>
          </a:p>
          <a:p>
            <a:pPr algn="l">
              <a:lnSpc>
                <a:spcPct val="140000"/>
              </a:lnSpc>
            </a:pP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他</a:t>
            </a:r>
            <a:r>
              <a:rPr lang="zh-TW" altLang="en-US" sz="3200" b="1" dirty="0">
                <a:latin typeface="Times New Roman" panose="02020603050405020304" pitchFamily="18" charset="0"/>
                <a:ea typeface="黑体" panose="02010609060101010101" pitchFamily="2" charset="-122"/>
              </a:rPr>
              <a:t>们没有必要为我们的产品做广告。</a:t>
            </a:r>
            <a:endParaRPr lang="zh-TW" altLang="zh-CN" sz="3200" b="1" dirty="0">
              <a:latin typeface="Times New Roman" panose="02020603050405020304" pitchFamily="18" charset="0"/>
              <a:ea typeface="黑体" panose="02010609060101010101" pitchFamily="2" charset="-122"/>
            </a:endParaRPr>
          </a:p>
          <a:p>
            <a:pPr algn="l">
              <a:lnSpc>
                <a:spcPct val="140000"/>
              </a:lnSpc>
            </a:pPr>
            <a:r>
              <a:rPr lang="zh-CN" altLang="en-US" sz="3200" b="1" dirty="0">
                <a:latin typeface="Times New Roman" panose="02020603050405020304" pitchFamily="18" charset="0"/>
                <a:ea typeface="黑体" panose="02010609060101010101" pitchFamily="2" charset="-122"/>
              </a:rPr>
              <a:t>►</a:t>
            </a:r>
            <a:r>
              <a:rPr lang="zh-TW" altLang="en-US" sz="3200" b="1" dirty="0">
                <a:latin typeface="Times New Roman" panose="02020603050405020304" pitchFamily="18" charset="0"/>
                <a:ea typeface="黑体" panose="02010609060101010101" pitchFamily="2" charset="-122"/>
              </a:rPr>
              <a:t> </a:t>
            </a:r>
            <a:r>
              <a:rPr lang="en-US" altLang="zh-CN" sz="3200" b="1" dirty="0">
                <a:latin typeface="Times New Roman" panose="02020603050405020304" pitchFamily="18" charset="0"/>
                <a:ea typeface="黑体" panose="02010609060101010101" pitchFamily="2" charset="-122"/>
              </a:rPr>
              <a:t>The novel is the product of ten years of labor.</a:t>
            </a:r>
          </a:p>
          <a:p>
            <a:pPr algn="l">
              <a:lnSpc>
                <a:spcPct val="140000"/>
              </a:lnSpc>
            </a:pPr>
            <a:r>
              <a:rPr lang="zh-TW" altLang="zh-CN" sz="3200" b="1" dirty="0">
                <a:latin typeface="Times New Roman" panose="02020603050405020304" pitchFamily="18" charset="0"/>
                <a:ea typeface="黑体" panose="02010609060101010101" pitchFamily="2" charset="-122"/>
              </a:rPr>
              <a:t> </a:t>
            </a:r>
            <a:r>
              <a:rPr lang="zh-TW" altLang="en-US" sz="3200" b="1" dirty="0">
                <a:latin typeface="Times New Roman" panose="02020603050405020304" pitchFamily="18" charset="0"/>
                <a:ea typeface="黑体" panose="02010609060101010101" pitchFamily="2" charset="-122"/>
              </a:rPr>
              <a:t> </a:t>
            </a:r>
            <a:r>
              <a:rPr lang="zh-TW" altLang="zh-CN" sz="3200" b="1" dirty="0">
                <a:latin typeface="Times New Roman" panose="02020603050405020304" pitchFamily="18" charset="0"/>
                <a:ea typeface="黑体" panose="02010609060101010101" pitchFamily="2" charset="-122"/>
              </a:rPr>
              <a:t> </a:t>
            </a:r>
            <a:r>
              <a:rPr lang="zh-TW" altLang="en-US" sz="3200" b="1" dirty="0">
                <a:latin typeface="Times New Roman" panose="02020603050405020304" pitchFamily="18" charset="0"/>
                <a:ea typeface="黑体" panose="02010609060101010101" pitchFamily="2" charset="-122"/>
              </a:rPr>
              <a:t>这部小说是十年努力的产物。</a:t>
            </a:r>
            <a:endParaRPr lang="zh-CN" altLang="en-US" sz="3200" b="1" dirty="0">
              <a:latin typeface="Times New Roman" panose="02020603050405020304" pitchFamily="18"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62">
                                            <p:txEl>
                                              <p:pRg st="4" end="4"/>
                                            </p:txEl>
                                          </p:spTgt>
                                        </p:tgtEl>
                                        <p:attrNameLst>
                                          <p:attrName>style.visibility</p:attrName>
                                        </p:attrNameLst>
                                      </p:cBhvr>
                                      <p:to>
                                        <p:strVal val="visible"/>
                                      </p:to>
                                    </p:set>
                                    <p:anim calcmode="lin" valueType="num">
                                      <p:cBhvr>
                                        <p:cTn id="7" dur="500" fill="hold"/>
                                        <p:tgtEl>
                                          <p:spTgt spid="92162">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92162">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92162">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2162">
                                            <p:txEl>
                                              <p:pRg st="5" end="5"/>
                                            </p:txEl>
                                          </p:spTgt>
                                        </p:tgtEl>
                                        <p:attrNameLst>
                                          <p:attrName>style.visibility</p:attrName>
                                        </p:attrNameLst>
                                      </p:cBhvr>
                                      <p:to>
                                        <p:strVal val="visible"/>
                                      </p:to>
                                    </p:set>
                                    <p:anim calcmode="lin" valueType="num">
                                      <p:cBhvr>
                                        <p:cTn id="14" dur="500" fill="hold"/>
                                        <p:tgtEl>
                                          <p:spTgt spid="92162">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92162">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9216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2162">
                                            <p:txEl>
                                              <p:pRg st="6" end="6"/>
                                            </p:txEl>
                                          </p:spTgt>
                                        </p:tgtEl>
                                        <p:attrNameLst>
                                          <p:attrName>style.visibility</p:attrName>
                                        </p:attrNameLst>
                                      </p:cBhvr>
                                      <p:to>
                                        <p:strVal val="visible"/>
                                      </p:to>
                                    </p:set>
                                    <p:anim calcmode="lin" valueType="num">
                                      <p:cBhvr>
                                        <p:cTn id="21" dur="500" fill="hold"/>
                                        <p:tgtEl>
                                          <p:spTgt spid="92162">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92162">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9216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2162">
                                            <p:txEl>
                                              <p:pRg st="7" end="7"/>
                                            </p:txEl>
                                          </p:spTgt>
                                        </p:tgtEl>
                                        <p:attrNameLst>
                                          <p:attrName>style.visibility</p:attrName>
                                        </p:attrNameLst>
                                      </p:cBhvr>
                                      <p:to>
                                        <p:strVal val="visible"/>
                                      </p:to>
                                    </p:set>
                                    <p:anim calcmode="lin" valueType="num">
                                      <p:cBhvr>
                                        <p:cTn id="28" dur="500" fill="hold"/>
                                        <p:tgtEl>
                                          <p:spTgt spid="92162">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92162">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9216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6"/>
          <p:cNvSpPr>
            <a:spLocks noChangeArrowheads="1"/>
          </p:cNvSpPr>
          <p:nvPr/>
        </p:nvSpPr>
        <p:spPr bwMode="auto">
          <a:xfrm>
            <a:off x="685800" y="533400"/>
            <a:ext cx="8153400" cy="599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0000"/>
              </a:lnSpc>
            </a:pPr>
            <a:r>
              <a:rPr lang="en-US" altLang="zh-CN" sz="3200" b="1">
                <a:latin typeface="Times New Roman" panose="02020603050405020304" pitchFamily="18" charset="0"/>
                <a:ea typeface="黑体" panose="02010609060101010101" pitchFamily="2" charset="-122"/>
              </a:rPr>
              <a:t>3. He realized that Americans can hardly </a:t>
            </a:r>
            <a:r>
              <a:rPr lang="en-US" altLang="zh-CN" sz="3200" b="1">
                <a:solidFill>
                  <a:srgbClr val="FF0000"/>
                </a:solidFill>
                <a:latin typeface="Times New Roman" panose="02020603050405020304" pitchFamily="18" charset="0"/>
                <a:ea typeface="黑体" panose="02010609060101010101" pitchFamily="2" charset="-122"/>
              </a:rPr>
              <a:t>avoid buying</a:t>
            </a:r>
            <a:r>
              <a:rPr lang="en-US" altLang="zh-CN" sz="3200" b="1">
                <a:latin typeface="Times New Roman" panose="02020603050405020304" pitchFamily="18" charset="0"/>
                <a:ea typeface="黑体" panose="02010609060101010101" pitchFamily="2" charset="-122"/>
              </a:rPr>
              <a:t> products made in China.</a:t>
            </a:r>
          </a:p>
          <a:p>
            <a:pPr algn="l">
              <a:lnSpc>
                <a:spcPct val="110000"/>
              </a:lnSpc>
            </a:pPr>
            <a:r>
              <a:rPr lang="zh-CN" altLang="en-US" sz="3200" b="1">
                <a:latin typeface="Times New Roman" panose="02020603050405020304" pitchFamily="18" charset="0"/>
                <a:ea typeface="黑体" panose="02010609060101010101" pitchFamily="2" charset="-122"/>
              </a:rPr>
              <a:t>他意识到美 国人几乎不可避免会买到中国制 </a:t>
            </a:r>
          </a:p>
          <a:p>
            <a:pPr algn="l">
              <a:lnSpc>
                <a:spcPct val="110000"/>
              </a:lnSpc>
            </a:pPr>
            <a:r>
              <a:rPr lang="zh-CN" altLang="en-US" sz="3200" b="1">
                <a:latin typeface="Times New Roman" panose="02020603050405020304" pitchFamily="18" charset="0"/>
                <a:ea typeface="黑体" panose="02010609060101010101" pitchFamily="2" charset="-122"/>
              </a:rPr>
              <a:t>造的产品。</a:t>
            </a:r>
          </a:p>
          <a:p>
            <a:pPr algn="l">
              <a:lnSpc>
                <a:spcPct val="110000"/>
              </a:lnSpc>
            </a:pPr>
            <a:r>
              <a:rPr lang="en-US" altLang="zh-CN" sz="3200" b="1">
                <a:solidFill>
                  <a:srgbClr val="FF0066"/>
                </a:solidFill>
                <a:latin typeface="Times New Roman" panose="02020603050405020304" pitchFamily="18" charset="0"/>
                <a:ea typeface="黑体" panose="02010609060101010101" pitchFamily="2" charset="-122"/>
              </a:rPr>
              <a:t>avoid </a:t>
            </a:r>
            <a:r>
              <a:rPr lang="en-US" altLang="zh-CN" sz="3200" b="1">
                <a:latin typeface="Times New Roman" panose="02020603050405020304" pitchFamily="18" charset="0"/>
                <a:ea typeface="黑体" panose="02010609060101010101" pitchFamily="2" charset="-122"/>
              </a:rPr>
              <a:t>(to keep away from sb./sth.)  </a:t>
            </a:r>
            <a:r>
              <a:rPr lang="zh-CN" altLang="en-US" sz="3200" b="1">
                <a:latin typeface="Times New Roman" panose="02020603050405020304" pitchFamily="18" charset="0"/>
                <a:ea typeface="黑体" panose="02010609060101010101" pitchFamily="2" charset="-122"/>
              </a:rPr>
              <a:t>作动词，意为“避免；回避”，</a:t>
            </a:r>
            <a:r>
              <a:rPr lang="zh-CN" altLang="en-US" sz="3200" b="1">
                <a:solidFill>
                  <a:srgbClr val="FF0066"/>
                </a:solidFill>
                <a:latin typeface="Times New Roman" panose="02020603050405020304" pitchFamily="18" charset="0"/>
                <a:ea typeface="黑体" panose="02010609060101010101" pitchFamily="2" charset="-122"/>
              </a:rPr>
              <a:t>后可接名词、代词、或动词</a:t>
            </a:r>
            <a:r>
              <a:rPr lang="en-US" altLang="zh-CN" sz="3200" b="1">
                <a:solidFill>
                  <a:srgbClr val="FF0066"/>
                </a:solidFill>
                <a:latin typeface="Times New Roman" panose="02020603050405020304" pitchFamily="18" charset="0"/>
                <a:ea typeface="黑体" panose="02010609060101010101" pitchFamily="2" charset="-122"/>
              </a:rPr>
              <a:t>-ing</a:t>
            </a:r>
            <a:r>
              <a:rPr lang="zh-CN" altLang="en-US" sz="3200" b="1">
                <a:solidFill>
                  <a:srgbClr val="FF0066"/>
                </a:solidFill>
                <a:latin typeface="Times New Roman" panose="02020603050405020304" pitchFamily="18" charset="0"/>
                <a:ea typeface="黑体" panose="02010609060101010101" pitchFamily="2" charset="-122"/>
              </a:rPr>
              <a:t>形式作宾语，</a:t>
            </a:r>
            <a:r>
              <a:rPr lang="zh-CN" altLang="en-US" sz="3200" b="1">
                <a:latin typeface="Times New Roman" panose="02020603050405020304" pitchFamily="18" charset="0"/>
                <a:ea typeface="黑体" panose="02010609060101010101" pitchFamily="2" charset="-122"/>
              </a:rPr>
              <a:t>但是</a:t>
            </a:r>
            <a:r>
              <a:rPr lang="zh-CN" altLang="en-US" sz="3200" b="1">
                <a:solidFill>
                  <a:srgbClr val="0000FF"/>
                </a:solidFill>
                <a:latin typeface="Times New Roman" panose="02020603050405020304" pitchFamily="18" charset="0"/>
                <a:ea typeface="黑体" panose="02010609060101010101" pitchFamily="2" charset="-122"/>
              </a:rPr>
              <a:t>不能接不定式作宾语</a:t>
            </a:r>
            <a:r>
              <a:rPr lang="zh-CN" altLang="en-US" sz="3200" b="1">
                <a:latin typeface="Times New Roman" panose="02020603050405020304" pitchFamily="18" charset="0"/>
                <a:ea typeface="黑体" panose="02010609060101010101" pitchFamily="2" charset="-122"/>
              </a:rPr>
              <a:t>。</a:t>
            </a:r>
          </a:p>
          <a:p>
            <a:pPr algn="l">
              <a:lnSpc>
                <a:spcPct val="110000"/>
              </a:lnSpc>
            </a:pPr>
            <a:r>
              <a:rPr lang="zh-CN" altLang="en-US" sz="3200" b="1">
                <a:latin typeface="Times New Roman" panose="02020603050405020304" pitchFamily="18" charset="0"/>
                <a:ea typeface="黑体" panose="02010609060101010101" pitchFamily="2" charset="-122"/>
              </a:rPr>
              <a:t>译</a:t>
            </a:r>
            <a:r>
              <a:rPr lang="en-US" altLang="zh-CN" sz="3200" b="1">
                <a:latin typeface="Times New Roman" panose="02020603050405020304" pitchFamily="18" charset="0"/>
                <a:ea typeface="黑体" panose="02010609060101010101" pitchFamily="2" charset="-122"/>
              </a:rPr>
              <a:t>:  </a:t>
            </a:r>
            <a:r>
              <a:rPr lang="zh-CN" altLang="en-US" sz="3200" b="1">
                <a:latin typeface="Times New Roman" panose="02020603050405020304" pitchFamily="18" charset="0"/>
                <a:ea typeface="黑体" panose="02010609060101010101" pitchFamily="2" charset="-122"/>
              </a:rPr>
              <a:t>他对我的问题避而不答。</a:t>
            </a:r>
          </a:p>
          <a:p>
            <a:pPr algn="l">
              <a:lnSpc>
                <a:spcPct val="110000"/>
              </a:lnSpc>
            </a:pPr>
            <a:r>
              <a:rPr lang="zh-CN" altLang="en-US" sz="3200" b="1">
                <a:latin typeface="Times New Roman" panose="02020603050405020304" pitchFamily="18" charset="0"/>
                <a:ea typeface="黑体" panose="02010609060101010101" pitchFamily="2" charset="-122"/>
              </a:rPr>
              <a:t>误：</a:t>
            </a:r>
            <a:r>
              <a:rPr lang="en-US" altLang="zh-CN" sz="3200" b="1">
                <a:latin typeface="Times New Roman" panose="02020603050405020304" pitchFamily="18" charset="0"/>
                <a:ea typeface="黑体" panose="02010609060101010101" pitchFamily="2" charset="-122"/>
              </a:rPr>
              <a:t>He avoided to answer my questions.</a:t>
            </a:r>
          </a:p>
          <a:p>
            <a:pPr algn="l">
              <a:lnSpc>
                <a:spcPct val="110000"/>
              </a:lnSpc>
            </a:pPr>
            <a:r>
              <a:rPr lang="zh-CN" altLang="en-US" sz="3200" b="1">
                <a:latin typeface="Times New Roman" panose="02020603050405020304" pitchFamily="18" charset="0"/>
                <a:ea typeface="黑体" panose="02010609060101010101" pitchFamily="2" charset="-122"/>
              </a:rPr>
              <a:t>正：</a:t>
            </a:r>
            <a:r>
              <a:rPr lang="en-US" altLang="zh-CN" sz="3200" b="1">
                <a:latin typeface="Times New Roman" panose="02020603050405020304" pitchFamily="18" charset="0"/>
                <a:ea typeface="黑体" panose="02010609060101010101" pitchFamily="2" charset="-122"/>
              </a:rPr>
              <a:t>He avoided answering my questions.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3186">
                                            <p:txEl>
                                              <p:pRg st="3" end="3"/>
                                            </p:txEl>
                                          </p:spTgt>
                                        </p:tgtEl>
                                        <p:attrNameLst>
                                          <p:attrName>style.visibility</p:attrName>
                                        </p:attrNameLst>
                                      </p:cBhvr>
                                      <p:to>
                                        <p:strVal val="visible"/>
                                      </p:to>
                                    </p:set>
                                    <p:anim to="" calcmode="lin" valueType="num">
                                      <p:cBhvr>
                                        <p:cTn id="7" dur="1" fill="hold"/>
                                        <p:tgtEl>
                                          <p:spTgt spid="93186">
                                            <p:txEl>
                                              <p:pRg st="3" end="3"/>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3186">
                                            <p:txEl>
                                              <p:pRg st="4" end="4"/>
                                            </p:txEl>
                                          </p:spTgt>
                                        </p:tgtEl>
                                        <p:attrNameLst>
                                          <p:attrName>style.visibility</p:attrName>
                                        </p:attrNameLst>
                                      </p:cBhvr>
                                      <p:to>
                                        <p:strVal val="visible"/>
                                      </p:to>
                                    </p:set>
                                    <p:anim to="" calcmode="lin" valueType="num">
                                      <p:cBhvr>
                                        <p:cTn id="12" dur="1" fill="hold"/>
                                        <p:tgtEl>
                                          <p:spTgt spid="93186">
                                            <p:txEl>
                                              <p:pRg st="4" end="4"/>
                                            </p:txEl>
                                          </p:spTgt>
                                        </p:tgtEl>
                                      </p:cBhvr>
                                    </p:anim>
                                  </p:childTnLst>
                                </p:cTn>
                              </p:par>
                              <p:par>
                                <p:cTn id="13" presetID="24" presetClass="entr" presetSubtype="0" fill="hold" nodeType="withEffect">
                                  <p:stCondLst>
                                    <p:cond delay="0"/>
                                  </p:stCondLst>
                                  <p:childTnLst>
                                    <p:set>
                                      <p:cBhvr>
                                        <p:cTn id="14" dur="1" fill="hold">
                                          <p:stCondLst>
                                            <p:cond delay="0"/>
                                          </p:stCondLst>
                                        </p:cTn>
                                        <p:tgtEl>
                                          <p:spTgt spid="93186">
                                            <p:txEl>
                                              <p:pRg st="5" end="5"/>
                                            </p:txEl>
                                          </p:spTgt>
                                        </p:tgtEl>
                                        <p:attrNameLst>
                                          <p:attrName>style.visibility</p:attrName>
                                        </p:attrNameLst>
                                      </p:cBhvr>
                                      <p:to>
                                        <p:strVal val="visible"/>
                                      </p:to>
                                    </p:set>
                                    <p:anim to="" calcmode="lin" valueType="num">
                                      <p:cBhvr>
                                        <p:cTn id="15" dur="1" fill="hold"/>
                                        <p:tgtEl>
                                          <p:spTgt spid="93186">
                                            <p:txEl>
                                              <p:pRg st="5" end="5"/>
                                            </p:txEl>
                                          </p:spTgt>
                                        </p:tgtEl>
                                      </p:cBhvr>
                                    </p:anim>
                                  </p:childTnLst>
                                </p:cTn>
                              </p:par>
                              <p:par>
                                <p:cTn id="16" presetID="24" presetClass="entr" presetSubtype="0" fill="hold" nodeType="withEffect">
                                  <p:stCondLst>
                                    <p:cond delay="0"/>
                                  </p:stCondLst>
                                  <p:childTnLst>
                                    <p:set>
                                      <p:cBhvr>
                                        <p:cTn id="17" dur="1" fill="hold">
                                          <p:stCondLst>
                                            <p:cond delay="0"/>
                                          </p:stCondLst>
                                        </p:cTn>
                                        <p:tgtEl>
                                          <p:spTgt spid="93186">
                                            <p:txEl>
                                              <p:pRg st="6" end="6"/>
                                            </p:txEl>
                                          </p:spTgt>
                                        </p:tgtEl>
                                        <p:attrNameLst>
                                          <p:attrName>style.visibility</p:attrName>
                                        </p:attrNameLst>
                                      </p:cBhvr>
                                      <p:to>
                                        <p:strVal val="visible"/>
                                      </p:to>
                                    </p:set>
                                    <p:anim to="" calcmode="lin" valueType="num">
                                      <p:cBhvr>
                                        <p:cTn id="18" dur="1" fill="hold"/>
                                        <p:tgtEl>
                                          <p:spTgt spid="93186">
                                            <p:txEl>
                                              <p:pRg st="6" end="6"/>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ext Box 5"/>
          <p:cNvSpPr txBox="1">
            <a:spLocks noChangeArrowheads="1"/>
          </p:cNvSpPr>
          <p:nvPr/>
        </p:nvSpPr>
        <p:spPr bwMode="auto">
          <a:xfrm>
            <a:off x="501650" y="1416050"/>
            <a:ext cx="741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spcBef>
                <a:spcPct val="50000"/>
              </a:spcBef>
            </a:pPr>
            <a:r>
              <a:rPr lang="zh-CN" altLang="en-US" sz="3200" b="1" dirty="0">
                <a:solidFill>
                  <a:srgbClr val="0000FF"/>
                </a:solidFill>
                <a:latin typeface="Times New Roman" panose="02020603050405020304" pitchFamily="18" charset="0"/>
                <a:ea typeface="黑体" panose="02010609060101010101" pitchFamily="2" charset="-122"/>
              </a:rPr>
              <a:t>用括号中单词的适当形式填空。</a:t>
            </a:r>
          </a:p>
        </p:txBody>
      </p:sp>
      <p:sp>
        <p:nvSpPr>
          <p:cNvPr id="94211" name="Text Box 5"/>
          <p:cNvSpPr txBox="1">
            <a:spLocks noChangeArrowheads="1"/>
          </p:cNvSpPr>
          <p:nvPr/>
        </p:nvSpPr>
        <p:spPr bwMode="auto">
          <a:xfrm>
            <a:off x="555625" y="2133600"/>
            <a:ext cx="820737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algn="l">
              <a:defRPr>
                <a:solidFill>
                  <a:schemeClr val="tx1"/>
                </a:solidFill>
                <a:latin typeface="Arial" panose="020B0604020202020204" pitchFamily="34" charset="0"/>
                <a:ea typeface="宋体" panose="02010600030101010101" pitchFamily="2" charset="-122"/>
              </a:defRPr>
            </a:lvl1pPr>
            <a:lvl2pPr marL="1419225" indent="-609600" algn="l">
              <a:defRPr>
                <a:solidFill>
                  <a:schemeClr val="tx1"/>
                </a:solidFill>
                <a:latin typeface="Arial" panose="020B0604020202020204" pitchFamily="34" charset="0"/>
                <a:ea typeface="宋体" panose="02010600030101010101" pitchFamily="2" charset="-122"/>
              </a:defRPr>
            </a:lvl2pPr>
            <a:lvl3pPr marL="2208530" indent="-609600" algn="l">
              <a:defRPr>
                <a:solidFill>
                  <a:schemeClr val="tx1"/>
                </a:solidFill>
                <a:latin typeface="Arial" panose="020B0604020202020204" pitchFamily="34" charset="0"/>
                <a:ea typeface="宋体" panose="02010600030101010101" pitchFamily="2" charset="-122"/>
              </a:defRPr>
            </a:lvl3pPr>
            <a:lvl4pPr marL="2997200" indent="-609600" algn="l">
              <a:defRPr>
                <a:solidFill>
                  <a:schemeClr val="tx1"/>
                </a:solidFill>
                <a:latin typeface="Arial" panose="020B0604020202020204" pitchFamily="34" charset="0"/>
                <a:ea typeface="宋体" panose="02010600030101010101" pitchFamily="2" charset="-122"/>
              </a:defRPr>
            </a:lvl4pPr>
            <a:lvl5pPr marL="3786505" indent="-609600" algn="l">
              <a:defRPr>
                <a:solidFill>
                  <a:schemeClr val="tx1"/>
                </a:solidFill>
                <a:latin typeface="Arial" panose="020B0604020202020204" pitchFamily="34" charset="0"/>
                <a:ea typeface="宋体" panose="02010600030101010101" pitchFamily="2" charset="-122"/>
              </a:defRPr>
            </a:lvl5pPr>
            <a:lvl6pPr marL="4243705" indent="-609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4700905" indent="-609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5158105" indent="-609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5615305" indent="-609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200" b="1" dirty="0">
                <a:latin typeface="Times New Roman" panose="02020603050405020304" pitchFamily="18" charset="0"/>
                <a:ea typeface="黑体" panose="02010609060101010101" pitchFamily="2" charset="-122"/>
              </a:rPr>
              <a:t>1. One who goes to ______ (French) never fails to visit Paris.</a:t>
            </a:r>
          </a:p>
          <a:p>
            <a:pPr>
              <a:lnSpc>
                <a:spcPct val="120000"/>
              </a:lnSpc>
            </a:pPr>
            <a:r>
              <a:rPr lang="en-US" altLang="zh-CN" sz="3200" b="1" dirty="0">
                <a:latin typeface="Times New Roman" panose="02020603050405020304" pitchFamily="18" charset="0"/>
                <a:ea typeface="黑体" panose="02010609060101010101" pitchFamily="2" charset="-122"/>
              </a:rPr>
              <a:t>2. How soon would you like to have these ___________ (product) done?  </a:t>
            </a:r>
          </a:p>
          <a:p>
            <a:pPr>
              <a:lnSpc>
                <a:spcPct val="120000"/>
              </a:lnSpc>
            </a:pPr>
            <a:r>
              <a:rPr lang="en-US" altLang="zh-CN" sz="3200" b="1" dirty="0">
                <a:latin typeface="Times New Roman" panose="02020603050405020304" pitchFamily="18" charset="0"/>
                <a:ea typeface="黑体" panose="02010609060101010101" pitchFamily="2" charset="-122"/>
              </a:rPr>
              <a:t>3. In the crowd, Sam looked aside to avoid _________ (see) Jane and Mary.</a:t>
            </a:r>
          </a:p>
        </p:txBody>
      </p:sp>
      <p:sp>
        <p:nvSpPr>
          <p:cNvPr id="94212" name="Text Box 5"/>
          <p:cNvSpPr txBox="1">
            <a:spLocks noChangeArrowheads="1"/>
          </p:cNvSpPr>
          <p:nvPr/>
        </p:nvSpPr>
        <p:spPr bwMode="auto">
          <a:xfrm>
            <a:off x="1371600" y="3886200"/>
            <a:ext cx="20891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200" b="1">
                <a:solidFill>
                  <a:srgbClr val="FF0000"/>
                </a:solidFill>
                <a:latin typeface="Times New Roman" panose="02020603050405020304" pitchFamily="18" charset="0"/>
                <a:ea typeface="黑体" panose="02010609060101010101" pitchFamily="2" charset="-122"/>
              </a:rPr>
              <a:t>products</a:t>
            </a:r>
          </a:p>
        </p:txBody>
      </p:sp>
      <p:sp>
        <p:nvSpPr>
          <p:cNvPr id="94213" name="Text Box 6"/>
          <p:cNvSpPr txBox="1">
            <a:spLocks noChangeArrowheads="1"/>
          </p:cNvSpPr>
          <p:nvPr/>
        </p:nvSpPr>
        <p:spPr bwMode="auto">
          <a:xfrm>
            <a:off x="3886200" y="2133600"/>
            <a:ext cx="18002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200" b="1">
                <a:solidFill>
                  <a:srgbClr val="FF0000"/>
                </a:solidFill>
                <a:latin typeface="Times New Roman" panose="02020603050405020304" pitchFamily="18" charset="0"/>
                <a:ea typeface="黑体" panose="02010609060101010101" pitchFamily="2" charset="-122"/>
              </a:rPr>
              <a:t>France</a:t>
            </a:r>
          </a:p>
        </p:txBody>
      </p:sp>
      <p:sp>
        <p:nvSpPr>
          <p:cNvPr id="94214" name="Text Box 7"/>
          <p:cNvSpPr txBox="1">
            <a:spLocks noChangeArrowheads="1"/>
          </p:cNvSpPr>
          <p:nvPr/>
        </p:nvSpPr>
        <p:spPr bwMode="auto">
          <a:xfrm>
            <a:off x="1447800" y="5029200"/>
            <a:ext cx="14763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200" b="1">
                <a:solidFill>
                  <a:srgbClr val="FF0000"/>
                </a:solidFill>
                <a:latin typeface="Times New Roman" panose="02020603050405020304" pitchFamily="18" charset="0"/>
                <a:ea typeface="黑体" panose="02010609060101010101" pitchFamily="2" charset="-122"/>
              </a:rPr>
              <a:t>seeing</a:t>
            </a:r>
          </a:p>
        </p:txBody>
      </p:sp>
      <p:sp>
        <p:nvSpPr>
          <p:cNvPr id="94215" name="WordArt 4"/>
          <p:cNvSpPr>
            <a:spLocks noChangeArrowheads="1" noChangeShapeType="1" noTextEdit="1"/>
          </p:cNvSpPr>
          <p:nvPr/>
        </p:nvSpPr>
        <p:spPr bwMode="auto">
          <a:xfrm>
            <a:off x="3429000" y="457200"/>
            <a:ext cx="2492375" cy="901700"/>
          </a:xfrm>
          <a:prstGeom prst="rect">
            <a:avLst/>
          </a:prstGeom>
        </p:spPr>
        <p:txBody>
          <a:bodyPr wrap="none" fromWordArt="1">
            <a:prstTxWarp prst="textCanDown">
              <a:avLst>
                <a:gd name="adj" fmla="val 11537"/>
              </a:avLst>
            </a:prstTxWarp>
          </a:bodyPr>
          <a:lstStyle/>
          <a:p>
            <a:r>
              <a:rPr lang="en-US" altLang="zh-CN" sz="4000" b="1" kern="10" dirty="0">
                <a:ln w="9525">
                  <a:solidFill>
                    <a:srgbClr val="99CC00"/>
                  </a:solidFill>
                  <a:round/>
                </a:ln>
                <a:solidFill>
                  <a:srgbClr val="800080"/>
                </a:solidFill>
                <a:latin typeface="Arial" panose="020B0604020202020204"/>
                <a:cs typeface="Arial" panose="020B0604020202020204"/>
              </a:rPr>
              <a:t>Exercises</a:t>
            </a:r>
            <a:endParaRPr lang="zh-CN" altLang="en-US" sz="4000" b="1" kern="10" dirty="0">
              <a:ln w="9525">
                <a:solidFill>
                  <a:srgbClr val="99CC00"/>
                </a:solidFill>
                <a:round/>
              </a:ln>
              <a:solidFill>
                <a:srgbClr val="800080"/>
              </a:solidFill>
              <a:latin typeface="Arial" panose="020B0604020202020204"/>
              <a:cs typeface="Arial" panose="020B060402020202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4213"/>
                                        </p:tgtEl>
                                        <p:attrNameLst>
                                          <p:attrName>style.visibility</p:attrName>
                                        </p:attrNameLst>
                                      </p:cBhvr>
                                      <p:to>
                                        <p:strVal val="visible"/>
                                      </p:to>
                                    </p:set>
                                    <p:anim calcmode="lin" valueType="num">
                                      <p:cBhvr additive="base">
                                        <p:cTn id="7" dur="500" fill="hold"/>
                                        <p:tgtEl>
                                          <p:spTgt spid="94213"/>
                                        </p:tgtEl>
                                        <p:attrNameLst>
                                          <p:attrName>ppt_x</p:attrName>
                                        </p:attrNameLst>
                                      </p:cBhvr>
                                      <p:tavLst>
                                        <p:tav tm="0">
                                          <p:val>
                                            <p:strVal val="#ppt_x"/>
                                          </p:val>
                                        </p:tav>
                                        <p:tav tm="100000">
                                          <p:val>
                                            <p:strVal val="#ppt_x"/>
                                          </p:val>
                                        </p:tav>
                                      </p:tavLst>
                                    </p:anim>
                                    <p:anim calcmode="lin" valueType="num">
                                      <p:cBhvr additive="base">
                                        <p:cTn id="8" dur="500" fill="hold"/>
                                        <p:tgtEl>
                                          <p:spTgt spid="942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4212"/>
                                        </p:tgtEl>
                                        <p:attrNameLst>
                                          <p:attrName>style.visibility</p:attrName>
                                        </p:attrNameLst>
                                      </p:cBhvr>
                                      <p:to>
                                        <p:strVal val="visible"/>
                                      </p:to>
                                    </p:set>
                                    <p:anim calcmode="lin" valueType="num">
                                      <p:cBhvr additive="base">
                                        <p:cTn id="13" dur="500" fill="hold"/>
                                        <p:tgtEl>
                                          <p:spTgt spid="94212"/>
                                        </p:tgtEl>
                                        <p:attrNameLst>
                                          <p:attrName>ppt_x</p:attrName>
                                        </p:attrNameLst>
                                      </p:cBhvr>
                                      <p:tavLst>
                                        <p:tav tm="0">
                                          <p:val>
                                            <p:strVal val="0-#ppt_w/2"/>
                                          </p:val>
                                        </p:tav>
                                        <p:tav tm="100000">
                                          <p:val>
                                            <p:strVal val="#ppt_x"/>
                                          </p:val>
                                        </p:tav>
                                      </p:tavLst>
                                    </p:anim>
                                    <p:anim calcmode="lin" valueType="num">
                                      <p:cBhvr additive="base">
                                        <p:cTn id="14" dur="500" fill="hold"/>
                                        <p:tgtEl>
                                          <p:spTgt spid="942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94214"/>
                                        </p:tgtEl>
                                        <p:attrNameLst>
                                          <p:attrName>style.visibility</p:attrName>
                                        </p:attrNameLst>
                                      </p:cBhvr>
                                      <p:to>
                                        <p:strVal val="visible"/>
                                      </p:to>
                                    </p:set>
                                    <p:anim calcmode="lin" valueType="num">
                                      <p:cBhvr additive="base">
                                        <p:cTn id="19" dur="500" fill="hold"/>
                                        <p:tgtEl>
                                          <p:spTgt spid="94214"/>
                                        </p:tgtEl>
                                        <p:attrNameLst>
                                          <p:attrName>ppt_x</p:attrName>
                                        </p:attrNameLst>
                                      </p:cBhvr>
                                      <p:tavLst>
                                        <p:tav tm="0">
                                          <p:val>
                                            <p:strVal val="0-#ppt_w/2"/>
                                          </p:val>
                                        </p:tav>
                                        <p:tav tm="100000">
                                          <p:val>
                                            <p:strVal val="#ppt_x"/>
                                          </p:val>
                                        </p:tav>
                                      </p:tavLst>
                                    </p:anim>
                                    <p:anim calcmode="lin" valueType="num">
                                      <p:cBhvr additive="base">
                                        <p:cTn id="20" dur="500" fill="hold"/>
                                        <p:tgtEl>
                                          <p:spTgt spid="94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P spid="94213" grpId="0"/>
      <p:bldP spid="9421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539750" y="1268413"/>
            <a:ext cx="8135938"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zh-CN" sz="3200" b="1" dirty="0">
                <a:latin typeface="Times New Roman" panose="02020603050405020304" pitchFamily="18" charset="0"/>
              </a:rPr>
              <a:t>4. Is this kind of bicycle ______ (make)  </a:t>
            </a:r>
          </a:p>
          <a:p>
            <a:pPr algn="l">
              <a:lnSpc>
                <a:spcPct val="120000"/>
              </a:lnSpc>
            </a:pPr>
            <a:r>
              <a:rPr lang="en-US" altLang="zh-CN" sz="3200" b="1" dirty="0">
                <a:latin typeface="Times New Roman" panose="02020603050405020304" pitchFamily="18" charset="0"/>
              </a:rPr>
              <a:t>    in Shanghai? </a:t>
            </a:r>
          </a:p>
          <a:p>
            <a:pPr algn="l">
              <a:lnSpc>
                <a:spcPct val="120000"/>
              </a:lnSpc>
            </a:pPr>
            <a:r>
              <a:rPr lang="en-US" altLang="zh-CN" sz="3200" b="1" dirty="0">
                <a:latin typeface="Times New Roman" panose="02020603050405020304" pitchFamily="18" charset="0"/>
              </a:rPr>
              <a:t>5. The ______ (locally) government </a:t>
            </a:r>
          </a:p>
          <a:p>
            <a:pPr algn="l">
              <a:lnSpc>
                <a:spcPct val="120000"/>
              </a:lnSpc>
            </a:pPr>
            <a:r>
              <a:rPr lang="en-US" altLang="zh-CN" sz="3200" b="1" dirty="0">
                <a:latin typeface="Times New Roman" panose="02020603050405020304" pitchFamily="18" charset="0"/>
              </a:rPr>
              <a:t>     listed him as an elderly person of no </a:t>
            </a:r>
          </a:p>
          <a:p>
            <a:pPr algn="l">
              <a:lnSpc>
                <a:spcPct val="120000"/>
              </a:lnSpc>
            </a:pPr>
            <a:r>
              <a:rPr lang="en-US" altLang="zh-CN" sz="3200" b="1" dirty="0">
                <a:latin typeface="Times New Roman" panose="02020603050405020304" pitchFamily="18" charset="0"/>
              </a:rPr>
              <a:t>     home.</a:t>
            </a:r>
            <a:r>
              <a:rPr lang="en-US" altLang="zh-CN" sz="3200" dirty="0">
                <a:latin typeface="Times New Roman" panose="02020603050405020304" pitchFamily="18" charset="0"/>
              </a:rPr>
              <a:t>  </a:t>
            </a:r>
          </a:p>
        </p:txBody>
      </p:sp>
      <p:sp>
        <p:nvSpPr>
          <p:cNvPr id="95235" name="Text Box 8"/>
          <p:cNvSpPr txBox="1">
            <a:spLocks noChangeArrowheads="1"/>
          </p:cNvSpPr>
          <p:nvPr/>
        </p:nvSpPr>
        <p:spPr bwMode="auto">
          <a:xfrm>
            <a:off x="4953000" y="1219200"/>
            <a:ext cx="14398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200" b="1">
                <a:solidFill>
                  <a:srgbClr val="FF0000"/>
                </a:solidFill>
                <a:latin typeface="Times New Roman" panose="02020603050405020304" pitchFamily="18" charset="0"/>
              </a:rPr>
              <a:t>made</a:t>
            </a:r>
          </a:p>
        </p:txBody>
      </p:sp>
      <p:sp>
        <p:nvSpPr>
          <p:cNvPr id="95236" name="Text Box 9"/>
          <p:cNvSpPr txBox="1">
            <a:spLocks noChangeArrowheads="1"/>
          </p:cNvSpPr>
          <p:nvPr/>
        </p:nvSpPr>
        <p:spPr bwMode="auto">
          <a:xfrm>
            <a:off x="1905000" y="2438400"/>
            <a:ext cx="15128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200" b="1">
                <a:solidFill>
                  <a:srgbClr val="FF0000"/>
                </a:solidFill>
                <a:latin typeface="Times New Roman" panose="02020603050405020304" pitchFamily="18" charset="0"/>
              </a:rPr>
              <a:t>local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 calcmode="lin" valueType="num">
                                      <p:cBhvr>
                                        <p:cTn id="7" dur="500" fill="hold"/>
                                        <p:tgtEl>
                                          <p:spTgt spid="95235"/>
                                        </p:tgtEl>
                                        <p:attrNameLst>
                                          <p:attrName>ppt_w</p:attrName>
                                        </p:attrNameLst>
                                      </p:cBhvr>
                                      <p:tavLst>
                                        <p:tav tm="0">
                                          <p:val>
                                            <p:fltVal val="0"/>
                                          </p:val>
                                        </p:tav>
                                        <p:tav tm="100000">
                                          <p:val>
                                            <p:strVal val="#ppt_w"/>
                                          </p:val>
                                        </p:tav>
                                      </p:tavLst>
                                    </p:anim>
                                    <p:anim calcmode="lin" valueType="num">
                                      <p:cBhvr>
                                        <p:cTn id="8" dur="500" fill="hold"/>
                                        <p:tgtEl>
                                          <p:spTgt spid="95235"/>
                                        </p:tgtEl>
                                        <p:attrNameLst>
                                          <p:attrName>ppt_h</p:attrName>
                                        </p:attrNameLst>
                                      </p:cBhvr>
                                      <p:tavLst>
                                        <p:tav tm="0">
                                          <p:val>
                                            <p:fltVal val="0"/>
                                          </p:val>
                                        </p:tav>
                                        <p:tav tm="100000">
                                          <p:val>
                                            <p:strVal val="#ppt_h"/>
                                          </p:val>
                                        </p:tav>
                                      </p:tavLst>
                                    </p:anim>
                                    <p:animEffect transition="in" filter="fade">
                                      <p:cBhvr>
                                        <p:cTn id="9" dur="500"/>
                                        <p:tgtEl>
                                          <p:spTgt spid="952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5236"/>
                                        </p:tgtEl>
                                        <p:attrNameLst>
                                          <p:attrName>style.visibility</p:attrName>
                                        </p:attrNameLst>
                                      </p:cBhvr>
                                      <p:to>
                                        <p:strVal val="visible"/>
                                      </p:to>
                                    </p:set>
                                    <p:anim calcmode="lin" valueType="num">
                                      <p:cBhvr>
                                        <p:cTn id="14" dur="500" fill="hold"/>
                                        <p:tgtEl>
                                          <p:spTgt spid="95236"/>
                                        </p:tgtEl>
                                        <p:attrNameLst>
                                          <p:attrName>ppt_w</p:attrName>
                                        </p:attrNameLst>
                                      </p:cBhvr>
                                      <p:tavLst>
                                        <p:tav tm="0">
                                          <p:val>
                                            <p:fltVal val="0"/>
                                          </p:val>
                                        </p:tav>
                                        <p:tav tm="100000">
                                          <p:val>
                                            <p:strVal val="#ppt_w"/>
                                          </p:val>
                                        </p:tav>
                                      </p:tavLst>
                                    </p:anim>
                                    <p:anim calcmode="lin" valueType="num">
                                      <p:cBhvr>
                                        <p:cTn id="15" dur="500" fill="hold"/>
                                        <p:tgtEl>
                                          <p:spTgt spid="95236"/>
                                        </p:tgtEl>
                                        <p:attrNameLst>
                                          <p:attrName>ppt_h</p:attrName>
                                        </p:attrNameLst>
                                      </p:cBhvr>
                                      <p:tavLst>
                                        <p:tav tm="0">
                                          <p:val>
                                            <p:fltVal val="0"/>
                                          </p:val>
                                        </p:tav>
                                        <p:tav tm="100000">
                                          <p:val>
                                            <p:strVal val="#ppt_h"/>
                                          </p:val>
                                        </p:tav>
                                      </p:tavLst>
                                    </p:anim>
                                    <p:animEffect transition="in" filter="fade">
                                      <p:cBhvr>
                                        <p:cTn id="16" dur="500"/>
                                        <p:tgtEl>
                                          <p:spTgt spid="95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P spid="9523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457200" y="1371600"/>
            <a:ext cx="8534400" cy="448310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342900" indent="-342900" algn="l">
              <a:lnSpc>
                <a:spcPct val="150000"/>
              </a:lnSpc>
              <a:buFontTx/>
              <a:buAutoNum type="arabicPeriod"/>
            </a:pPr>
            <a:r>
              <a:rPr lang="en-US" altLang="zh-CN" sz="3200" b="1" dirty="0">
                <a:latin typeface="Times New Roman" panose="02020603050405020304" pitchFamily="18" charset="0"/>
              </a:rPr>
              <a:t>Most ____ turn yellow, red or brown in  </a:t>
            </a:r>
          </a:p>
          <a:p>
            <a:pPr marL="342900" indent="-342900" algn="l">
              <a:lnSpc>
                <a:spcPct val="150000"/>
              </a:lnSpc>
            </a:pPr>
            <a:r>
              <a:rPr lang="en-US" altLang="zh-CN" sz="3200" b="1" dirty="0">
                <a:latin typeface="Times New Roman" panose="02020603050405020304" pitchFamily="18" charset="0"/>
              </a:rPr>
              <a:t>   autumn.</a:t>
            </a:r>
          </a:p>
          <a:p>
            <a:pPr marL="342900" indent="-342900" algn="l">
              <a:lnSpc>
                <a:spcPct val="150000"/>
              </a:lnSpc>
            </a:pPr>
            <a:r>
              <a:rPr lang="en-US" altLang="zh-CN" sz="3200" b="1" dirty="0">
                <a:latin typeface="Times New Roman" panose="02020603050405020304" pitchFamily="18" charset="0"/>
              </a:rPr>
              <a:t>      A. leaf	    B. leave    C. leaves     D. lives</a:t>
            </a:r>
          </a:p>
          <a:p>
            <a:pPr marL="342900" indent="-342900" algn="l">
              <a:lnSpc>
                <a:spcPct val="150000"/>
              </a:lnSpc>
            </a:pPr>
            <a:r>
              <a:rPr lang="en-US" altLang="zh-CN" sz="3200" b="1" dirty="0">
                <a:latin typeface="Times New Roman" panose="02020603050405020304" pitchFamily="18" charset="0"/>
              </a:rPr>
              <a:t>2. All kinds of new machines are made _____  </a:t>
            </a:r>
          </a:p>
          <a:p>
            <a:pPr marL="342900" indent="-342900" algn="l">
              <a:lnSpc>
                <a:spcPct val="150000"/>
              </a:lnSpc>
            </a:pPr>
            <a:r>
              <a:rPr lang="en-US" altLang="zh-CN" sz="3200" b="1" dirty="0">
                <a:latin typeface="Times New Roman" panose="02020603050405020304" pitchFamily="18" charset="0"/>
              </a:rPr>
              <a:t>    that factory.</a:t>
            </a:r>
          </a:p>
          <a:p>
            <a:pPr marL="342900" indent="-342900" algn="l">
              <a:lnSpc>
                <a:spcPct val="150000"/>
              </a:lnSpc>
            </a:pPr>
            <a:r>
              <a:rPr lang="en-US" altLang="zh-CN" sz="3200" b="1" dirty="0">
                <a:latin typeface="Times New Roman" panose="02020603050405020304" pitchFamily="18" charset="0"/>
              </a:rPr>
              <a:t>      A. of	    B. from     C. into        D. in</a:t>
            </a:r>
          </a:p>
        </p:txBody>
      </p:sp>
      <p:sp>
        <p:nvSpPr>
          <p:cNvPr id="96259" name="Text Box 3"/>
          <p:cNvSpPr txBox="1">
            <a:spLocks noChangeArrowheads="1"/>
          </p:cNvSpPr>
          <p:nvPr/>
        </p:nvSpPr>
        <p:spPr bwMode="auto">
          <a:xfrm>
            <a:off x="2057400" y="1624013"/>
            <a:ext cx="477838" cy="579437"/>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rPr>
              <a:t>C</a:t>
            </a:r>
          </a:p>
        </p:txBody>
      </p:sp>
      <p:sp>
        <p:nvSpPr>
          <p:cNvPr id="96260" name="Rectangle 4"/>
          <p:cNvSpPr>
            <a:spLocks noChangeArrowheads="1"/>
          </p:cNvSpPr>
          <p:nvPr/>
        </p:nvSpPr>
        <p:spPr bwMode="auto">
          <a:xfrm>
            <a:off x="457200" y="274638"/>
            <a:ext cx="358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3200" b="1" dirty="0">
                <a:solidFill>
                  <a:srgbClr val="000099"/>
                </a:solidFill>
                <a:latin typeface="黑体" panose="02010609060101010101" pitchFamily="2" charset="-122"/>
                <a:ea typeface="黑体" panose="02010609060101010101" pitchFamily="2" charset="-122"/>
              </a:rPr>
              <a:t>单项选择。</a:t>
            </a:r>
          </a:p>
        </p:txBody>
      </p:sp>
      <p:sp>
        <p:nvSpPr>
          <p:cNvPr id="96261" name="Text Box 5"/>
          <p:cNvSpPr txBox="1">
            <a:spLocks noChangeArrowheads="1"/>
          </p:cNvSpPr>
          <p:nvPr/>
        </p:nvSpPr>
        <p:spPr bwMode="auto">
          <a:xfrm>
            <a:off x="7467600" y="3757613"/>
            <a:ext cx="477838" cy="579437"/>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rPr>
              <a:t>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p:cTn id="7" dur="1000" fill="hold"/>
                                        <p:tgtEl>
                                          <p:spTgt spid="9625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62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62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6261">
                                            <p:txEl>
                                              <p:pRg st="0" end="0"/>
                                            </p:txEl>
                                          </p:spTgt>
                                        </p:tgtEl>
                                        <p:attrNameLst>
                                          <p:attrName>style.visibility</p:attrName>
                                        </p:attrNameLst>
                                      </p:cBhvr>
                                      <p:to>
                                        <p:strVal val="visible"/>
                                      </p:to>
                                    </p:set>
                                    <p:anim calcmode="lin" valueType="num">
                                      <p:cBhvr>
                                        <p:cTn id="14" dur="1000" fill="hold"/>
                                        <p:tgtEl>
                                          <p:spTgt spid="96261">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9626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6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5"/>
          <p:cNvSpPr>
            <a:spLocks noChangeArrowheads="1"/>
          </p:cNvSpPr>
          <p:nvPr/>
        </p:nvSpPr>
        <p:spPr bwMode="auto">
          <a:xfrm>
            <a:off x="381000" y="685800"/>
            <a:ext cx="83820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pPr>
            <a:r>
              <a:rPr lang="en-US" altLang="zh-CN" sz="3200" b="1" dirty="0">
                <a:latin typeface="Times New Roman" panose="02020603050405020304" pitchFamily="18" charset="0"/>
              </a:rPr>
              <a:t>3. No matter _______ you say, I would not  </a:t>
            </a:r>
          </a:p>
          <a:p>
            <a:pPr algn="l">
              <a:lnSpc>
                <a:spcPct val="125000"/>
              </a:lnSpc>
            </a:pPr>
            <a:r>
              <a:rPr lang="en-US" altLang="zh-CN" sz="3200" b="1" dirty="0">
                <a:latin typeface="Times New Roman" panose="02020603050405020304" pitchFamily="18" charset="0"/>
              </a:rPr>
              <a:t>    believe you.</a:t>
            </a:r>
          </a:p>
          <a:p>
            <a:pPr algn="l">
              <a:lnSpc>
                <a:spcPct val="125000"/>
              </a:lnSpc>
            </a:pPr>
            <a:r>
              <a:rPr lang="en-US" altLang="zh-CN" sz="3200" b="1" dirty="0">
                <a:latin typeface="Times New Roman" panose="02020603050405020304" pitchFamily="18" charset="0"/>
              </a:rPr>
              <a:t>       A. how    B. what    C. where     D. when</a:t>
            </a:r>
          </a:p>
          <a:p>
            <a:pPr algn="l">
              <a:lnSpc>
                <a:spcPct val="125000"/>
              </a:lnSpc>
            </a:pPr>
            <a:r>
              <a:rPr lang="en-US" altLang="zh-CN" sz="3200" b="1" dirty="0">
                <a:latin typeface="Times New Roman" panose="02020603050405020304" pitchFamily="18" charset="0"/>
              </a:rPr>
              <a:t>4. — Excuse me, haven’t you learned the new  </a:t>
            </a:r>
          </a:p>
          <a:p>
            <a:pPr algn="l">
              <a:lnSpc>
                <a:spcPct val="125000"/>
              </a:lnSpc>
            </a:pPr>
            <a:r>
              <a:rPr lang="en-US" altLang="zh-CN" sz="3200" b="1" dirty="0">
                <a:latin typeface="Times New Roman" panose="02020603050405020304" pitchFamily="18" charset="0"/>
              </a:rPr>
              <a:t>          _____ law? Everyone in a car must wear  </a:t>
            </a:r>
          </a:p>
          <a:p>
            <a:pPr algn="l">
              <a:lnSpc>
                <a:spcPct val="125000"/>
              </a:lnSpc>
            </a:pPr>
            <a:r>
              <a:rPr lang="en-US" altLang="zh-CN" sz="3200" b="1" dirty="0">
                <a:latin typeface="Times New Roman" panose="02020603050405020304" pitchFamily="18" charset="0"/>
              </a:rPr>
              <a:t>         the seat belt.</a:t>
            </a:r>
          </a:p>
          <a:p>
            <a:pPr algn="l">
              <a:lnSpc>
                <a:spcPct val="125000"/>
              </a:lnSpc>
            </a:pPr>
            <a:r>
              <a:rPr lang="en-US" altLang="zh-CN" sz="3200" b="1" dirty="0">
                <a:latin typeface="Times New Roman" panose="02020603050405020304" pitchFamily="18" charset="0"/>
              </a:rPr>
              <a:t>    — Sorry, we won’t do that again.</a:t>
            </a:r>
          </a:p>
          <a:p>
            <a:pPr algn="l">
              <a:lnSpc>
                <a:spcPct val="125000"/>
              </a:lnSpc>
            </a:pPr>
            <a:r>
              <a:rPr lang="en-US" altLang="zh-CN" sz="3200" b="1" dirty="0">
                <a:latin typeface="Times New Roman" panose="02020603050405020304" pitchFamily="18" charset="0"/>
              </a:rPr>
              <a:t>          A. food             B. traffic  </a:t>
            </a:r>
          </a:p>
          <a:p>
            <a:pPr algn="l">
              <a:lnSpc>
                <a:spcPct val="125000"/>
              </a:lnSpc>
            </a:pPr>
            <a:r>
              <a:rPr lang="en-US" altLang="zh-CN" sz="3200" b="1" dirty="0">
                <a:latin typeface="Times New Roman" panose="02020603050405020304" pitchFamily="18" charset="0"/>
              </a:rPr>
              <a:t>          C. medicine     D. education</a:t>
            </a:r>
          </a:p>
        </p:txBody>
      </p:sp>
      <p:sp>
        <p:nvSpPr>
          <p:cNvPr id="97283" name="Text Box 6"/>
          <p:cNvSpPr txBox="1">
            <a:spLocks noChangeArrowheads="1"/>
          </p:cNvSpPr>
          <p:nvPr/>
        </p:nvSpPr>
        <p:spPr bwMode="auto">
          <a:xfrm>
            <a:off x="3200400" y="762000"/>
            <a:ext cx="471488" cy="60960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400" b="1">
                <a:solidFill>
                  <a:srgbClr val="FF0000"/>
                </a:solidFill>
                <a:latin typeface="Times New Roman" panose="02020603050405020304" pitchFamily="18" charset="0"/>
              </a:rPr>
              <a:t>B</a:t>
            </a:r>
          </a:p>
        </p:txBody>
      </p:sp>
      <p:sp>
        <p:nvSpPr>
          <p:cNvPr id="97284" name="Text Box 7"/>
          <p:cNvSpPr txBox="1">
            <a:spLocks noChangeArrowheads="1"/>
          </p:cNvSpPr>
          <p:nvPr/>
        </p:nvSpPr>
        <p:spPr bwMode="auto">
          <a:xfrm>
            <a:off x="1752600" y="3276600"/>
            <a:ext cx="471488" cy="60960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400" b="1">
                <a:solidFill>
                  <a:srgbClr val="FF0000"/>
                </a:solidFill>
                <a:latin typeface="Times New Roman" panose="02020603050405020304" pitchFamily="18" charset="0"/>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p:cTn id="7" dur="1000" fill="hold"/>
                                        <p:tgtEl>
                                          <p:spTgt spid="972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72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72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7284">
                                            <p:txEl>
                                              <p:pRg st="0" end="0"/>
                                            </p:txEl>
                                          </p:spTgt>
                                        </p:tgtEl>
                                        <p:attrNameLst>
                                          <p:attrName>style.visibility</p:attrName>
                                        </p:attrNameLst>
                                      </p:cBhvr>
                                      <p:to>
                                        <p:strVal val="visible"/>
                                      </p:to>
                                    </p:set>
                                    <p:anim calcmode="lin" valueType="num">
                                      <p:cBhvr>
                                        <p:cTn id="14" dur="1000" fill="hold"/>
                                        <p:tgtEl>
                                          <p:spTgt spid="9728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9728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72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5"/>
          <p:cNvSpPr>
            <a:spLocks noChangeArrowheads="1"/>
          </p:cNvSpPr>
          <p:nvPr/>
        </p:nvSpPr>
        <p:spPr bwMode="auto">
          <a:xfrm>
            <a:off x="533400" y="914400"/>
            <a:ext cx="86106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pPr>
            <a:r>
              <a:rPr lang="en-US" altLang="zh-CN" sz="3200" b="1">
                <a:latin typeface="Times New Roman" panose="02020603050405020304" pitchFamily="18" charset="0"/>
              </a:rPr>
              <a:t>5. In autumn there are a lot of _____ in the </a:t>
            </a:r>
          </a:p>
          <a:p>
            <a:pPr algn="l">
              <a:lnSpc>
                <a:spcPct val="125000"/>
              </a:lnSpc>
            </a:pPr>
            <a:r>
              <a:rPr lang="en-US" altLang="zh-CN" sz="3200" b="1">
                <a:latin typeface="Times New Roman" panose="02020603050405020304" pitchFamily="18" charset="0"/>
              </a:rPr>
              <a:t>     ground.</a:t>
            </a:r>
          </a:p>
          <a:p>
            <a:pPr algn="l">
              <a:lnSpc>
                <a:spcPct val="125000"/>
              </a:lnSpc>
            </a:pPr>
            <a:r>
              <a:rPr lang="en-US" altLang="zh-CN" sz="3200" b="1">
                <a:latin typeface="Times New Roman" panose="02020603050405020304" pitchFamily="18" charset="0"/>
              </a:rPr>
              <a:t>       A. leaf          B. leafs        C. leaves</a:t>
            </a:r>
          </a:p>
          <a:p>
            <a:pPr algn="l">
              <a:lnSpc>
                <a:spcPct val="125000"/>
              </a:lnSpc>
            </a:pPr>
            <a:r>
              <a:rPr lang="en-US" altLang="zh-CN" sz="3200" b="1">
                <a:latin typeface="Times New Roman" panose="02020603050405020304" pitchFamily="18" charset="0"/>
              </a:rPr>
              <a:t>6. This pair of shoes_____ hand, and it _____</a:t>
            </a:r>
          </a:p>
          <a:p>
            <a:pPr algn="l">
              <a:lnSpc>
                <a:spcPct val="125000"/>
              </a:lnSpc>
            </a:pPr>
            <a:r>
              <a:rPr lang="en-US" altLang="zh-CN" sz="3200" b="1">
                <a:latin typeface="Times New Roman" panose="02020603050405020304" pitchFamily="18" charset="0"/>
              </a:rPr>
              <a:t>     very comfortable.</a:t>
            </a:r>
          </a:p>
          <a:p>
            <a:pPr algn="l">
              <a:lnSpc>
                <a:spcPct val="125000"/>
              </a:lnSpc>
            </a:pPr>
            <a:r>
              <a:rPr lang="en-US" altLang="zh-CN" sz="3200" b="1">
                <a:latin typeface="Times New Roman" panose="02020603050405020304" pitchFamily="18" charset="0"/>
              </a:rPr>
              <a:t>           A. is made with; is felt </a:t>
            </a:r>
          </a:p>
          <a:p>
            <a:pPr algn="l">
              <a:lnSpc>
                <a:spcPct val="125000"/>
              </a:lnSpc>
            </a:pPr>
            <a:r>
              <a:rPr lang="en-US" altLang="zh-CN" sz="3200" b="1">
                <a:latin typeface="Times New Roman" panose="02020603050405020304" pitchFamily="18" charset="0"/>
              </a:rPr>
              <a:t>           B. are made from; is felt</a:t>
            </a:r>
          </a:p>
          <a:p>
            <a:pPr algn="l">
              <a:lnSpc>
                <a:spcPct val="125000"/>
              </a:lnSpc>
            </a:pPr>
            <a:r>
              <a:rPr lang="en-US" altLang="zh-CN" sz="3200" b="1">
                <a:latin typeface="Times New Roman" panose="02020603050405020304" pitchFamily="18" charset="0"/>
              </a:rPr>
              <a:t>           C. are made of; feels	  </a:t>
            </a:r>
          </a:p>
          <a:p>
            <a:pPr algn="l">
              <a:lnSpc>
                <a:spcPct val="125000"/>
              </a:lnSpc>
            </a:pPr>
            <a:r>
              <a:rPr lang="en-US" altLang="zh-CN" sz="3200" b="1">
                <a:latin typeface="Times New Roman" panose="02020603050405020304" pitchFamily="18" charset="0"/>
              </a:rPr>
              <a:t>           D. is made by; feels</a:t>
            </a:r>
          </a:p>
        </p:txBody>
      </p:sp>
      <p:sp>
        <p:nvSpPr>
          <p:cNvPr id="98307" name="Text Box 6"/>
          <p:cNvSpPr txBox="1">
            <a:spLocks noChangeArrowheads="1"/>
          </p:cNvSpPr>
          <p:nvPr/>
        </p:nvSpPr>
        <p:spPr bwMode="auto">
          <a:xfrm>
            <a:off x="6096000" y="990600"/>
            <a:ext cx="495300" cy="60960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400" b="1">
                <a:solidFill>
                  <a:srgbClr val="FF0000"/>
                </a:solidFill>
                <a:latin typeface="Times New Roman" panose="02020603050405020304" pitchFamily="18" charset="0"/>
              </a:rPr>
              <a:t>C</a:t>
            </a:r>
          </a:p>
        </p:txBody>
      </p:sp>
      <p:sp>
        <p:nvSpPr>
          <p:cNvPr id="98308" name="Text Box 7"/>
          <p:cNvSpPr txBox="1">
            <a:spLocks noChangeArrowheads="1"/>
          </p:cNvSpPr>
          <p:nvPr/>
        </p:nvSpPr>
        <p:spPr bwMode="auto">
          <a:xfrm>
            <a:off x="4343400" y="2895600"/>
            <a:ext cx="495300" cy="60960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400" b="1">
                <a:solidFill>
                  <a:srgbClr val="FF0000"/>
                </a:solidFill>
                <a:latin typeface="Times New Roman" panose="02020603050405020304" pitchFamily="18" charset="0"/>
              </a:rPr>
              <a:t>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p:cTn id="7" dur="1000" fill="hold"/>
                                        <p:tgtEl>
                                          <p:spTgt spid="9830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830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830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8308">
                                            <p:txEl>
                                              <p:pRg st="0" end="0"/>
                                            </p:txEl>
                                          </p:spTgt>
                                        </p:tgtEl>
                                        <p:attrNameLst>
                                          <p:attrName>style.visibility</p:attrName>
                                        </p:attrNameLst>
                                      </p:cBhvr>
                                      <p:to>
                                        <p:strVal val="visible"/>
                                      </p:to>
                                    </p:set>
                                    <p:anim calcmode="lin" valueType="num">
                                      <p:cBhvr>
                                        <p:cTn id="14" dur="1000" fill="hold"/>
                                        <p:tgtEl>
                                          <p:spTgt spid="98308">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98308">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83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5"/>
          <p:cNvSpPr>
            <a:spLocks noChangeArrowheads="1"/>
          </p:cNvSpPr>
          <p:nvPr/>
        </p:nvSpPr>
        <p:spPr bwMode="auto">
          <a:xfrm>
            <a:off x="457200" y="533400"/>
            <a:ext cx="8001000"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40000"/>
              </a:lnSpc>
            </a:pPr>
            <a:r>
              <a:rPr lang="en-US" altLang="zh-CN" sz="3200" b="1" dirty="0">
                <a:latin typeface="Times New Roman" panose="02020603050405020304" pitchFamily="18" charset="0"/>
              </a:rPr>
              <a:t>7. —What languages _____ in that country?</a:t>
            </a:r>
          </a:p>
          <a:p>
            <a:pPr algn="l">
              <a:lnSpc>
                <a:spcPct val="140000"/>
              </a:lnSpc>
            </a:pPr>
            <a:r>
              <a:rPr lang="en-US" altLang="zh-CN" sz="3200" b="1" dirty="0">
                <a:latin typeface="Times New Roman" panose="02020603050405020304" pitchFamily="18" charset="0"/>
              </a:rPr>
              <a:t>    — German and English.</a:t>
            </a:r>
          </a:p>
          <a:p>
            <a:pPr algn="l">
              <a:lnSpc>
                <a:spcPct val="140000"/>
              </a:lnSpc>
            </a:pPr>
            <a:r>
              <a:rPr lang="en-US" altLang="zh-CN" sz="3200" b="1" dirty="0">
                <a:latin typeface="Times New Roman" panose="02020603050405020304" pitchFamily="18" charset="0"/>
              </a:rPr>
              <a:t>         A. are speaking	     B. are spoken</a:t>
            </a:r>
          </a:p>
          <a:p>
            <a:pPr algn="l">
              <a:lnSpc>
                <a:spcPct val="140000"/>
              </a:lnSpc>
            </a:pPr>
            <a:r>
              <a:rPr lang="en-US" altLang="zh-CN" sz="3200" b="1" dirty="0">
                <a:latin typeface="Times New Roman" panose="02020603050405020304" pitchFamily="18" charset="0"/>
              </a:rPr>
              <a:t>         C. speak	              D. is spoken</a:t>
            </a:r>
          </a:p>
          <a:p>
            <a:pPr algn="l">
              <a:lnSpc>
                <a:spcPct val="140000"/>
              </a:lnSpc>
            </a:pPr>
            <a:r>
              <a:rPr lang="en-US" altLang="zh-CN" sz="3200" b="1" dirty="0">
                <a:latin typeface="Times New Roman" panose="02020603050405020304" pitchFamily="18" charset="0"/>
              </a:rPr>
              <a:t>8. Many trees _____ along the streets every </a:t>
            </a:r>
          </a:p>
          <a:p>
            <a:pPr algn="l">
              <a:lnSpc>
                <a:spcPct val="140000"/>
              </a:lnSpc>
            </a:pPr>
            <a:r>
              <a:rPr lang="en-US" altLang="zh-CN" sz="3200" b="1" dirty="0">
                <a:latin typeface="Times New Roman" panose="02020603050405020304" pitchFamily="18" charset="0"/>
              </a:rPr>
              <a:t>     year. So the air is very fresh now.</a:t>
            </a:r>
          </a:p>
          <a:p>
            <a:pPr algn="l">
              <a:lnSpc>
                <a:spcPct val="140000"/>
              </a:lnSpc>
            </a:pPr>
            <a:r>
              <a:rPr lang="en-US" altLang="zh-CN" sz="3200" b="1" dirty="0">
                <a:latin typeface="Times New Roman" panose="02020603050405020304" pitchFamily="18" charset="0"/>
              </a:rPr>
              <a:t>        A. plant                B. are planted</a:t>
            </a:r>
          </a:p>
          <a:p>
            <a:pPr algn="l">
              <a:lnSpc>
                <a:spcPct val="140000"/>
              </a:lnSpc>
            </a:pPr>
            <a:r>
              <a:rPr lang="en-US" altLang="zh-CN" sz="3200" b="1" dirty="0">
                <a:latin typeface="Times New Roman" panose="02020603050405020304" pitchFamily="18" charset="0"/>
              </a:rPr>
              <a:t>       C. planted             D. were planted</a:t>
            </a:r>
          </a:p>
        </p:txBody>
      </p:sp>
      <p:sp>
        <p:nvSpPr>
          <p:cNvPr id="99331" name="Text Box 6"/>
          <p:cNvSpPr txBox="1">
            <a:spLocks noChangeArrowheads="1"/>
          </p:cNvSpPr>
          <p:nvPr/>
        </p:nvSpPr>
        <p:spPr bwMode="auto">
          <a:xfrm>
            <a:off x="4495800" y="685800"/>
            <a:ext cx="471488" cy="60960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400" b="1">
                <a:solidFill>
                  <a:srgbClr val="FF0000"/>
                </a:solidFill>
                <a:latin typeface="Times New Roman" panose="02020603050405020304" pitchFamily="18" charset="0"/>
              </a:rPr>
              <a:t>B</a:t>
            </a:r>
          </a:p>
        </p:txBody>
      </p:sp>
      <p:sp>
        <p:nvSpPr>
          <p:cNvPr id="99332" name="Text Box 7"/>
          <p:cNvSpPr txBox="1">
            <a:spLocks noChangeArrowheads="1"/>
          </p:cNvSpPr>
          <p:nvPr/>
        </p:nvSpPr>
        <p:spPr bwMode="auto">
          <a:xfrm>
            <a:off x="3200400" y="3429000"/>
            <a:ext cx="471488" cy="60960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400" b="1">
                <a:solidFill>
                  <a:srgbClr val="FF0000"/>
                </a:solidFill>
                <a:latin typeface="Times New Roman" panose="02020603050405020304" pitchFamily="18" charset="0"/>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p:cTn id="7" dur="1000" fill="hold"/>
                                        <p:tgtEl>
                                          <p:spTgt spid="9933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933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933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9332">
                                            <p:txEl>
                                              <p:pRg st="0" end="0"/>
                                            </p:txEl>
                                          </p:spTgt>
                                        </p:tgtEl>
                                        <p:attrNameLst>
                                          <p:attrName>style.visibility</p:attrName>
                                        </p:attrNameLst>
                                      </p:cBhvr>
                                      <p:to>
                                        <p:strVal val="visible"/>
                                      </p:to>
                                    </p:set>
                                    <p:anim calcmode="lin" valueType="num">
                                      <p:cBhvr>
                                        <p:cTn id="14" dur="1000" fill="hold"/>
                                        <p:tgtEl>
                                          <p:spTgt spid="9933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9933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93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4"/>
          <p:cNvSpPr>
            <a:spLocks noChangeArrowheads="1"/>
          </p:cNvSpPr>
          <p:nvPr/>
        </p:nvSpPr>
        <p:spPr bwMode="auto">
          <a:xfrm>
            <a:off x="685800" y="762000"/>
            <a:ext cx="7924800" cy="503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45000"/>
              </a:lnSpc>
            </a:pPr>
            <a:r>
              <a:rPr lang="en-US" altLang="zh-CN" sz="3200" b="1">
                <a:latin typeface="Times New Roman" panose="02020603050405020304" pitchFamily="18" charset="0"/>
              </a:rPr>
              <a:t>9. Silver __________ a ring for money.</a:t>
            </a:r>
          </a:p>
          <a:p>
            <a:pPr algn="l">
              <a:lnSpc>
                <a:spcPct val="145000"/>
              </a:lnSpc>
            </a:pPr>
            <a:r>
              <a:rPr lang="en-US" altLang="zh-CN" sz="3200" b="1">
                <a:latin typeface="Times New Roman" panose="02020603050405020304" pitchFamily="18" charset="0"/>
              </a:rPr>
              <a:t>     A. is usually made into   </a:t>
            </a:r>
          </a:p>
          <a:p>
            <a:pPr algn="l">
              <a:lnSpc>
                <a:spcPct val="145000"/>
              </a:lnSpc>
            </a:pPr>
            <a:r>
              <a:rPr lang="en-US" altLang="zh-CN" sz="3200" b="1">
                <a:latin typeface="Times New Roman" panose="02020603050405020304" pitchFamily="18" charset="0"/>
              </a:rPr>
              <a:t>     B. is usually made of   </a:t>
            </a:r>
          </a:p>
          <a:p>
            <a:pPr algn="l">
              <a:lnSpc>
                <a:spcPct val="145000"/>
              </a:lnSpc>
            </a:pPr>
            <a:r>
              <a:rPr lang="en-US" altLang="zh-CN" sz="3200" b="1">
                <a:latin typeface="Times New Roman" panose="02020603050405020304" pitchFamily="18" charset="0"/>
              </a:rPr>
              <a:t>     C. is usually made from</a:t>
            </a:r>
          </a:p>
          <a:p>
            <a:pPr algn="l">
              <a:lnSpc>
                <a:spcPct val="145000"/>
              </a:lnSpc>
            </a:pPr>
            <a:r>
              <a:rPr lang="en-US" altLang="zh-CN" sz="3200" b="1">
                <a:latin typeface="Times New Roman" panose="02020603050405020304" pitchFamily="18" charset="0"/>
              </a:rPr>
              <a:t>10. I like the dumplings made ________ my  </a:t>
            </a:r>
          </a:p>
          <a:p>
            <a:pPr algn="l">
              <a:lnSpc>
                <a:spcPct val="145000"/>
              </a:lnSpc>
            </a:pPr>
            <a:r>
              <a:rPr lang="en-US" altLang="zh-CN" sz="3200" b="1">
                <a:latin typeface="Times New Roman" panose="02020603050405020304" pitchFamily="18" charset="0"/>
              </a:rPr>
              <a:t>      mother best.</a:t>
            </a:r>
          </a:p>
          <a:p>
            <a:pPr algn="l">
              <a:lnSpc>
                <a:spcPct val="145000"/>
              </a:lnSpc>
            </a:pPr>
            <a:r>
              <a:rPr lang="en-US" altLang="zh-CN" sz="3200" b="1">
                <a:latin typeface="Times New Roman" panose="02020603050405020304" pitchFamily="18" charset="0"/>
              </a:rPr>
              <a:t>        A. in        B. from        C. by</a:t>
            </a:r>
          </a:p>
        </p:txBody>
      </p:sp>
      <p:sp>
        <p:nvSpPr>
          <p:cNvPr id="100355" name="Text Box 5"/>
          <p:cNvSpPr txBox="1">
            <a:spLocks noChangeArrowheads="1"/>
          </p:cNvSpPr>
          <p:nvPr/>
        </p:nvSpPr>
        <p:spPr bwMode="auto">
          <a:xfrm>
            <a:off x="3124200" y="914400"/>
            <a:ext cx="495300" cy="60960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400" b="1">
                <a:solidFill>
                  <a:srgbClr val="FF0000"/>
                </a:solidFill>
                <a:latin typeface="Times New Roman" panose="02020603050405020304" pitchFamily="18" charset="0"/>
              </a:rPr>
              <a:t>A</a:t>
            </a:r>
          </a:p>
        </p:txBody>
      </p:sp>
      <p:sp>
        <p:nvSpPr>
          <p:cNvPr id="100356" name="Text Box 6"/>
          <p:cNvSpPr txBox="1">
            <a:spLocks noChangeArrowheads="1"/>
          </p:cNvSpPr>
          <p:nvPr/>
        </p:nvSpPr>
        <p:spPr bwMode="auto">
          <a:xfrm>
            <a:off x="6553200" y="3733800"/>
            <a:ext cx="495300" cy="60960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400" b="1">
                <a:solidFill>
                  <a:srgbClr val="FF0000"/>
                </a:solidFill>
                <a:latin typeface="Times New Roman" panose="02020603050405020304" pitchFamily="18" charset="0"/>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p:cTn id="7" dur="1000" fill="hold"/>
                                        <p:tgtEl>
                                          <p:spTgt spid="10035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035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035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0356">
                                            <p:txEl>
                                              <p:pRg st="0" end="0"/>
                                            </p:txEl>
                                          </p:spTgt>
                                        </p:tgtEl>
                                        <p:attrNameLst>
                                          <p:attrName>style.visibility</p:attrName>
                                        </p:attrNameLst>
                                      </p:cBhvr>
                                      <p:to>
                                        <p:strVal val="visible"/>
                                      </p:to>
                                    </p:set>
                                    <p:anim calcmode="lin" valueType="num">
                                      <p:cBhvr>
                                        <p:cTn id="14" dur="1000" fill="hold"/>
                                        <p:tgtEl>
                                          <p:spTgt spid="100356">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100356">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003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WordArt 4"/>
          <p:cNvSpPr>
            <a:spLocks noChangeArrowheads="1" noChangeShapeType="1" noTextEdit="1"/>
          </p:cNvSpPr>
          <p:nvPr/>
        </p:nvSpPr>
        <p:spPr bwMode="auto">
          <a:xfrm>
            <a:off x="2484438" y="647700"/>
            <a:ext cx="4321175" cy="1052513"/>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r>
              <a:rPr lang="en-US" altLang="zh-CN" sz="4000" b="1" kern="10" dirty="0">
                <a:ln w="9525">
                  <a:round/>
                </a:ln>
                <a:gradFill rotWithShape="1">
                  <a:gsLst>
                    <a:gs pos="0">
                      <a:srgbClr val="FF00FF"/>
                    </a:gs>
                    <a:gs pos="100000">
                      <a:srgbClr val="FFBF00"/>
                    </a:gs>
                  </a:gsLst>
                  <a:lin ang="5400000" scaled="1"/>
                </a:gradFill>
                <a:latin typeface="Arial" panose="020B0604020202020204"/>
                <a:cs typeface="Arial" panose="020B0604020202020204"/>
              </a:rPr>
              <a:t>Homework</a:t>
            </a:r>
            <a:endParaRPr lang="zh-CN" altLang="en-US" sz="4000" b="1" kern="10" dirty="0">
              <a:ln w="9525">
                <a:round/>
              </a:ln>
              <a:gradFill rotWithShape="1">
                <a:gsLst>
                  <a:gs pos="0">
                    <a:srgbClr val="FF00FF"/>
                  </a:gs>
                  <a:gs pos="100000">
                    <a:srgbClr val="FFBF00"/>
                  </a:gs>
                </a:gsLst>
                <a:lin ang="5400000" scaled="1"/>
              </a:gradFill>
              <a:latin typeface="Arial" panose="020B0604020202020204"/>
              <a:cs typeface="Arial" panose="020B0604020202020204"/>
            </a:endParaRPr>
          </a:p>
        </p:txBody>
      </p:sp>
      <p:sp>
        <p:nvSpPr>
          <p:cNvPr id="101379" name="Text Box 5"/>
          <p:cNvSpPr txBox="1">
            <a:spLocks noChangeArrowheads="1"/>
          </p:cNvSpPr>
          <p:nvPr/>
        </p:nvSpPr>
        <p:spPr bwMode="auto">
          <a:xfrm>
            <a:off x="685800" y="2209800"/>
            <a:ext cx="8001000"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lvl2pPr marL="998855"/>
            <a:lvl3pPr marL="1406525"/>
            <a:lvl4pPr marL="1814830"/>
            <a:lvl5pPr marL="2222500"/>
            <a:lvl6pPr marL="2679700"/>
            <a:lvl7pPr marL="3136900"/>
            <a:lvl8pPr marL="3594100"/>
            <a:lvl9pPr marL="4051300"/>
          </a:lstStyle>
          <a:p>
            <a:pPr algn="l">
              <a:lnSpc>
                <a:spcPct val="120000"/>
              </a:lnSpc>
            </a:pPr>
            <a:r>
              <a:rPr lang="en-US" altLang="zh-CN" sz="3200" b="1" dirty="0">
                <a:latin typeface="Times New Roman" panose="02020603050405020304" pitchFamily="18" charset="0"/>
              </a:rPr>
              <a:t>1. Read the passage several times after school.</a:t>
            </a:r>
          </a:p>
          <a:p>
            <a:pPr algn="l">
              <a:lnSpc>
                <a:spcPct val="120000"/>
              </a:lnSpc>
            </a:pPr>
            <a:r>
              <a:rPr lang="en-US" altLang="zh-CN" sz="3200" b="1" dirty="0">
                <a:latin typeface="Times New Roman" panose="02020603050405020304" pitchFamily="18" charset="0"/>
              </a:rPr>
              <a:t>2. Make sentences with these words:</a:t>
            </a:r>
          </a:p>
          <a:p>
            <a:pPr algn="l">
              <a:lnSpc>
                <a:spcPct val="120000"/>
              </a:lnSpc>
            </a:pPr>
            <a:r>
              <a:rPr lang="en-US" altLang="zh-CN" sz="3200" b="1" dirty="0">
                <a:latin typeface="Times New Roman" panose="02020603050405020304" pitchFamily="18" charset="0"/>
              </a:rPr>
              <a:t>    no matter, be made in, find it + </a:t>
            </a:r>
            <a:r>
              <a:rPr lang="en-US" altLang="zh-CN" sz="3200" b="1" i="1" dirty="0">
                <a:latin typeface="Times New Roman" panose="02020603050405020304" pitchFamily="18" charset="0"/>
              </a:rPr>
              <a:t>adj.</a:t>
            </a:r>
            <a:r>
              <a:rPr lang="en-US" altLang="zh-CN" sz="3200" b="1" dirty="0">
                <a:latin typeface="Times New Roman" panose="02020603050405020304" pitchFamily="18" charset="0"/>
              </a:rPr>
              <a:t> that…, even though, avoid doing </a:t>
            </a:r>
            <a:r>
              <a:rPr lang="en-US" altLang="zh-CN" sz="3200" b="1" dirty="0" err="1">
                <a:latin typeface="Times New Roman" panose="02020603050405020304" pitchFamily="18" charset="0"/>
              </a:rPr>
              <a:t>sth</a:t>
            </a:r>
            <a:r>
              <a:rPr lang="en-US" altLang="zh-CN" sz="3200" b="1" dirty="0">
                <a:latin typeface="Times New Roman" panose="02020603050405020304" pitchFamily="18" charset="0"/>
              </a:rPr>
              <a:t>.,  </a:t>
            </a:r>
          </a:p>
          <a:p>
            <a:pPr algn="l">
              <a:lnSpc>
                <a:spcPct val="120000"/>
              </a:lnSpc>
            </a:pPr>
            <a:r>
              <a:rPr lang="en-US" altLang="zh-CN" sz="3200" b="1" dirty="0">
                <a:latin typeface="Times New Roman" panose="02020603050405020304" pitchFamily="18" charset="0"/>
              </a:rPr>
              <a:t>    everyday things.</a:t>
            </a:r>
            <a:r>
              <a:rPr lang="en-US" altLang="zh-CN" sz="3200" b="1" dirty="0">
                <a:solidFill>
                  <a:srgbClr val="0066FF"/>
                </a:solidFill>
                <a:latin typeface="Times New Roman" panose="02020603050405020304" pitchFamily="18" charset="0"/>
              </a:rPr>
              <a:t> </a:t>
            </a:r>
            <a:r>
              <a:rPr lang="en-US" altLang="zh-CN" sz="3200" b="1" dirty="0" smtClean="0">
                <a:solidFill>
                  <a:srgbClr val="0066FF"/>
                </a:solidFill>
                <a:latin typeface="Times New Roman" panose="02020603050405020304" pitchFamily="18" charset="0"/>
              </a:rPr>
              <a:t>  </a:t>
            </a:r>
            <a:endParaRPr lang="en-US" altLang="zh-CN" sz="3200" b="1" dirty="0">
              <a:solidFill>
                <a:srgbClr val="0066FF"/>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Text Box 3"/>
          <p:cNvSpPr txBox="1">
            <a:spLocks noChangeArrowheads="1"/>
          </p:cNvSpPr>
          <p:nvPr/>
        </p:nvSpPr>
        <p:spPr bwMode="auto">
          <a:xfrm>
            <a:off x="876300" y="2778125"/>
            <a:ext cx="7391400"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spcBef>
                <a:spcPct val="60000"/>
              </a:spcBef>
            </a:pPr>
            <a:r>
              <a:rPr lang="en-US" altLang="zh-CN" sz="3600" b="1" dirty="0">
                <a:latin typeface="Times New Roman" panose="02020603050405020304" pitchFamily="18" charset="0"/>
              </a:rPr>
              <a:t>If you go to Switzerland, what would you buy?</a:t>
            </a:r>
          </a:p>
        </p:txBody>
      </p:sp>
      <p:sp>
        <p:nvSpPr>
          <p:cNvPr id="74755" name="AutoShape 4"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zh-CN" altLang="zh-CN" sz="3200" b="1">
              <a:latin typeface="Times New Roman" panose="02020603050405020304" pitchFamily="18" charset="0"/>
              <a:ea typeface="黑体" panose="02010609060101010101" pitchFamily="2" charset="-122"/>
            </a:endParaRPr>
          </a:p>
        </p:txBody>
      </p:sp>
      <p:sp>
        <p:nvSpPr>
          <p:cNvPr id="74756" name="AutoShape 5"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zh-CN" altLang="zh-CN" sz="3200" b="1">
              <a:latin typeface="Times New Roman" panose="02020603050405020304" pitchFamily="18" charset="0"/>
              <a:ea typeface="黑体" panose="02010609060101010101" pitchFamily="2" charset="-122"/>
            </a:endParaRPr>
          </a:p>
        </p:txBody>
      </p:sp>
      <p:pic>
        <p:nvPicPr>
          <p:cNvPr id="74757" name="Picture 6" descr="ANd9GcS0OfO7oyTA6CXsKjHewUbm3szGoDuuhsjmq1NlgZU6ZhOsMEzr"/>
          <p:cNvPicPr>
            <a:picLocks noChangeAspect="1" noChangeArrowheads="1"/>
          </p:cNvPicPr>
          <p:nvPr/>
        </p:nvPicPr>
        <p:blipFill>
          <a:blip r:embed="rId2" cstate="email"/>
          <a:srcRect/>
          <a:stretch>
            <a:fillRect/>
          </a:stretch>
        </p:blipFill>
        <p:spPr bwMode="auto">
          <a:xfrm>
            <a:off x="2286000" y="914400"/>
            <a:ext cx="236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7" descr="swiss-victorinox-watch-0309-lg"/>
          <p:cNvPicPr>
            <a:picLocks noChangeAspect="1" noChangeArrowheads="1"/>
          </p:cNvPicPr>
          <p:nvPr/>
        </p:nvPicPr>
        <p:blipFill>
          <a:blip r:embed="rId3" cstate="email"/>
          <a:srcRect/>
          <a:stretch>
            <a:fillRect/>
          </a:stretch>
        </p:blipFill>
        <p:spPr bwMode="auto">
          <a:xfrm>
            <a:off x="4038600" y="4114800"/>
            <a:ext cx="151765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4" name="Picture 8" descr="99_0"/>
          <p:cNvPicPr>
            <a:picLocks noChangeAspect="1" noChangeArrowheads="1"/>
          </p:cNvPicPr>
          <p:nvPr/>
        </p:nvPicPr>
        <p:blipFill>
          <a:blip r:embed="rId4" cstate="email"/>
          <a:srcRect/>
          <a:stretch>
            <a:fillRect/>
          </a:stretch>
        </p:blipFill>
        <p:spPr bwMode="auto">
          <a:xfrm>
            <a:off x="6019800" y="4038600"/>
            <a:ext cx="23622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6503"/>
                                        </p:tgtEl>
                                        <p:attrNameLst>
                                          <p:attrName>style.visibility</p:attrName>
                                        </p:attrNameLst>
                                      </p:cBhvr>
                                      <p:to>
                                        <p:strVal val="visible"/>
                                      </p:to>
                                    </p:set>
                                    <p:animEffect transition="in" filter="blinds(horizontal)">
                                      <p:cBhvr>
                                        <p:cTn id="7" dur="500"/>
                                        <p:tgtEl>
                                          <p:spTgt spid="10650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6504"/>
                                        </p:tgtEl>
                                        <p:attrNameLst>
                                          <p:attrName>style.visibility</p:attrName>
                                        </p:attrNameLst>
                                      </p:cBhvr>
                                      <p:to>
                                        <p:strVal val="visible"/>
                                      </p:to>
                                    </p:set>
                                    <p:animEffect transition="in" filter="blinds(horizontal)">
                                      <p:cBhvr>
                                        <p:cTn id="12" dur="500"/>
                                        <p:tgtEl>
                                          <p:spTgt spid="106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914400" y="3041650"/>
            <a:ext cx="7391400"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spcBef>
                <a:spcPct val="60000"/>
              </a:spcBef>
            </a:pPr>
            <a:r>
              <a:rPr lang="en-US" altLang="zh-CN" sz="3600" b="1" dirty="0">
                <a:latin typeface="Times New Roman" panose="02020603050405020304" pitchFamily="18" charset="0"/>
              </a:rPr>
              <a:t>If you go to France, what would you buy?</a:t>
            </a:r>
          </a:p>
        </p:txBody>
      </p:sp>
      <p:pic>
        <p:nvPicPr>
          <p:cNvPr id="75779" name="Picture 4" descr="france_place"/>
          <p:cNvPicPr>
            <a:picLocks noChangeAspect="1" noChangeArrowheads="1"/>
          </p:cNvPicPr>
          <p:nvPr/>
        </p:nvPicPr>
        <p:blipFill>
          <a:blip r:embed="rId3" cstate="email"/>
          <a:srcRect/>
          <a:stretch>
            <a:fillRect/>
          </a:stretch>
        </p:blipFill>
        <p:spPr bwMode="auto">
          <a:xfrm>
            <a:off x="3200400" y="838200"/>
            <a:ext cx="2286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5" descr="1009_D55"/>
          <p:cNvPicPr>
            <a:picLocks noChangeAspect="1" noChangeArrowheads="1"/>
          </p:cNvPicPr>
          <p:nvPr/>
        </p:nvPicPr>
        <p:blipFill>
          <a:blip r:embed="rId4" cstate="email"/>
          <a:srcRect/>
          <a:stretch>
            <a:fillRect/>
          </a:stretch>
        </p:blipFill>
        <p:spPr bwMode="auto">
          <a:xfrm>
            <a:off x="2743200" y="4191000"/>
            <a:ext cx="1600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6" name="Picture 6" descr="214147900006_dim5"/>
          <p:cNvPicPr>
            <a:picLocks noChangeAspect="1" noChangeArrowheads="1"/>
          </p:cNvPicPr>
          <p:nvPr/>
        </p:nvPicPr>
        <p:blipFill>
          <a:blip r:embed="rId5" cstate="email"/>
          <a:srcRect/>
          <a:stretch>
            <a:fillRect/>
          </a:stretch>
        </p:blipFill>
        <p:spPr bwMode="auto">
          <a:xfrm>
            <a:off x="4495800" y="4343400"/>
            <a:ext cx="1778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7" descr="ShowImage"/>
          <p:cNvPicPr>
            <a:picLocks noChangeAspect="1" noChangeArrowheads="1"/>
          </p:cNvPicPr>
          <p:nvPr/>
        </p:nvPicPr>
        <p:blipFill>
          <a:blip r:embed="rId6" cstate="email"/>
          <a:srcRect/>
          <a:stretch>
            <a:fillRect/>
          </a:stretch>
        </p:blipFill>
        <p:spPr bwMode="auto">
          <a:xfrm>
            <a:off x="6400800" y="4343400"/>
            <a:ext cx="22098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7525"/>
                                        </p:tgtEl>
                                        <p:attrNameLst>
                                          <p:attrName>style.visibility</p:attrName>
                                        </p:attrNameLst>
                                      </p:cBhvr>
                                      <p:to>
                                        <p:strVal val="visible"/>
                                      </p:to>
                                    </p:set>
                                    <p:animEffect transition="in" filter="blinds(horizontal)">
                                      <p:cBhvr>
                                        <p:cTn id="7" dur="500"/>
                                        <p:tgtEl>
                                          <p:spTgt spid="1075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7526"/>
                                        </p:tgtEl>
                                        <p:attrNameLst>
                                          <p:attrName>style.visibility</p:attrName>
                                        </p:attrNameLst>
                                      </p:cBhvr>
                                      <p:to>
                                        <p:strVal val="visible"/>
                                      </p:to>
                                    </p:set>
                                    <p:animEffect transition="in" filter="blinds(horizontal)">
                                      <p:cBhvr>
                                        <p:cTn id="12" dur="500"/>
                                        <p:tgtEl>
                                          <p:spTgt spid="1075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7527"/>
                                        </p:tgtEl>
                                        <p:attrNameLst>
                                          <p:attrName>style.visibility</p:attrName>
                                        </p:attrNameLst>
                                      </p:cBhvr>
                                      <p:to>
                                        <p:strVal val="visible"/>
                                      </p:to>
                                    </p:set>
                                    <p:animEffect transition="in" filter="blinds(horizontal)">
                                      <p:cBhvr>
                                        <p:cTn id="17" dur="500"/>
                                        <p:tgtEl>
                                          <p:spTgt spid="107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2" name="Picture 5" descr="piiu9w"/>
          <p:cNvPicPr>
            <a:picLocks noChangeAspect="1" noChangeArrowheads="1"/>
          </p:cNvPicPr>
          <p:nvPr/>
        </p:nvPicPr>
        <p:blipFill>
          <a:blip r:embed="rId2"/>
          <a:srcRect/>
          <a:stretch>
            <a:fillRect/>
          </a:stretch>
        </p:blipFill>
        <p:spPr bwMode="auto">
          <a:xfrm>
            <a:off x="1066800" y="1219200"/>
            <a:ext cx="7162800"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Oval 7"/>
          <p:cNvSpPr>
            <a:spLocks noChangeArrowheads="1"/>
          </p:cNvSpPr>
          <p:nvPr/>
        </p:nvSpPr>
        <p:spPr bwMode="auto">
          <a:xfrm>
            <a:off x="2360613" y="3352800"/>
            <a:ext cx="4800600" cy="68738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zh-CN" altLang="zh-CN" sz="3200" b="1">
              <a:latin typeface="Times New Roman" panose="02020603050405020304" pitchFamily="18" charset="0"/>
              <a:ea typeface="黑体" panose="02010609060101010101" pitchFamily="2" charset="-122"/>
            </a:endParaRPr>
          </a:p>
        </p:txBody>
      </p:sp>
      <p:sp>
        <p:nvSpPr>
          <p:cNvPr id="76804" name="Oval 8"/>
          <p:cNvSpPr>
            <a:spLocks noChangeArrowheads="1"/>
          </p:cNvSpPr>
          <p:nvPr/>
        </p:nvSpPr>
        <p:spPr bwMode="auto">
          <a:xfrm>
            <a:off x="2667000" y="4724400"/>
            <a:ext cx="4114800" cy="838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zh-CN" altLang="zh-CN" sz="3200" b="1">
              <a:latin typeface="Times New Roman" panose="02020603050405020304" pitchFamily="18" charset="0"/>
              <a:ea typeface="黑体" panose="02010609060101010101" pitchFamily="2"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6" name="Picture 5" descr="0042"/>
          <p:cNvPicPr>
            <a:picLocks noChangeAspect="1" noChangeArrowheads="1"/>
          </p:cNvPicPr>
          <p:nvPr/>
        </p:nvPicPr>
        <p:blipFill>
          <a:blip r:embed="rId2"/>
          <a:srcRect/>
          <a:stretch>
            <a:fillRect/>
          </a:stretch>
        </p:blipFill>
        <p:spPr bwMode="auto">
          <a:xfrm>
            <a:off x="762000" y="1219200"/>
            <a:ext cx="7543800"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Oval 6"/>
          <p:cNvSpPr>
            <a:spLocks noChangeArrowheads="1"/>
          </p:cNvSpPr>
          <p:nvPr/>
        </p:nvSpPr>
        <p:spPr bwMode="auto">
          <a:xfrm>
            <a:off x="2590800" y="2133600"/>
            <a:ext cx="4419600" cy="1219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zh-CN" altLang="zh-CN" sz="3200" b="1">
              <a:latin typeface="Times New Roman" panose="02020603050405020304" pitchFamily="18" charset="0"/>
              <a:ea typeface="黑体" panose="02010609060101010101" pitchFamily="2" charset="-122"/>
            </a:endParaRPr>
          </a:p>
        </p:txBody>
      </p:sp>
      <p:sp>
        <p:nvSpPr>
          <p:cNvPr id="77828" name="Oval 7"/>
          <p:cNvSpPr>
            <a:spLocks noChangeArrowheads="1"/>
          </p:cNvSpPr>
          <p:nvPr/>
        </p:nvSpPr>
        <p:spPr bwMode="auto">
          <a:xfrm>
            <a:off x="3886200" y="3505200"/>
            <a:ext cx="1828800" cy="762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zh-CN" altLang="zh-CN" sz="3200" b="1">
              <a:latin typeface="Times New Roman" panose="02020603050405020304" pitchFamily="18" charset="0"/>
              <a:ea typeface="黑体" panose="02010609060101010101" pitchFamily="2"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4"/>
          <p:cNvSpPr>
            <a:spLocks noChangeArrowheads="1"/>
          </p:cNvSpPr>
          <p:nvPr/>
        </p:nvSpPr>
        <p:spPr bwMode="auto">
          <a:xfrm>
            <a:off x="685800" y="1219200"/>
            <a:ext cx="80772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zh-CN" sz="3200" b="1">
                <a:latin typeface="Times New Roman" panose="02020603050405020304" pitchFamily="18" charset="0"/>
                <a:ea typeface="黑体" panose="02010609060101010101" pitchFamily="2" charset="-122"/>
              </a:rPr>
              <a:t>Now let’s read the passage of 3a. First, read quickly and find the answers to 3b.</a:t>
            </a:r>
          </a:p>
        </p:txBody>
      </p:sp>
      <p:pic>
        <p:nvPicPr>
          <p:cNvPr id="78851" name="Picture 5" descr="63d9f2d3572c11dfa7ab90d6632762d0f603c2c8"/>
          <p:cNvPicPr>
            <a:picLocks noChangeAspect="1" noChangeArrowheads="1"/>
          </p:cNvPicPr>
          <p:nvPr/>
        </p:nvPicPr>
        <p:blipFill>
          <a:blip r:embed="rId2" cstate="email"/>
          <a:srcRect/>
          <a:stretch>
            <a:fillRect/>
          </a:stretch>
        </p:blipFill>
        <p:spPr bwMode="auto">
          <a:xfrm>
            <a:off x="990600" y="2819400"/>
            <a:ext cx="3810000"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6" descr="3a"/>
          <p:cNvPicPr>
            <a:picLocks noChangeAspect="1" noChangeArrowheads="1"/>
          </p:cNvPicPr>
          <p:nvPr/>
        </p:nvPicPr>
        <p:blipFill>
          <a:blip r:embed="rId3"/>
          <a:srcRect/>
          <a:stretch>
            <a:fillRect/>
          </a:stretch>
        </p:blipFill>
        <p:spPr bwMode="auto">
          <a:xfrm>
            <a:off x="4876800" y="3352800"/>
            <a:ext cx="32766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5"/>
          <p:cNvSpPr>
            <a:spLocks noChangeArrowheads="1"/>
          </p:cNvSpPr>
          <p:nvPr/>
        </p:nvSpPr>
        <p:spPr bwMode="auto">
          <a:xfrm>
            <a:off x="685800" y="685800"/>
            <a:ext cx="8153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altLang="zh-CN" sz="3600" b="1">
                <a:solidFill>
                  <a:srgbClr val="000099"/>
                </a:solidFill>
                <a:latin typeface="Times New Roman" panose="02020603050405020304" pitchFamily="18" charset="0"/>
                <a:cs typeface="Times New Roman" panose="02020603050405020304" pitchFamily="18" charset="0"/>
              </a:rPr>
              <a:t>3a Read the passage. What two things did Kang Jian want to buy in America?  </a:t>
            </a:r>
          </a:p>
          <a:p>
            <a:pPr algn="l"/>
            <a:r>
              <a:rPr lang="en-US" altLang="zh-CN" sz="3600" b="1">
                <a:solidFill>
                  <a:srgbClr val="000099"/>
                </a:solidFill>
                <a:latin typeface="Times New Roman" panose="02020603050405020304" pitchFamily="18" charset="0"/>
                <a:cs typeface="Times New Roman" panose="02020603050405020304" pitchFamily="18" charset="0"/>
              </a:rPr>
              <a:t>Where were they made?</a:t>
            </a:r>
          </a:p>
        </p:txBody>
      </p:sp>
      <p:sp>
        <p:nvSpPr>
          <p:cNvPr id="79875" name="Rectangle 5"/>
          <p:cNvSpPr>
            <a:spLocks noChangeArrowheads="1"/>
          </p:cNvSpPr>
          <p:nvPr/>
        </p:nvSpPr>
        <p:spPr bwMode="auto">
          <a:xfrm>
            <a:off x="1219200" y="2514600"/>
            <a:ext cx="6400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600" b="1">
                <a:solidFill>
                  <a:srgbClr val="800000"/>
                </a:solidFill>
                <a:latin typeface="Times New Roman" panose="02020603050405020304" pitchFamily="18" charset="0"/>
              </a:rPr>
              <a:t>The Difficult Search for </a:t>
            </a:r>
          </a:p>
          <a:p>
            <a:r>
              <a:rPr lang="en-US" altLang="zh-CN" sz="3600" b="1">
                <a:solidFill>
                  <a:srgbClr val="800000"/>
                </a:solidFill>
                <a:latin typeface="Times New Roman" panose="02020603050405020304" pitchFamily="18" charset="0"/>
              </a:rPr>
              <a:t>American Products in the US</a:t>
            </a:r>
          </a:p>
        </p:txBody>
      </p:sp>
      <p:sp>
        <p:nvSpPr>
          <p:cNvPr id="79876" name="Rectangle 7"/>
          <p:cNvSpPr>
            <a:spLocks noChangeArrowheads="1"/>
          </p:cNvSpPr>
          <p:nvPr/>
        </p:nvSpPr>
        <p:spPr bwMode="auto">
          <a:xfrm>
            <a:off x="381000" y="3733800"/>
            <a:ext cx="82296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pPr>
            <a:r>
              <a:rPr lang="en-US" altLang="zh-CN" sz="3200" b="1">
                <a:latin typeface="Times New Roman" panose="02020603050405020304" pitchFamily="18" charset="0"/>
              </a:rPr>
              <a:t>       If you go to another country, what kinds of things would you buy? Would you buy a camera in Japan, some beautiful clothes in </a:t>
            </a:r>
            <a:r>
              <a:rPr lang="en-US" altLang="zh-CN" sz="3200" b="1">
                <a:solidFill>
                  <a:srgbClr val="FF0000"/>
                </a:solidFill>
                <a:latin typeface="Times New Roman" panose="02020603050405020304" pitchFamily="18" charset="0"/>
              </a:rPr>
              <a:t>France</a:t>
            </a:r>
            <a:r>
              <a:rPr lang="en-US" altLang="zh-CN" sz="3200" b="1">
                <a:latin typeface="Times New Roman" panose="02020603050405020304" pitchFamily="18" charset="0"/>
              </a:rPr>
              <a:t>, or a watch in Switzerland? </a:t>
            </a:r>
            <a:r>
              <a:rPr lang="en-US" altLang="zh-CN" sz="3200" b="1">
                <a:solidFill>
                  <a:srgbClr val="FF0000"/>
                </a:solidFill>
                <a:latin typeface="Times New Roman" panose="02020603050405020304" pitchFamily="18" charset="0"/>
              </a:rPr>
              <a:t>No matter</a:t>
            </a:r>
            <a:endParaRPr lang="en-US" altLang="zh-CN" sz="3200" b="1">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5"/>
          <p:cNvSpPr>
            <a:spLocks noChangeArrowheads="1"/>
          </p:cNvSpPr>
          <p:nvPr/>
        </p:nvSpPr>
        <p:spPr bwMode="auto">
          <a:xfrm>
            <a:off x="685800" y="685800"/>
            <a:ext cx="8001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5000"/>
              </a:lnSpc>
            </a:pPr>
            <a:r>
              <a:rPr lang="en-US" altLang="zh-CN" sz="3200" b="1">
                <a:solidFill>
                  <a:srgbClr val="FF0000"/>
                </a:solidFill>
                <a:latin typeface="Times New Roman" panose="02020603050405020304" pitchFamily="18" charset="0"/>
                <a:ea typeface="黑体" panose="02010609060101010101" pitchFamily="2" charset="-122"/>
              </a:rPr>
              <a:t>what</a:t>
            </a:r>
            <a:r>
              <a:rPr lang="en-US" altLang="zh-CN" sz="3200" b="1">
                <a:latin typeface="Times New Roman" panose="02020603050405020304" pitchFamily="18" charset="0"/>
                <a:ea typeface="黑体" panose="02010609060101010101" pitchFamily="2" charset="-122"/>
              </a:rPr>
              <a:t> you may </a:t>
            </a:r>
            <a:r>
              <a:rPr lang="en-US" altLang="zh-CN" sz="3200" b="1">
                <a:latin typeface="Times New Roman" panose="02020603050405020304" pitchFamily="18" charset="0"/>
              </a:rPr>
              <a:t>buy, you might think those </a:t>
            </a:r>
            <a:r>
              <a:rPr lang="en-US" altLang="zh-CN" sz="3200" b="1">
                <a:solidFill>
                  <a:srgbClr val="FF0000"/>
                </a:solidFill>
                <a:latin typeface="Times New Roman" panose="02020603050405020304" pitchFamily="18" charset="0"/>
              </a:rPr>
              <a:t>products </a:t>
            </a:r>
            <a:r>
              <a:rPr lang="en-US" altLang="zh-CN" sz="3200" b="1">
                <a:latin typeface="Times New Roman" panose="02020603050405020304" pitchFamily="18" charset="0"/>
              </a:rPr>
              <a:t>were made in those countries. However, you could be wrong. Kang Jian is a 17-year-old student from Shanghai. Last year he went to visit his aunt and uncle in San Francisco. He found it interesting that so many products in the local shops were made in China. “I wanted to buy a toy car for my cousin, but even though most of the toys were American brands, they were made in China.”</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WWW.2PPT.COM&#10;">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1521</Words>
  <Application>Microsoft Office PowerPoint</Application>
  <PresentationFormat>全屏显示(4:3)</PresentationFormat>
  <Paragraphs>168</Paragraphs>
  <Slides>29</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29</vt:i4>
      </vt:variant>
    </vt:vector>
  </HeadingPairs>
  <TitlesOfParts>
    <vt:vector size="36" baseType="lpstr">
      <vt:lpstr>黑体</vt:lpstr>
      <vt:lpstr>宋体</vt:lpstr>
      <vt:lpstr>微软雅黑</vt:lpstr>
      <vt:lpstr>Arial</vt:lpstr>
      <vt:lpstr>Calibri</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2113-01-01T00:00:00Z</cp:lastPrinted>
  <dcterms:created xsi:type="dcterms:W3CDTF">2113-01-01T00:00:00Z</dcterms:created>
  <dcterms:modified xsi:type="dcterms:W3CDTF">2023-01-16T16:37:38Z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08CF6C6DD1DF45BFA784C921DEFB3188</vt:lpwstr>
  </property>
  <property fmtid="{D5CDD505-2E9C-101B-9397-08002B2CF9AE}" pid="4" name="KSOProductBuildVer">
    <vt:lpwstr>2052-11.1.0.11294</vt:lpwstr>
  </property>
  <property fmtid="{A09F084E-AD41-489F-8076-AA5BE3082BCA}" pid="100">
    <vt:ui4>5</vt:ui4>
  </property>
  <property fmtid="{64440492-4C8B-11D1-8B70-080036B11A03}" pid="11">
    <vt:lpwstr>www.2ppt.com-爱PPT提供资源下载</vt:lpwstr>
  </property>
</Properties>
</file>