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62" r:id="rId2"/>
    <p:sldId id="317" r:id="rId3"/>
    <p:sldId id="318" r:id="rId4"/>
    <p:sldId id="319" r:id="rId5"/>
    <p:sldId id="320" r:id="rId6"/>
    <p:sldId id="306" r:id="rId7"/>
    <p:sldId id="321" r:id="rId8"/>
    <p:sldId id="322" r:id="rId9"/>
    <p:sldId id="323" r:id="rId10"/>
    <p:sldId id="324" r:id="rId11"/>
    <p:sldId id="325" r:id="rId12"/>
    <p:sldId id="326" r:id="rId13"/>
    <p:sldId id="327" r:id="rId14"/>
    <p:sldId id="328" r:id="rId15"/>
    <p:sldId id="329"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33" autoAdjust="0"/>
  </p:normalViewPr>
  <p:slideViewPr>
    <p:cSldViewPr snapToGrid="0">
      <p:cViewPr varScale="1">
        <p:scale>
          <a:sx n="116" d="100"/>
          <a:sy n="116" d="100"/>
        </p:scale>
        <p:origin x="-336"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a:t>单击此处编辑母版标题样式</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1"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基础知识回顾</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2"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综合能力提升</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1"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C00000"/>
                </a:solidFill>
                <a:latin typeface="微软雅黑" panose="020B0503020204020204" pitchFamily="34" charset="-122"/>
                <a:ea typeface="微软雅黑" panose="020B0503020204020204" pitchFamily="34" charset="-122"/>
              </a:rPr>
              <a:t>直击中考冲刺练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hasCustomPrompt="1"/>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0" y="0"/>
            <a:ext cx="9105900" cy="46738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a:xfrm>
            <a:off x="838200" y="1803400"/>
            <a:ext cx="10515600" cy="4373563"/>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0"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1" y="6738379"/>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kern="1200">
                <a:solidFill>
                  <a:schemeClr val="lt1"/>
                </a:solidFill>
                <a:effectLst/>
                <a:latin typeface="+mn-lt"/>
                <a:ea typeface="+mn-ea"/>
                <a:cs typeface="+mn-cs"/>
              </a:rPr>
              <a:t>Unit</a:t>
            </a:r>
            <a:r>
              <a:rPr lang="en-US" altLang="zh-CN" sz="2400" kern="1200">
                <a:solidFill>
                  <a:schemeClr val="lt1"/>
                </a:solidFill>
                <a:effectLst/>
                <a:latin typeface="+mn-lt"/>
                <a:ea typeface="+mn-ea"/>
                <a:cs typeface="+mn-cs"/>
              </a:rPr>
              <a:t> </a:t>
            </a:r>
            <a:r>
              <a:rPr lang="en-US" altLang="zh-CN" sz="2400" b="1" kern="1200">
                <a:solidFill>
                  <a:schemeClr val="lt1"/>
                </a:solidFill>
                <a:effectLst/>
                <a:latin typeface="+mn-lt"/>
                <a:ea typeface="+mn-ea"/>
                <a:cs typeface="+mn-cs"/>
              </a:rPr>
              <a:t>3</a:t>
            </a:r>
            <a:endParaRPr lang="zh-CN" altLang="en-US" sz="24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6"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基础知识回顾</a:t>
            </a:r>
          </a:p>
        </p:txBody>
      </p:sp>
      <p:sp>
        <p:nvSpPr>
          <p:cNvPr id="13" name="灯片编号占位符 3"/>
          <p:cNvSpPr txBox="1"/>
          <p:nvPr/>
        </p:nvSpPr>
        <p:spPr>
          <a:xfrm>
            <a:off x="10968141"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a:solidFill>
                  <a:schemeClr val="bg1">
                    <a:lumMod val="95000"/>
                  </a:schemeClr>
                </a:solidFill>
              </a:rPr>
              <a:t>-</a:t>
            </a:r>
            <a:fld id="{4BF17FCF-D4DA-449D-A468-DDB7E43619E6}" type="slidenum">
              <a:rPr lang="zh-CN" altLang="en-US" dirty="0" smtClean="0">
                <a:solidFill>
                  <a:schemeClr val="bg1">
                    <a:lumMod val="95000"/>
                  </a:schemeClr>
                </a:solidFill>
              </a:rPr>
              <a:t>‹#›</a:t>
            </a:fld>
            <a:r>
              <a:rPr lang="en-US" altLang="zh-CN" dirty="0">
                <a:solidFill>
                  <a:schemeClr val="bg1">
                    <a:lumMod val="95000"/>
                  </a:schemeClr>
                </a:solidFill>
              </a:rPr>
              <a:t>-</a:t>
            </a:r>
            <a:endParaRPr lang="zh-CN" altLang="en-US" dirty="0">
              <a:solidFill>
                <a:schemeClr val="bg1">
                  <a:lumMod val="95000"/>
                </a:schemeClr>
              </a:solidFill>
            </a:endParaRPr>
          </a:p>
        </p:txBody>
      </p:sp>
      <p:sp>
        <p:nvSpPr>
          <p:cNvPr id="18" name="同侧圆角矩形 17">
            <a:hlinkClick r:id="rId14" action="ppaction://hlinksldjump" tooltip="点击进入"/>
          </p:cNvPr>
          <p:cNvSpPr/>
          <p:nvPr/>
        </p:nvSpPr>
        <p:spPr>
          <a:xfrm>
            <a:off x="5642525"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rPr>
              <a:t>综合能力提升</a:t>
            </a:r>
          </a:p>
        </p:txBody>
      </p:sp>
      <p:sp>
        <p:nvSpPr>
          <p:cNvPr id="21" name="标题 1"/>
          <p:cNvSpPr txBox="1"/>
          <p:nvPr/>
        </p:nvSpPr>
        <p:spPr>
          <a:xfrm>
            <a:off x="2719410"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a:t>第三课时　</a:t>
            </a:r>
            <a:r>
              <a:rPr lang="en-US" altLang="zh-CN"/>
              <a:t>Reading (  2  )</a:t>
            </a:r>
            <a:endParaRPr lang="zh-CN" altLang="zh-CN" sz="2000" b="1" i="0" kern="1200" dirty="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6600" dirty="0" smtClean="0"/>
              <a:t>Online </a:t>
            </a:r>
            <a:r>
              <a:rPr lang="en-US" altLang="zh-CN" sz="6600" dirty="0"/>
              <a:t>tours</a:t>
            </a:r>
            <a:endParaRPr lang="zh-CN" altLang="zh-CN" sz="6600" dirty="0"/>
          </a:p>
        </p:txBody>
      </p:sp>
      <p:sp>
        <p:nvSpPr>
          <p:cNvPr id="5" name="矩形 4"/>
          <p:cNvSpPr/>
          <p:nvPr/>
        </p:nvSpPr>
        <p:spPr>
          <a:xfrm>
            <a:off x="0" y="1094257"/>
            <a:ext cx="12192000" cy="830997"/>
          </a:xfrm>
          <a:prstGeom prst="rect">
            <a:avLst/>
          </a:prstGeom>
        </p:spPr>
        <p:txBody>
          <a:bodyPr wrap="square">
            <a:spAutoFit/>
          </a:bodyPr>
          <a:lstStyle/>
          <a:p>
            <a:pPr algn="ctr"/>
            <a:r>
              <a:rPr lang="en-US" altLang="zh-CN" sz="4800" dirty="0"/>
              <a:t>Unit </a:t>
            </a:r>
            <a:r>
              <a:rPr lang="en-US" altLang="zh-CN" sz="4800" dirty="0" smtClean="0"/>
              <a:t>3</a:t>
            </a:r>
            <a:endParaRPr lang="zh-CN" altLang="en-US" sz="4800" dirty="0"/>
          </a:p>
        </p:txBody>
      </p:sp>
      <p:sp>
        <p:nvSpPr>
          <p:cNvPr id="6" name="矩形 5"/>
          <p:cNvSpPr/>
          <p:nvPr/>
        </p:nvSpPr>
        <p:spPr>
          <a:xfrm>
            <a:off x="0" y="4685956"/>
            <a:ext cx="12192000" cy="584775"/>
          </a:xfrm>
          <a:prstGeom prst="rect">
            <a:avLst/>
          </a:prstGeom>
        </p:spPr>
        <p:txBody>
          <a:bodyPr wrap="square">
            <a:spAutoFit/>
          </a:bodyPr>
          <a:lstStyle/>
          <a:p>
            <a:pPr algn="ctr"/>
            <a:r>
              <a:rPr lang="zh-CN" altLang="zh-CN" sz="3200" b="1" dirty="0" smtClean="0">
                <a:latin typeface="微软雅黑" panose="020B0503020204020204" pitchFamily="34" charset="-122"/>
                <a:ea typeface="微软雅黑" panose="020B0503020204020204" pitchFamily="34" charset="-122"/>
              </a:rPr>
              <a:t>第</a:t>
            </a:r>
            <a:r>
              <a:rPr lang="en-US" altLang="zh-CN" sz="3200" b="1" dirty="0" smtClean="0">
                <a:latin typeface="微软雅黑" panose="020B0503020204020204" pitchFamily="34" charset="-122"/>
                <a:ea typeface="微软雅黑" panose="020B0503020204020204" pitchFamily="34" charset="-122"/>
              </a:rPr>
              <a:t>3</a:t>
            </a:r>
            <a:r>
              <a:rPr lang="zh-CN" altLang="zh-CN" sz="3200" b="1" dirty="0" smtClean="0">
                <a:latin typeface="微软雅黑" panose="020B0503020204020204" pitchFamily="34" charset="-122"/>
                <a:ea typeface="微软雅黑" panose="020B0503020204020204" pitchFamily="34" charset="-122"/>
              </a:rPr>
              <a:t>课</a:t>
            </a:r>
            <a:r>
              <a:rPr lang="zh-CN" altLang="zh-CN" sz="3200" b="1" dirty="0">
                <a:latin typeface="微软雅黑" panose="020B0503020204020204" pitchFamily="34" charset="-122"/>
                <a:ea typeface="微软雅黑" panose="020B0503020204020204" pitchFamily="34" charset="-122"/>
              </a:rPr>
              <a:t>时</a:t>
            </a:r>
            <a:endParaRPr lang="zh-CN" altLang="en-US" sz="3200" b="1" dirty="0">
              <a:latin typeface="微软雅黑" panose="020B0503020204020204" pitchFamily="34" charset="-122"/>
              <a:ea typeface="微软雅黑" panose="020B0503020204020204" pitchFamily="34" charset="-122"/>
            </a:endParaRPr>
          </a:p>
        </p:txBody>
      </p:sp>
      <p:sp>
        <p:nvSpPr>
          <p:cNvPr id="7" name="矩形 6"/>
          <p:cNvSpPr/>
          <p:nvPr/>
        </p:nvSpPr>
        <p:spPr>
          <a:xfrm>
            <a:off x="0" y="5892329"/>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700492"/>
            <a:ext cx="8128000" cy="3711016"/>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Just as Tony is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6</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how he can possibly have a normal weekend without the Internet,his mum walks into the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7</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.“Cheer up,Tony.Don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think about the Internet any more,OK?” Tony makes no answer but sighs.“Go and play chess with Helen!” Tony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mum</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8</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“Oh,yes!Helen lives just around the corner.We can meet and play chess face to face for a</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9</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.Maybe this weekend won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be so bad.” Tony</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10</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,as he walks to Helen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home.There is life beyond the Internet after all(  </a:t>
            </a:r>
            <a:r>
              <a:rPr lang="zh-CN" altLang="zh-CN" sz="2200">
                <a:solidFill>
                  <a:srgbClr val="000000"/>
                </a:solidFill>
                <a:latin typeface="Times New Roman" panose="02020603050405020304" pitchFamily="18" charset="0"/>
                <a:cs typeface="Times New Roman" panose="02020603050405020304" pitchFamily="18" charset="0"/>
              </a:rPr>
              <a:t>毕竟</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)1.A.hungry	B.tired  </a:t>
            </a:r>
            <a:r>
              <a:rPr lang="en-US" altLang="zh-CN" sz="2200" dirty="0" smtClean="0">
                <a:solidFill>
                  <a:srgbClr val="000000"/>
                </a:solidFill>
                <a:latin typeface="Times New Roman" panose="02020603050405020304" pitchFamily="18" charset="0"/>
                <a:cs typeface="Times New Roman" panose="02020603050405020304" pitchFamily="18" charset="0"/>
              </a:rPr>
              <a:t>		C.busy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D.thirsty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)2.A.to doing	B.to do  </a:t>
            </a:r>
            <a:r>
              <a:rPr lang="en-US" altLang="zh-CN" sz="2200" dirty="0" smtClean="0">
                <a:solidFill>
                  <a:srgbClr val="000000"/>
                </a:solidFill>
                <a:latin typeface="Times New Roman" panose="02020603050405020304" pitchFamily="18" charset="0"/>
                <a:cs typeface="Times New Roman" panose="02020603050405020304" pitchFamily="18" charset="0"/>
              </a:rPr>
              <a:t>		C.do</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D.done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)3.A.excited	B.bored  </a:t>
            </a:r>
            <a:r>
              <a:rPr lang="en-US" altLang="zh-CN" sz="2200" dirty="0" smtClean="0">
                <a:solidFill>
                  <a:srgbClr val="000000"/>
                </a:solidFill>
                <a:latin typeface="Times New Roman" panose="02020603050405020304" pitchFamily="18" charset="0"/>
                <a:cs typeface="Times New Roman" panose="02020603050405020304" pitchFamily="18" charset="0"/>
              </a:rPr>
              <a:t>		C.tired</a:t>
            </a: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	D.surprised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)4.A.thought	B.guessed  </a:t>
            </a:r>
            <a:r>
              <a:rPr lang="en-US" altLang="zh-CN" sz="2200" dirty="0" smtClean="0">
                <a:solidFill>
                  <a:srgbClr val="000000"/>
                </a:solidFill>
                <a:latin typeface="Times New Roman" panose="02020603050405020304" pitchFamily="18" charset="0"/>
                <a:cs typeface="Times New Roman" panose="02020603050405020304" pitchFamily="18" charset="0"/>
              </a:rPr>
              <a:t>	C.decided</a:t>
            </a:r>
            <a:r>
              <a:rPr lang="en-US" altLang="zh-CN" sz="2200" dirty="0">
                <a:solidFill>
                  <a:srgbClr val="000000"/>
                </a:solidFill>
                <a:latin typeface="Times New Roman" panose="02020603050405020304" pitchFamily="18" charset="0"/>
                <a:cs typeface="Times New Roman" panose="02020603050405020304" pitchFamily="18" charset="0"/>
              </a:rPr>
              <a:t>	D.found</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)5.A.over	</a:t>
            </a:r>
            <a:r>
              <a:rPr lang="en-US" altLang="zh-CN" sz="2200" dirty="0" smtClean="0">
                <a:solidFill>
                  <a:srgbClr val="000000"/>
                </a:solidFill>
                <a:latin typeface="Times New Roman" panose="02020603050405020304" pitchFamily="18" charset="0"/>
                <a:cs typeface="Times New Roman" panose="02020603050405020304" pitchFamily="18" charset="0"/>
              </a:rPr>
              <a:t>	B.from  		C.without</a:t>
            </a:r>
            <a:r>
              <a:rPr lang="en-US" altLang="zh-CN" sz="2200" dirty="0">
                <a:solidFill>
                  <a:srgbClr val="000000"/>
                </a:solidFill>
                <a:latin typeface="Times New Roman" panose="02020603050405020304" pitchFamily="18" charset="0"/>
                <a:cs typeface="Times New Roman" panose="02020603050405020304" pitchFamily="18" charset="0"/>
              </a:rPr>
              <a:t>	D.with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)6.A.improving	B.wondering </a:t>
            </a:r>
            <a:r>
              <a:rPr lang="en-US" altLang="zh-CN" sz="2200" dirty="0" smtClean="0">
                <a:solidFill>
                  <a:srgbClr val="000000"/>
                </a:solidFill>
                <a:latin typeface="Times New Roman" panose="02020603050405020304" pitchFamily="18" charset="0"/>
                <a:cs typeface="Times New Roman" panose="02020603050405020304" pitchFamily="18" charset="0"/>
              </a:rPr>
              <a:t>	C.checking</a:t>
            </a:r>
            <a:r>
              <a:rPr lang="en-US" altLang="zh-CN" sz="2200" dirty="0">
                <a:solidFill>
                  <a:srgbClr val="000000"/>
                </a:solidFill>
                <a:latin typeface="Times New Roman" panose="02020603050405020304" pitchFamily="18" charset="0"/>
                <a:cs typeface="Times New Roman" panose="02020603050405020304" pitchFamily="18" charset="0"/>
              </a:rPr>
              <a:t>	D.doing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)7.A.bathroom	B.bedroom </a:t>
            </a:r>
            <a:r>
              <a:rPr lang="en-US" altLang="zh-CN" sz="2200" dirty="0" smtClean="0">
                <a:solidFill>
                  <a:srgbClr val="000000"/>
                </a:solidFill>
                <a:latin typeface="Times New Roman" panose="02020603050405020304" pitchFamily="18" charset="0"/>
                <a:cs typeface="Times New Roman" panose="02020603050405020304" pitchFamily="18" charset="0"/>
              </a:rPr>
              <a:t>	C.kitchen</a:t>
            </a:r>
            <a:r>
              <a:rPr lang="en-US" altLang="zh-CN" sz="2200" dirty="0">
                <a:solidFill>
                  <a:srgbClr val="000000"/>
                </a:solidFill>
                <a:latin typeface="Times New Roman" panose="02020603050405020304" pitchFamily="18" charset="0"/>
                <a:cs typeface="Times New Roman" panose="02020603050405020304" pitchFamily="18" charset="0"/>
              </a:rPr>
              <a:t>	D.study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)8.A.requires	B.answers </a:t>
            </a:r>
            <a:r>
              <a:rPr lang="en-US" altLang="zh-CN" sz="2200" dirty="0" smtClean="0">
                <a:solidFill>
                  <a:srgbClr val="000000"/>
                </a:solidFill>
                <a:latin typeface="Times New Roman" panose="02020603050405020304" pitchFamily="18" charset="0"/>
                <a:cs typeface="Times New Roman" panose="02020603050405020304" pitchFamily="18" charset="0"/>
              </a:rPr>
              <a:t>	C.invites</a:t>
            </a:r>
            <a:r>
              <a:rPr lang="en-US" altLang="zh-CN" sz="2200" dirty="0">
                <a:solidFill>
                  <a:srgbClr val="000000"/>
                </a:solidFill>
                <a:latin typeface="Times New Roman" panose="02020603050405020304" pitchFamily="18" charset="0"/>
                <a:cs typeface="Times New Roman" panose="02020603050405020304" pitchFamily="18" charset="0"/>
              </a:rPr>
              <a:t>	D.suggests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)9.A.chat	</a:t>
            </a:r>
            <a:r>
              <a:rPr lang="en-US" altLang="zh-CN" sz="2200" dirty="0" smtClean="0">
                <a:solidFill>
                  <a:srgbClr val="000000"/>
                </a:solidFill>
                <a:latin typeface="Times New Roman" panose="02020603050405020304" pitchFamily="18" charset="0"/>
                <a:cs typeface="Times New Roman" panose="02020603050405020304" pitchFamily="18" charset="0"/>
              </a:rPr>
              <a:t>	B.time 		C.lesson</a:t>
            </a:r>
            <a:r>
              <a:rPr lang="en-US" altLang="zh-CN" sz="2200" dirty="0">
                <a:solidFill>
                  <a:srgbClr val="000000"/>
                </a:solidFill>
                <a:latin typeface="Times New Roman" panose="02020603050405020304" pitchFamily="18" charset="0"/>
                <a:cs typeface="Times New Roman" panose="02020603050405020304" pitchFamily="18" charset="0"/>
              </a:rPr>
              <a:t>	D.change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)10.A.continues	B.worries </a:t>
            </a:r>
            <a:r>
              <a:rPr lang="en-US" altLang="zh-CN" sz="2200" dirty="0" smtClean="0">
                <a:solidFill>
                  <a:srgbClr val="000000"/>
                </a:solidFill>
                <a:latin typeface="Times New Roman" panose="02020603050405020304" pitchFamily="18" charset="0"/>
                <a:cs typeface="Times New Roman" panose="02020603050405020304" pitchFamily="18" charset="0"/>
              </a:rPr>
              <a:t>	C.smiles</a:t>
            </a:r>
            <a:r>
              <a:rPr lang="en-US" altLang="zh-CN" sz="2200" dirty="0">
                <a:solidFill>
                  <a:srgbClr val="000000"/>
                </a:solidFill>
                <a:latin typeface="Times New Roman" panose="02020603050405020304" pitchFamily="18" charset="0"/>
                <a:cs typeface="Times New Roman" panose="02020603050405020304" pitchFamily="18" charset="0"/>
              </a:rPr>
              <a:t>	D.reports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75759" y="1632440"/>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315308" y="202916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315308" y="244715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2315308" y="284387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2315308" y="3240602"/>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2315308" y="3637326"/>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矩形 8"/>
          <p:cNvSpPr/>
          <p:nvPr/>
        </p:nvSpPr>
        <p:spPr>
          <a:xfrm>
            <a:off x="2315308" y="403405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矩形 9"/>
          <p:cNvSpPr/>
          <p:nvPr/>
        </p:nvSpPr>
        <p:spPr>
          <a:xfrm>
            <a:off x="2315308" y="4430774"/>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矩形 10"/>
          <p:cNvSpPr/>
          <p:nvPr/>
        </p:nvSpPr>
        <p:spPr>
          <a:xfrm>
            <a:off x="2315308" y="4827498"/>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矩形 11"/>
          <p:cNvSpPr/>
          <p:nvPr/>
        </p:nvSpPr>
        <p:spPr>
          <a:xfrm>
            <a:off x="2315308" y="5224220"/>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089363"/>
            <a:ext cx="8128000" cy="493327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阅读理解</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Taobao,China</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largest online shopping site(  </a:t>
            </a:r>
            <a:r>
              <a:rPr lang="zh-CN" altLang="zh-CN" sz="2200">
                <a:solidFill>
                  <a:srgbClr val="000000"/>
                </a:solidFill>
                <a:latin typeface="Times New Roman" panose="02020603050405020304" pitchFamily="18" charset="0"/>
                <a:cs typeface="Times New Roman" panose="02020603050405020304" pitchFamily="18" charset="0"/>
              </a:rPr>
              <a:t>网站</a:t>
            </a:r>
            <a:r>
              <a:rPr lang="en-US" altLang="zh-CN" sz="2200">
                <a:solidFill>
                  <a:srgbClr val="000000"/>
                </a:solidFill>
                <a:latin typeface="Times New Roman" panose="02020603050405020304" pitchFamily="18" charset="0"/>
                <a:cs typeface="Times New Roman" panose="02020603050405020304" pitchFamily="18" charset="0"/>
              </a:rPr>
              <a:t>  ),has become an important part of Chinese people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life.Many people spend lots of money on Taobao.</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 growing number of Chinese Internet users have found the joys of online shopping.Most online shoppers are students or young workers.More women shop online than men.Clothing and home-use products are the most popular online.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It was reported that more than 5 trillion(  </a:t>
            </a:r>
            <a:r>
              <a:rPr lang="zh-CN" altLang="zh-CN" sz="2200">
                <a:solidFill>
                  <a:srgbClr val="000000"/>
                </a:solidFill>
                <a:latin typeface="Times New Roman" panose="02020603050405020304" pitchFamily="18" charset="0"/>
                <a:cs typeface="Times New Roman" panose="02020603050405020304" pitchFamily="18" charset="0"/>
              </a:rPr>
              <a:t>万亿</a:t>
            </a:r>
            <a:r>
              <a:rPr lang="en-US" altLang="zh-CN" sz="2200">
                <a:solidFill>
                  <a:srgbClr val="000000"/>
                </a:solidFill>
                <a:latin typeface="Times New Roman" panose="02020603050405020304" pitchFamily="18" charset="0"/>
                <a:cs typeface="Times New Roman" panose="02020603050405020304" pitchFamily="18" charset="0"/>
              </a:rPr>
              <a:t>  ) </a:t>
            </a:r>
            <a:r>
              <a:rPr lang="en-US" altLang="zh-CN" sz="2200" i="1">
                <a:solidFill>
                  <a:srgbClr val="000000"/>
                </a:solidFill>
                <a:latin typeface="Times New Roman" panose="02020603050405020304" pitchFamily="18" charset="0"/>
                <a:cs typeface="Times New Roman" panose="02020603050405020304" pitchFamily="18" charset="0"/>
              </a:rPr>
              <a:t>yuan</a:t>
            </a:r>
            <a:r>
              <a:rPr lang="en-US" altLang="zh-CN" sz="2200">
                <a:solidFill>
                  <a:srgbClr val="000000"/>
                </a:solidFill>
                <a:latin typeface="Times New Roman" panose="02020603050405020304" pitchFamily="18" charset="0"/>
                <a:cs typeface="Times New Roman" panose="02020603050405020304" pitchFamily="18" charset="0"/>
              </a:rPr>
              <a:t> was spent on online shopping last year,80% through Taobao.Taobao means “looking for treasure”.People can find almost everything they need on Taobao,from clothes to books,from candies to DVD players.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You may question the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security</a:t>
            </a:r>
            <a:r>
              <a:rPr lang="en-US" altLang="zh-CN" sz="2200">
                <a:solidFill>
                  <a:srgbClr val="000000"/>
                </a:solidFill>
                <a:latin typeface="Times New Roman" panose="02020603050405020304" pitchFamily="18" charset="0"/>
                <a:cs typeface="Times New Roman" panose="02020603050405020304" pitchFamily="18" charset="0"/>
              </a:rPr>
              <a:t> of online shopping.People said 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very safe and convenient(  </a:t>
            </a:r>
            <a:r>
              <a:rPr lang="zh-CN" altLang="zh-CN" sz="2200">
                <a:solidFill>
                  <a:srgbClr val="000000"/>
                </a:solidFill>
                <a:latin typeface="Times New Roman" panose="02020603050405020304" pitchFamily="18" charset="0"/>
                <a:cs typeface="Times New Roman" panose="02020603050405020304" pitchFamily="18" charset="0"/>
              </a:rPr>
              <a:t>便利的</a:t>
            </a:r>
            <a:r>
              <a:rPr lang="en-US" altLang="zh-CN" sz="2200">
                <a:solidFill>
                  <a:srgbClr val="000000"/>
                </a:solidFill>
                <a:latin typeface="Times New Roman" panose="02020603050405020304" pitchFamily="18" charset="0"/>
                <a:cs typeface="Times New Roman" panose="02020603050405020304" pitchFamily="18" charset="0"/>
              </a:rPr>
              <a:t>  ).Unless you receive the products from the sellers and are satisfied with them,the shop owners will not get the money.You can also get your money back if you want to return the products.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)1.What do Chinese Internet users spend lots of money on?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A.Clothes and books.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B.An online shopping site.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C.Travelling.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D.A shopping mall.</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72783" y="3652626"/>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901893"/>
            <a:ext cx="8128000" cy="330821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)2.Most online shoppers are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A.young	B.old</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C.babies	D.women</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)3.What can people find on Taobao?</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A.Almost everything.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B.Only clothing.</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C.Books and candies.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D.Home-use products.</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75551" y="2036477"/>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40885" y="3269062"/>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5628"/>
            <a:ext cx="8128000" cy="412074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)4.The underlined word “security” means “</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 in Chinese.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t>
            </a:r>
            <a:r>
              <a:rPr lang="zh-CN" altLang="zh-CN" sz="2200">
                <a:solidFill>
                  <a:srgbClr val="000000"/>
                </a:solidFill>
                <a:latin typeface="Times New Roman" panose="02020603050405020304" pitchFamily="18" charset="0"/>
                <a:cs typeface="Times New Roman" panose="02020603050405020304" pitchFamily="18" charset="0"/>
              </a:rPr>
              <a:t>质量</a:t>
            </a:r>
            <a:r>
              <a:rPr lang="en-US" altLang="zh-CN" sz="2200">
                <a:solidFill>
                  <a:srgbClr val="000000"/>
                </a:solidFill>
                <a:latin typeface="Times New Roman" panose="02020603050405020304" pitchFamily="18" charset="0"/>
                <a:cs typeface="Times New Roman" panose="02020603050405020304" pitchFamily="18" charset="0"/>
              </a:rPr>
              <a:t>	B.</a:t>
            </a:r>
            <a:r>
              <a:rPr lang="zh-CN" altLang="zh-CN" sz="2200">
                <a:solidFill>
                  <a:srgbClr val="000000"/>
                </a:solidFill>
                <a:latin typeface="Times New Roman" panose="02020603050405020304" pitchFamily="18" charset="0"/>
                <a:cs typeface="Times New Roman" panose="02020603050405020304" pitchFamily="18" charset="0"/>
              </a:rPr>
              <a:t>秘书</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a:t>
            </a:r>
            <a:r>
              <a:rPr lang="zh-CN" altLang="zh-CN" sz="2200">
                <a:solidFill>
                  <a:srgbClr val="000000"/>
                </a:solidFill>
                <a:latin typeface="Times New Roman" panose="02020603050405020304" pitchFamily="18" charset="0"/>
                <a:cs typeface="Times New Roman" panose="02020603050405020304" pitchFamily="18" charset="0"/>
              </a:rPr>
              <a:t>信誉</a:t>
            </a:r>
            <a:r>
              <a:rPr lang="en-US" altLang="zh-CN" sz="2200">
                <a:solidFill>
                  <a:srgbClr val="000000"/>
                </a:solidFill>
                <a:latin typeface="Times New Roman" panose="02020603050405020304" pitchFamily="18" charset="0"/>
                <a:cs typeface="Times New Roman" panose="02020603050405020304" pitchFamily="18" charset="0"/>
              </a:rPr>
              <a:t>	D.</a:t>
            </a:r>
            <a:r>
              <a:rPr lang="zh-CN" altLang="zh-CN" sz="2200">
                <a:solidFill>
                  <a:srgbClr val="000000"/>
                </a:solidFill>
                <a:latin typeface="Times New Roman" panose="02020603050405020304" pitchFamily="18" charset="0"/>
                <a:cs typeface="Times New Roman" panose="02020603050405020304" pitchFamily="18" charset="0"/>
              </a:rPr>
              <a:t>安全</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)5.Which is the best title of the passage?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A.A new life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B.Online shopping in China</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C.Shopping online is not safe</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D.Shopping online is not popular</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25655" y="1632440"/>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38305" y="3253314"/>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4227"/>
            <a:ext cx="8128000" cy="452354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1.Dr Wang came to work in our hospital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several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几个</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 months ago</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2.When my mother buys </a:t>
            </a:r>
            <a:r>
              <a:rPr lang="en-US" altLang="zh-CN" sz="2200" dirty="0" err="1">
                <a:solidFill>
                  <a:srgbClr val="000000"/>
                </a:solidFill>
                <a:latin typeface="Times New Roman" panose="02020603050405020304" pitchFamily="18" charset="0"/>
                <a:cs typeface="Times New Roman" panose="02020603050405020304" pitchFamily="18" charset="0"/>
              </a:rPr>
              <a:t>apples,she</a:t>
            </a:r>
            <a:r>
              <a:rPr lang="en-US" altLang="zh-CN" sz="2200" dirty="0">
                <a:solidFill>
                  <a:srgbClr val="000000"/>
                </a:solidFill>
                <a:latin typeface="Times New Roman" panose="02020603050405020304" pitchFamily="18" charset="0"/>
                <a:cs typeface="Times New Roman" panose="02020603050405020304" pitchFamily="18" charset="0"/>
              </a:rPr>
              <a:t> always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picks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挑选</a:t>
            </a:r>
            <a:r>
              <a:rPr lang="en-US" altLang="zh-CN" sz="2200" dirty="0">
                <a:solidFill>
                  <a:srgbClr val="000000"/>
                </a:solidFill>
                <a:latin typeface="Times New Roman" panose="02020603050405020304" pitchFamily="18" charset="0"/>
                <a:cs typeface="Times New Roman" panose="02020603050405020304" pitchFamily="18" charset="0"/>
              </a:rPr>
              <a:t>  ) the red ones because they are more delicious.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3.It must be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hard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艰难的</a:t>
            </a:r>
            <a:r>
              <a:rPr lang="en-US" altLang="zh-CN" sz="2200" dirty="0">
                <a:solidFill>
                  <a:srgbClr val="000000"/>
                </a:solidFill>
                <a:latin typeface="Times New Roman" panose="02020603050405020304" pitchFamily="18" charset="0"/>
                <a:cs typeface="Times New Roman" panose="02020603050405020304" pitchFamily="18" charset="0"/>
              </a:rPr>
              <a:t>  ) for the </a:t>
            </a:r>
            <a:r>
              <a:rPr lang="en-US" altLang="zh-CN" sz="2200" dirty="0" err="1">
                <a:solidFill>
                  <a:srgbClr val="000000"/>
                </a:solidFill>
                <a:latin typeface="Times New Roman" panose="02020603050405020304" pitchFamily="18" charset="0"/>
                <a:cs typeface="Times New Roman" panose="02020603050405020304" pitchFamily="18" charset="0"/>
              </a:rPr>
              <a:t>mother,bringing</a:t>
            </a:r>
            <a:r>
              <a:rPr lang="en-US" altLang="zh-CN" sz="2200" dirty="0">
                <a:solidFill>
                  <a:srgbClr val="000000"/>
                </a:solidFill>
                <a:latin typeface="Times New Roman" panose="02020603050405020304" pitchFamily="18" charset="0"/>
                <a:cs typeface="Times New Roman" panose="02020603050405020304" pitchFamily="18" charset="0"/>
              </a:rPr>
              <a:t> up three children on her own.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4.We are going to take a boat to the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island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岛屿</a:t>
            </a:r>
            <a:r>
              <a:rPr lang="en-US" altLang="zh-CN" sz="2200" dirty="0">
                <a:solidFill>
                  <a:srgbClr val="000000"/>
                </a:solidFill>
                <a:latin typeface="Times New Roman" panose="02020603050405020304" pitchFamily="18" charset="0"/>
                <a:cs typeface="Times New Roman" panose="02020603050405020304" pitchFamily="18" charset="0"/>
              </a:rPr>
              <a:t>  ) and have a picnic there.</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5.Travelling to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Europe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欧洲</a:t>
            </a:r>
            <a:r>
              <a:rPr lang="en-US" altLang="zh-CN" sz="2200" dirty="0">
                <a:solidFill>
                  <a:srgbClr val="000000"/>
                </a:solidFill>
                <a:latin typeface="Times New Roman" panose="02020603050405020304" pitchFamily="18" charset="0"/>
                <a:cs typeface="Times New Roman" panose="02020603050405020304" pitchFamily="18" charset="0"/>
              </a:rPr>
              <a:t>  ) is very </a:t>
            </a:r>
            <a:r>
              <a:rPr lang="en-US" altLang="zh-CN" sz="2200" dirty="0" err="1">
                <a:solidFill>
                  <a:srgbClr val="000000"/>
                </a:solidFill>
                <a:latin typeface="Times New Roman" panose="02020603050405020304" pitchFamily="18" charset="0"/>
                <a:cs typeface="Times New Roman" panose="02020603050405020304" pitchFamily="18" charset="0"/>
              </a:rPr>
              <a:t>expensive,but</a:t>
            </a:r>
            <a:r>
              <a:rPr lang="en-US" altLang="zh-CN" sz="2200" dirty="0">
                <a:solidFill>
                  <a:srgbClr val="000000"/>
                </a:solidFill>
                <a:latin typeface="Times New Roman" panose="02020603050405020304" pitchFamily="18" charset="0"/>
                <a:cs typeface="Times New Roman" panose="02020603050405020304" pitchFamily="18" charset="0"/>
              </a:rPr>
              <a:t> many rich people choose to go there for a trip.</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6787658" y="1792256"/>
            <a:ext cx="1144229"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6787659" y="2078195"/>
            <a:ext cx="11442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7181064" y="2611774"/>
            <a:ext cx="82525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7181064" y="2897713"/>
            <a:ext cx="8252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640423" y="3424025"/>
            <a:ext cx="80398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3640423" y="3709964"/>
            <a:ext cx="8039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6234766" y="4216480"/>
            <a:ext cx="94629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6234767" y="4502419"/>
            <a:ext cx="9462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970031" y="5024554"/>
            <a:ext cx="111233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3970032" y="5310493"/>
            <a:ext cx="11123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700492"/>
            <a:ext cx="8128000" cy="3711016"/>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1.Listening to music is a good way to relax after a</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day</a:t>
            </a:r>
            <a:r>
              <a:rPr lang="en-US" altLang="zh-CN" sz="2200" dirty="0">
                <a:solidFill>
                  <a:srgbClr val="FF00FF"/>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FF00FF"/>
                </a:solidFill>
                <a:latin typeface="Times New Roman" panose="02020603050405020304" pitchFamily="18" charset="0"/>
                <a:cs typeface="Times New Roman" panose="02020603050405020304" pitchFamily="18" charset="0"/>
              </a:rPr>
              <a:t>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day  ) work.</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2.Beijing is one of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biggest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big  ) cities in China.</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3.The good news sounds very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exciting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excite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4.There are many big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companies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company  ) and international banks in China now.</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Click</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click  ) on the “Back” icon and you can start a new </a:t>
            </a:r>
            <a:r>
              <a:rPr lang="en-US" altLang="zh-CN" sz="2200" dirty="0" err="1">
                <a:solidFill>
                  <a:srgbClr val="000000"/>
                </a:solidFill>
                <a:latin typeface="Times New Roman" panose="02020603050405020304" pitchFamily="18" charset="0"/>
                <a:cs typeface="Times New Roman" panose="02020603050405020304" pitchFamily="18" charset="0"/>
              </a:rPr>
              <a:t>programme</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7872181" y="2238824"/>
            <a:ext cx="1101698"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7872181" y="2524763"/>
            <a:ext cx="11016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788738" y="3025633"/>
            <a:ext cx="103790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4788739" y="3311572"/>
            <a:ext cx="10379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5631200" y="3424565"/>
            <a:ext cx="114174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5631200" y="3710504"/>
            <a:ext cx="11417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614562" y="3833283"/>
            <a:ext cx="150270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4614563" y="4119222"/>
            <a:ext cx="15027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524002" y="4599252"/>
            <a:ext cx="78272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2524003" y="4885191"/>
            <a:ext cx="7827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839973" y="1271848"/>
            <a:ext cx="10685720" cy="4561249"/>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按要求完成句子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1.The website is </a:t>
            </a:r>
            <a:r>
              <a:rPr lang="en-US" altLang="zh-CN" sz="2200" dirty="0">
                <a:latin typeface="Times New Roman" panose="02020603050405020304" pitchFamily="18" charset="0"/>
                <a:cs typeface="Times New Roman" panose="02020603050405020304" pitchFamily="18" charset="0"/>
              </a:rPr>
              <a:t>called “Learning English”.(  </a:t>
            </a:r>
            <a:r>
              <a:rPr lang="zh-CN" altLang="zh-CN" sz="2200" dirty="0">
                <a:solidFill>
                  <a:srgbClr val="000000"/>
                </a:solidFill>
                <a:latin typeface="Times New Roman" panose="02020603050405020304" pitchFamily="18" charset="0"/>
                <a:cs typeface="Times New Roman" panose="02020603050405020304" pitchFamily="18" charset="0"/>
              </a:rPr>
              <a:t>对画线部分提问</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What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website called?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2.There are some hills and lakes in the park.(  </a:t>
            </a:r>
            <a:r>
              <a:rPr lang="zh-CN" altLang="zh-CN" sz="2200" dirty="0">
                <a:solidFill>
                  <a:srgbClr val="000000"/>
                </a:solidFill>
                <a:latin typeface="Times New Roman" panose="02020603050405020304" pitchFamily="18" charset="0"/>
                <a:cs typeface="Times New Roman" panose="02020603050405020304" pitchFamily="18" charset="0"/>
              </a:rPr>
              <a:t>改为否定句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There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aren</a:t>
            </a:r>
            <a:r>
              <a:rPr lang="en-US" altLang="zh-CN" sz="2200" dirty="0">
                <a:solidFill>
                  <a:srgbClr val="FF00FF"/>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FF00FF"/>
                </a:solidFill>
                <a:latin typeface="Times New Roman" panose="02020603050405020304" pitchFamily="18" charset="0"/>
                <a:cs typeface="Times New Roman" panose="02020603050405020304" pitchFamily="18" charset="0"/>
              </a:rPr>
              <a:t>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any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hills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lakes in the park.</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3.I have been to New York twice.(  </a:t>
            </a:r>
            <a:r>
              <a:rPr lang="zh-CN" altLang="zh-CN" sz="2200" dirty="0">
                <a:solidFill>
                  <a:srgbClr val="000000"/>
                </a:solidFill>
                <a:latin typeface="Times New Roman" panose="02020603050405020304" pitchFamily="18" charset="0"/>
                <a:cs typeface="Times New Roman" panose="02020603050405020304" pitchFamily="18" charset="0"/>
              </a:rPr>
              <a:t>改为一般疑问句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Have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you</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been to New York?</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been famous for its beauty for years.(  </a:t>
            </a:r>
            <a:r>
              <a:rPr lang="zh-CN" altLang="zh-CN" sz="2200" dirty="0">
                <a:solidFill>
                  <a:srgbClr val="000000"/>
                </a:solidFill>
                <a:latin typeface="Times New Roman" panose="02020603050405020304" pitchFamily="18" charset="0"/>
                <a:cs typeface="Times New Roman" panose="02020603050405020304" pitchFamily="18" charset="0"/>
              </a:rPr>
              <a:t>改为反义疑问句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been famous for its beauty for years,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hasn</a:t>
            </a:r>
            <a:r>
              <a:rPr lang="en-US" altLang="zh-CN" sz="2200" dirty="0">
                <a:solidFill>
                  <a:srgbClr val="FF00FF"/>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FF00FF"/>
                </a:solidFill>
                <a:latin typeface="Times New Roman" panose="02020603050405020304" pitchFamily="18" charset="0"/>
                <a:cs typeface="Times New Roman" panose="02020603050405020304" pitchFamily="18" charset="0"/>
              </a:rPr>
              <a:t>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it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5.Disneyland is a world-famous theme park.(  </a:t>
            </a:r>
            <a:r>
              <a:rPr lang="zh-CN" altLang="zh-CN" sz="2200" dirty="0">
                <a:solidFill>
                  <a:srgbClr val="000000"/>
                </a:solidFill>
                <a:latin typeface="Times New Roman" panose="02020603050405020304" pitchFamily="18" charset="0"/>
                <a:cs typeface="Times New Roman" panose="02020603050405020304" pitchFamily="18" charset="0"/>
              </a:rPr>
              <a:t>改为同义句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As a theme park,Disneyland is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famous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all</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over</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world</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cxnSp>
        <p:nvCxnSpPr>
          <p:cNvPr id="4" name="直接连接符 3"/>
          <p:cNvCxnSpPr/>
          <p:nvPr/>
        </p:nvCxnSpPr>
        <p:spPr>
          <a:xfrm>
            <a:off x="3640423" y="2067563"/>
            <a:ext cx="20160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131138" y="2164397"/>
            <a:ext cx="169712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1131139" y="2450336"/>
            <a:ext cx="16971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843519" y="2972471"/>
            <a:ext cx="201609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1843520" y="3258410"/>
            <a:ext cx="20160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750428" y="2972471"/>
            <a:ext cx="39088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4725376" y="3258410"/>
            <a:ext cx="3908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1131137" y="3804854"/>
            <a:ext cx="201609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5" name="直接连接符 14"/>
          <p:cNvCxnSpPr/>
          <p:nvPr/>
        </p:nvCxnSpPr>
        <p:spPr>
          <a:xfrm>
            <a:off x="1131138" y="4090793"/>
            <a:ext cx="20160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5798832" y="4609884"/>
            <a:ext cx="204799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8" name="直接连接符 17"/>
          <p:cNvCxnSpPr/>
          <p:nvPr/>
        </p:nvCxnSpPr>
        <p:spPr>
          <a:xfrm>
            <a:off x="5798832" y="4895823"/>
            <a:ext cx="2047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4472279" y="5389904"/>
            <a:ext cx="576687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21" name="直接连接符 20"/>
          <p:cNvCxnSpPr/>
          <p:nvPr/>
        </p:nvCxnSpPr>
        <p:spPr>
          <a:xfrm>
            <a:off x="4472280" y="5675843"/>
            <a:ext cx="57668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2" grpId="0" animBg="1"/>
      <p:bldP spid="14" grpId="0" animBg="1"/>
      <p:bldP spid="17"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1277087" y="1279138"/>
            <a:ext cx="10025321" cy="4967514"/>
          </a:xfrm>
          <a:prstGeom prst="rect">
            <a:avLst/>
          </a:prstGeom>
        </p:spPr>
        <p:txBody>
          <a:bodyPr wrap="square">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Ⅳ</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a:t>
            </a:r>
            <a:r>
              <a:rPr lang="zh-CN" altLang="zh-CN" sz="2200">
                <a:solidFill>
                  <a:srgbClr val="000000"/>
                </a:solidFill>
                <a:latin typeface="Times New Roman" panose="02020603050405020304" pitchFamily="18" charset="0"/>
                <a:cs typeface="Times New Roman" panose="02020603050405020304" pitchFamily="18" charset="0"/>
              </a:rPr>
              <a:t>八小时环游世界有可能吗</a:t>
            </a:r>
            <a:r>
              <a:rPr lang="en-US" altLang="zh-CN" sz="2200">
                <a:solidFill>
                  <a:srgbClr val="000000"/>
                </a:solidFill>
                <a:latin typeface="Times New Roman" panose="02020603050405020304" pitchFamily="18" charset="0"/>
                <a:cs typeface="Times New Roman" panose="02020603050405020304" pitchFamily="18" charset="0"/>
              </a:rPr>
              <a:t>?</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Is it possible to travel around the world</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in</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eight</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hours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a:t>
            </a:r>
            <a:r>
              <a:rPr lang="zh-CN" altLang="zh-CN" sz="2200">
                <a:solidFill>
                  <a:srgbClr val="000000"/>
                </a:solidFill>
                <a:latin typeface="Times New Roman" panose="02020603050405020304" pitchFamily="18" charset="0"/>
                <a:cs typeface="Times New Roman" panose="02020603050405020304" pitchFamily="18" charset="0"/>
              </a:rPr>
              <a:t>在这座小岛的最南端有一个博物馆。</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There is a museum</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at</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southern</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end</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of</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this island.</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a:t>
            </a:r>
            <a:r>
              <a:rPr lang="zh-CN" altLang="zh-CN" sz="2200">
                <a:solidFill>
                  <a:srgbClr val="000000"/>
                </a:solidFill>
                <a:latin typeface="Times New Roman" panose="02020603050405020304" pitchFamily="18" charset="0"/>
                <a:cs typeface="Times New Roman" panose="02020603050405020304" pitchFamily="18" charset="0"/>
              </a:rPr>
              <a:t>再往前走</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Times New Roman" panose="02020603050405020304" pitchFamily="18" charset="0"/>
                <a:cs typeface="Times New Roman" panose="02020603050405020304" pitchFamily="18" charset="0"/>
              </a:rPr>
              <a:t>你就能看到闻名于世的贸易中心。</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Further</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on</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,you can see the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world-famous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trade centre.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4.</a:t>
            </a:r>
            <a:r>
              <a:rPr lang="zh-CN" altLang="zh-CN" sz="2200">
                <a:solidFill>
                  <a:srgbClr val="000000"/>
                </a:solidFill>
                <a:latin typeface="Times New Roman" panose="02020603050405020304" pitchFamily="18" charset="0"/>
                <a:cs typeface="Times New Roman" panose="02020603050405020304" pitchFamily="18" charset="0"/>
              </a:rPr>
              <a:t>百老汇自从</a:t>
            </a:r>
            <a:r>
              <a:rPr lang="en-US" altLang="zh-CN" sz="2200">
                <a:solidFill>
                  <a:srgbClr val="000000"/>
                </a:solidFill>
                <a:latin typeface="Times New Roman" panose="02020603050405020304" pitchFamily="18" charset="0"/>
                <a:cs typeface="Times New Roman" panose="02020603050405020304" pitchFamily="18" charset="0"/>
              </a:rPr>
              <a:t>20</a:t>
            </a:r>
            <a:r>
              <a:rPr lang="zh-CN" altLang="zh-CN" sz="2200">
                <a:solidFill>
                  <a:srgbClr val="000000"/>
                </a:solidFill>
                <a:latin typeface="Times New Roman" panose="02020603050405020304" pitchFamily="18" charset="0"/>
                <a:cs typeface="Times New Roman" panose="02020603050405020304" pitchFamily="18" charset="0"/>
              </a:rPr>
              <a:t>世纪初期以来就出名了。</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Broadway has been famous</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since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the</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early</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twentieth/20th</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century.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每年都有数千人聚集到这里来看演出。</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Thousands</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of</a:t>
            </a:r>
            <a:r>
              <a:rPr lang="zh-CN" altLang="zh-CN" sz="2200">
                <a:solidFill>
                  <a:srgbClr val="FF00FF"/>
                </a:solidFill>
                <a:latin typeface="Times New Roman" panose="02020603050405020304" pitchFamily="18" charset="0"/>
                <a:cs typeface="Times New Roman" panose="02020603050405020304" pitchFamily="18" charset="0"/>
              </a:rPr>
              <a:t>　</a:t>
            </a:r>
            <a:r>
              <a:rPr lang="zh-CN" altLang="zh-CN" sz="220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people</a:t>
            </a:r>
            <a:r>
              <a:rPr lang="zh-CN" altLang="zh-CN" sz="2200">
                <a:solidFill>
                  <a:srgbClr val="FF00FF"/>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gather here to watch the show every year.</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5900559" y="2175029"/>
            <a:ext cx="3030790"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5900559" y="2460968"/>
            <a:ext cx="30307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714851" y="2983103"/>
            <a:ext cx="5110172"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714851" y="3269042"/>
            <a:ext cx="511017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524543" y="3769913"/>
            <a:ext cx="2069261"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1524544" y="4055852"/>
            <a:ext cx="20692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705117" y="3791177"/>
            <a:ext cx="1780203"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5705118" y="4077116"/>
            <a:ext cx="17802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4671780" y="4614877"/>
            <a:ext cx="5418517"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4671781" y="4900816"/>
            <a:ext cx="54185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524543" y="5427679"/>
            <a:ext cx="3834266" cy="300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9" name="直接连接符 18"/>
          <p:cNvCxnSpPr/>
          <p:nvPr/>
        </p:nvCxnSpPr>
        <p:spPr>
          <a:xfrm>
            <a:off x="1524543" y="5738670"/>
            <a:ext cx="38342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886231"/>
            <a:ext cx="8128000" cy="533953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)1.The new office is about 15 minutes</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 ride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a:t>
            </a:r>
            <a:r>
              <a:rPr lang="en-US" altLang="zh-CN" sz="2200" dirty="0" err="1">
                <a:solidFill>
                  <a:srgbClr val="000000"/>
                </a:solidFill>
                <a:latin typeface="Times New Roman" panose="02020603050405020304" pitchFamily="18" charset="0"/>
                <a:cs typeface="Times New Roman" panose="02020603050405020304" pitchFamily="18" charset="0"/>
              </a:rPr>
              <a:t>centre</a:t>
            </a:r>
            <a:r>
              <a:rPr lang="en-US" altLang="zh-CN" sz="2200" dirty="0">
                <a:solidFill>
                  <a:srgbClr val="000000"/>
                </a:solidFill>
                <a:latin typeface="Times New Roman" panose="02020603050405020304" pitchFamily="18" charset="0"/>
                <a:cs typeface="Times New Roman" panose="02020603050405020304" pitchFamily="18" charset="0"/>
              </a:rPr>
              <a:t> of Wuxi</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underground.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A.from;by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B.on;by</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C.at;on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D.to;on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)2.It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to work out the </a:t>
            </a:r>
            <a:r>
              <a:rPr lang="en-US" altLang="zh-CN" sz="2200" dirty="0" err="1">
                <a:solidFill>
                  <a:srgbClr val="000000"/>
                </a:solidFill>
                <a:latin typeface="Times New Roman" panose="02020603050405020304" pitchFamily="18" charset="0"/>
                <a:cs typeface="Times New Roman" panose="02020603050405020304" pitchFamily="18" charset="0"/>
              </a:rPr>
              <a:t>problem.I</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m</a:t>
            </a:r>
            <a:r>
              <a:rPr lang="en-US" altLang="zh-CN" sz="2200" dirty="0">
                <a:solidFill>
                  <a:srgbClr val="000000"/>
                </a:solidFill>
                <a:latin typeface="Times New Roman" panose="02020603050405020304" pitchFamily="18" charset="0"/>
                <a:cs typeface="Times New Roman" panose="02020603050405020304" pitchFamily="18" charset="0"/>
              </a:rPr>
              <a:t> sure I can do it.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A.difficult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B.simple</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C.hard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D.useful</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)3.—You can use QQ or UC to talk with your friends and see them on the screen.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—Really?</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A.Good</a:t>
            </a:r>
            <a:r>
              <a:rPr lang="en-US" altLang="zh-CN" sz="2200" dirty="0">
                <a:solidFill>
                  <a:srgbClr val="000000"/>
                </a:solidFill>
                <a:latin typeface="Times New Roman" panose="02020603050405020304" pitchFamily="18" charset="0"/>
                <a:cs typeface="Times New Roman" panose="02020603050405020304" pitchFamily="18" charset="0"/>
              </a:rPr>
              <a:t> luck	</a:t>
            </a:r>
            <a:r>
              <a:rPr lang="en-US" altLang="zh-CN" sz="2200" dirty="0" err="1">
                <a:solidFill>
                  <a:srgbClr val="000000"/>
                </a:solidFill>
                <a:latin typeface="Times New Roman" panose="02020603050405020304" pitchFamily="18" charset="0"/>
                <a:cs typeface="Times New Roman" panose="02020603050405020304" pitchFamily="18" charset="0"/>
              </a:rPr>
              <a:t>B.Congratulations</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C.Enjoy</a:t>
            </a:r>
            <a:r>
              <a:rPr lang="en-US" altLang="zh-CN" sz="2200" dirty="0">
                <a:solidFill>
                  <a:srgbClr val="000000"/>
                </a:solidFill>
                <a:latin typeface="Times New Roman" panose="02020603050405020304" pitchFamily="18" charset="0"/>
                <a:cs typeface="Times New Roman" panose="02020603050405020304" pitchFamily="18" charset="0"/>
              </a:rPr>
              <a:t> yourself	</a:t>
            </a:r>
            <a:r>
              <a:rPr lang="en-US" altLang="zh-CN" sz="2200" dirty="0" err="1">
                <a:solidFill>
                  <a:srgbClr val="000000"/>
                </a:solidFill>
                <a:latin typeface="Times New Roman" panose="02020603050405020304" pitchFamily="18" charset="0"/>
                <a:cs typeface="Times New Roman" panose="02020603050405020304" pitchFamily="18" charset="0"/>
              </a:rPr>
              <a:t>D.Wonderful</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251518" y="1419789"/>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51518" y="3025306"/>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51518" y="4237417"/>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292496"/>
            <a:ext cx="8128000" cy="452700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)4.Sleeping with the lights on is a </a:t>
            </a:r>
            <a:r>
              <a:rPr lang="en-US" altLang="zh-CN" sz="2200" dirty="0" err="1">
                <a:solidFill>
                  <a:srgbClr val="000000"/>
                </a:solidFill>
                <a:latin typeface="Times New Roman" panose="02020603050405020304" pitchFamily="18" charset="0"/>
                <a:cs typeface="Times New Roman" panose="02020603050405020304" pitchFamily="18" charset="0"/>
              </a:rPr>
              <a:t>waste.You</a:t>
            </a:r>
            <a:r>
              <a:rPr lang="en-US" altLang="zh-CN" sz="2200" dirty="0" err="1">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better</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all the lights are off before you go to bed.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A.look</a:t>
            </a:r>
            <a:r>
              <a:rPr lang="en-US" altLang="zh-CN" sz="2200" dirty="0">
                <a:solidFill>
                  <a:srgbClr val="000000"/>
                </a:solidFill>
                <a:latin typeface="Times New Roman" panose="02020603050405020304" pitchFamily="18" charset="0"/>
                <a:cs typeface="Times New Roman" panose="02020603050405020304" pitchFamily="18" charset="0"/>
              </a:rPr>
              <a:t> for	</a:t>
            </a:r>
            <a:r>
              <a:rPr lang="en-US" altLang="zh-CN" sz="2200" dirty="0" err="1">
                <a:solidFill>
                  <a:srgbClr val="000000"/>
                </a:solidFill>
                <a:latin typeface="Times New Roman" panose="02020603050405020304" pitchFamily="18" charset="0"/>
                <a:cs typeface="Times New Roman" panose="02020603050405020304" pitchFamily="18" charset="0"/>
              </a:rPr>
              <a:t>B.make</a:t>
            </a:r>
            <a:r>
              <a:rPr lang="en-US" altLang="zh-CN" sz="2200" dirty="0">
                <a:solidFill>
                  <a:srgbClr val="000000"/>
                </a:solidFill>
                <a:latin typeface="Times New Roman" panose="02020603050405020304" pitchFamily="18" charset="0"/>
                <a:cs typeface="Times New Roman" panose="02020603050405020304" pitchFamily="18" charset="0"/>
              </a:rPr>
              <a:t> sure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C.think</a:t>
            </a:r>
            <a:r>
              <a:rPr lang="en-US" altLang="zh-CN" sz="2200" dirty="0">
                <a:solidFill>
                  <a:srgbClr val="000000"/>
                </a:solidFill>
                <a:latin typeface="Times New Roman" panose="02020603050405020304" pitchFamily="18" charset="0"/>
                <a:cs typeface="Times New Roman" panose="02020603050405020304" pitchFamily="18" charset="0"/>
              </a:rPr>
              <a:t> hard	</a:t>
            </a:r>
            <a:r>
              <a:rPr lang="en-US" altLang="zh-CN" sz="2200" dirty="0" err="1">
                <a:solidFill>
                  <a:srgbClr val="000000"/>
                </a:solidFill>
                <a:latin typeface="Times New Roman" panose="02020603050405020304" pitchFamily="18" charset="0"/>
                <a:cs typeface="Times New Roman" panose="02020603050405020304" pitchFamily="18" charset="0"/>
              </a:rPr>
              <a:t>D.find</a:t>
            </a:r>
            <a:r>
              <a:rPr lang="en-US" altLang="zh-CN" sz="2200" dirty="0">
                <a:solidFill>
                  <a:srgbClr val="000000"/>
                </a:solidFill>
                <a:latin typeface="Times New Roman" panose="02020603050405020304" pitchFamily="18" charset="0"/>
                <a:cs typeface="Times New Roman" panose="02020603050405020304" pitchFamily="18" charset="0"/>
              </a:rPr>
              <a:t> out</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)5.If you want to open a </a:t>
            </a:r>
            <a:r>
              <a:rPr lang="en-US" altLang="zh-CN" sz="2200" dirty="0" err="1">
                <a:solidFill>
                  <a:srgbClr val="000000"/>
                </a:solidFill>
                <a:latin typeface="Times New Roman" panose="02020603050405020304" pitchFamily="18" charset="0"/>
                <a:cs typeface="Times New Roman" panose="02020603050405020304" pitchFamily="18" charset="0"/>
              </a:rPr>
              <a:t>file,please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icon.</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A.put</a:t>
            </a:r>
            <a:r>
              <a:rPr lang="en-US" altLang="zh-CN" sz="2200" dirty="0">
                <a:solidFill>
                  <a:srgbClr val="000000"/>
                </a:solidFill>
                <a:latin typeface="Times New Roman" panose="02020603050405020304" pitchFamily="18" charset="0"/>
                <a:cs typeface="Times New Roman" panose="02020603050405020304" pitchFamily="18" charset="0"/>
              </a:rPr>
              <a:t> on	</a:t>
            </a:r>
            <a:r>
              <a:rPr lang="en-US" altLang="zh-CN" sz="2200" dirty="0" err="1">
                <a:solidFill>
                  <a:srgbClr val="000000"/>
                </a:solidFill>
                <a:latin typeface="Times New Roman" panose="02020603050405020304" pitchFamily="18" charset="0"/>
                <a:cs typeface="Times New Roman" panose="02020603050405020304" pitchFamily="18" charset="0"/>
              </a:rPr>
              <a:t>B.hit</a:t>
            </a:r>
            <a:r>
              <a:rPr lang="en-US" altLang="zh-CN" sz="2200" dirty="0">
                <a:solidFill>
                  <a:srgbClr val="000000"/>
                </a:solidFill>
                <a:latin typeface="Times New Roman" panose="02020603050405020304" pitchFamily="18" charset="0"/>
                <a:cs typeface="Times New Roman" panose="02020603050405020304" pitchFamily="18" charset="0"/>
              </a:rPr>
              <a:t> on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C.click</a:t>
            </a:r>
            <a:r>
              <a:rPr lang="en-US" altLang="zh-CN" sz="2200" dirty="0">
                <a:solidFill>
                  <a:srgbClr val="000000"/>
                </a:solidFill>
                <a:latin typeface="Times New Roman" panose="02020603050405020304" pitchFamily="18" charset="0"/>
                <a:cs typeface="Times New Roman" panose="02020603050405020304" pitchFamily="18" charset="0"/>
              </a:rPr>
              <a:t> on	</a:t>
            </a:r>
            <a:r>
              <a:rPr lang="en-US" altLang="zh-CN" sz="2200" dirty="0" err="1">
                <a:solidFill>
                  <a:srgbClr val="000000"/>
                </a:solidFill>
                <a:latin typeface="Times New Roman" panose="02020603050405020304" pitchFamily="18" charset="0"/>
                <a:cs typeface="Times New Roman" panose="02020603050405020304" pitchFamily="18" charset="0"/>
              </a:rPr>
              <a:t>D.touch</a:t>
            </a:r>
            <a:r>
              <a:rPr lang="en-US" altLang="zh-CN" sz="2200" dirty="0">
                <a:solidFill>
                  <a:srgbClr val="000000"/>
                </a:solidFill>
                <a:latin typeface="Times New Roman" panose="02020603050405020304" pitchFamily="18" charset="0"/>
                <a:cs typeface="Times New Roman" panose="02020603050405020304" pitchFamily="18" charset="0"/>
              </a:rPr>
              <a:t> on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)6.This kind of tulip(  </a:t>
            </a:r>
            <a:r>
              <a:rPr lang="zh-CN" altLang="zh-CN" sz="2200" dirty="0">
                <a:solidFill>
                  <a:srgbClr val="000000"/>
                </a:solidFill>
                <a:latin typeface="Times New Roman" panose="02020603050405020304" pitchFamily="18" charset="0"/>
                <a:cs typeface="Times New Roman" panose="02020603050405020304" pitchFamily="18" charset="0"/>
              </a:rPr>
              <a:t>郁金香</a:t>
            </a:r>
            <a:r>
              <a:rPr lang="en-US" altLang="zh-CN" sz="2200" dirty="0">
                <a:solidFill>
                  <a:srgbClr val="000000"/>
                </a:solidFill>
                <a:latin typeface="Times New Roman" panose="02020603050405020304" pitchFamily="18" charset="0"/>
                <a:cs typeface="Times New Roman" panose="02020603050405020304" pitchFamily="18" charset="0"/>
              </a:rPr>
              <a:t>  ) </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Netherlands ten years ago.</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A.came</a:t>
            </a:r>
            <a:r>
              <a:rPr lang="en-US" altLang="zh-CN" sz="2200" dirty="0">
                <a:solidFill>
                  <a:srgbClr val="000000"/>
                </a:solidFill>
                <a:latin typeface="Times New Roman" panose="02020603050405020304" pitchFamily="18" charset="0"/>
                <a:cs typeface="Times New Roman" panose="02020603050405020304" pitchFamily="18" charset="0"/>
              </a:rPr>
              <a:t> from	</a:t>
            </a:r>
            <a:r>
              <a:rPr lang="en-US" altLang="zh-CN" sz="2200" dirty="0" err="1">
                <a:solidFill>
                  <a:srgbClr val="000000"/>
                </a:solidFill>
                <a:latin typeface="Times New Roman" panose="02020603050405020304" pitchFamily="18" charset="0"/>
                <a:cs typeface="Times New Roman" panose="02020603050405020304" pitchFamily="18" charset="0"/>
              </a:rPr>
              <a:t>B.came</a:t>
            </a:r>
            <a:r>
              <a:rPr lang="en-US" altLang="zh-CN" sz="2200" dirty="0">
                <a:solidFill>
                  <a:srgbClr val="000000"/>
                </a:solidFill>
                <a:latin typeface="Times New Roman" panose="02020603050405020304" pitchFamily="18" charset="0"/>
                <a:cs typeface="Times New Roman" panose="02020603050405020304" pitchFamily="18" charset="0"/>
              </a:rPr>
              <a:t> up</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C.came</a:t>
            </a:r>
            <a:r>
              <a:rPr lang="en-US" altLang="zh-CN" sz="2200" dirty="0">
                <a:solidFill>
                  <a:srgbClr val="000000"/>
                </a:solidFill>
                <a:latin typeface="Times New Roman" panose="02020603050405020304" pitchFamily="18" charset="0"/>
                <a:cs typeface="Times New Roman" panose="02020603050405020304" pitchFamily="18" charset="0"/>
              </a:rPr>
              <a:t> out	</a:t>
            </a:r>
            <a:r>
              <a:rPr lang="en-US" altLang="zh-CN" sz="2200" dirty="0" err="1">
                <a:solidFill>
                  <a:srgbClr val="000000"/>
                </a:solidFill>
                <a:latin typeface="Times New Roman" panose="02020603050405020304" pitchFamily="18" charset="0"/>
                <a:cs typeface="Times New Roman" panose="02020603050405020304" pitchFamily="18" charset="0"/>
              </a:rPr>
              <a:t>D.came</a:t>
            </a:r>
            <a:r>
              <a:rPr lang="en-US" altLang="zh-CN" sz="2200" dirty="0">
                <a:solidFill>
                  <a:srgbClr val="000000"/>
                </a:solidFill>
                <a:latin typeface="Times New Roman" panose="02020603050405020304" pitchFamily="18" charset="0"/>
                <a:cs typeface="Times New Roman" panose="02020603050405020304" pitchFamily="18" charset="0"/>
              </a:rPr>
              <a:t> down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43862" y="1430421"/>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50224" y="3025306"/>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50224" y="4237417"/>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959545"/>
            <a:ext cx="8128000" cy="5745804"/>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panose="02020503000000020003" pitchFamily="18" charset="-122"/>
                <a:ea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)7.—My </a:t>
            </a:r>
            <a:r>
              <a:rPr lang="en-US" altLang="zh-CN" sz="2200" dirty="0" err="1">
                <a:solidFill>
                  <a:srgbClr val="000000"/>
                </a:solidFill>
                <a:latin typeface="Times New Roman" panose="02020603050405020304" pitchFamily="18" charset="0"/>
                <a:cs typeface="Times New Roman" panose="02020603050405020304" pitchFamily="18" charset="0"/>
              </a:rPr>
              <a:t>favourite</a:t>
            </a:r>
            <a:r>
              <a:rPr lang="en-US" altLang="zh-CN" sz="2200" dirty="0">
                <a:solidFill>
                  <a:srgbClr val="000000"/>
                </a:solidFill>
                <a:latin typeface="Times New Roman" panose="02020603050405020304" pitchFamily="18" charset="0"/>
                <a:cs typeface="Times New Roman" panose="02020603050405020304" pitchFamily="18" charset="0"/>
              </a:rPr>
              <a:t> TV</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is </a:t>
            </a:r>
            <a:r>
              <a:rPr lang="en-US" altLang="zh-CN" sz="2200" i="1" dirty="0">
                <a:solidFill>
                  <a:srgbClr val="000000"/>
                </a:solidFill>
                <a:latin typeface="Times New Roman" panose="02020603050405020304" pitchFamily="18" charset="0"/>
                <a:cs typeface="Times New Roman" panose="02020603050405020304" pitchFamily="18" charset="0"/>
              </a:rPr>
              <a:t>Tell</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It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Like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It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i="1" dirty="0">
                <a:solidFill>
                  <a:srgbClr val="000000"/>
                </a:solidFill>
                <a:latin typeface="Times New Roman" panose="02020603050405020304" pitchFamily="18" charset="0"/>
                <a:cs typeface="Times New Roman" panose="02020603050405020304" pitchFamily="18" charset="0"/>
              </a:rPr>
              <a:t>Is</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like it </a:t>
            </a:r>
            <a:r>
              <a:rPr lang="en-US" altLang="zh-CN" sz="2200" dirty="0" err="1">
                <a:solidFill>
                  <a:srgbClr val="000000"/>
                </a:solidFill>
                <a:latin typeface="Times New Roman" panose="02020603050405020304" pitchFamily="18" charset="0"/>
                <a:cs typeface="Times New Roman" panose="02020603050405020304" pitchFamily="18" charset="0"/>
              </a:rPr>
              <a:t>too.It</a:t>
            </a:r>
            <a:r>
              <a:rPr lang="en-US" altLang="zh-CN" sz="2200" dirty="0">
                <a:solidFill>
                  <a:srgbClr val="000000"/>
                </a:solidFill>
                <a:latin typeface="Times New Roman" panose="02020603050405020304" pitchFamily="18" charset="0"/>
                <a:cs typeface="Times New Roman" panose="02020603050405020304" pitchFamily="18" charset="0"/>
              </a:rPr>
              <a:t> often gives me a lot of useful information.</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A.instruction</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B.guidebook</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C.entertainment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D.programme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)8.When I looked into the </a:t>
            </a:r>
            <a:r>
              <a:rPr lang="en-US" altLang="zh-CN" sz="2200" dirty="0" err="1">
                <a:solidFill>
                  <a:srgbClr val="000000"/>
                </a:solidFill>
                <a:latin typeface="Times New Roman" panose="02020603050405020304" pitchFamily="18" charset="0"/>
                <a:cs typeface="Times New Roman" panose="02020603050405020304" pitchFamily="18" charset="0"/>
              </a:rPr>
              <a:t>room,I</a:t>
            </a:r>
            <a:r>
              <a:rPr lang="en-US" altLang="zh-CN" sz="2200" dirty="0">
                <a:solidFill>
                  <a:srgbClr val="000000"/>
                </a:solidFill>
                <a:latin typeface="Times New Roman" panose="02020603050405020304" pitchFamily="18" charset="0"/>
                <a:cs typeface="Times New Roman" panose="02020603050405020304" pitchFamily="18" charset="0"/>
              </a:rPr>
              <a:t> found Simon himself</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bed.</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A.lie</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B.lying</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C.lied</a:t>
            </a:r>
            <a:r>
              <a:rPr lang="en-US" altLang="zh-CN" sz="2200" dirty="0">
                <a:solidFill>
                  <a:srgbClr val="000000"/>
                </a:solidFill>
                <a:latin typeface="Times New Roman" panose="02020603050405020304" pitchFamily="18" charset="0"/>
                <a:cs typeface="Times New Roman" panose="02020603050405020304" pitchFamily="18" charset="0"/>
              </a:rPr>
              <a:t>	D.to lie</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)9.Lady Gaga is famous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 singer.</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A.as	</a:t>
            </a:r>
            <a:r>
              <a:rPr lang="en-US" altLang="zh-CN" sz="2200" dirty="0" err="1">
                <a:solidFill>
                  <a:srgbClr val="000000"/>
                </a:solidFill>
                <a:latin typeface="Times New Roman" panose="02020603050405020304" pitchFamily="18" charset="0"/>
                <a:cs typeface="Times New Roman" panose="02020603050405020304" pitchFamily="18" charset="0"/>
              </a:rPr>
              <a:t>B.with</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C.for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)10.Some tea was left</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cup.</a:t>
            </a:r>
            <a:r>
              <a:rPr lang="en-US" altLang="zh-CN" sz="2200" dirty="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A.at the bottom to	B.at the bottom 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C.at the top to	D.at the top of</a:t>
            </a:r>
            <a:endParaRPr lang="zh-CN" altLang="zh-CN" sz="2200" dirty="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
        <p:nvSpPr>
          <p:cNvPr id="3" name="矩形 2"/>
          <p:cNvSpPr/>
          <p:nvPr/>
        </p:nvSpPr>
        <p:spPr>
          <a:xfrm>
            <a:off x="2363233" y="1058282"/>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2251518" y="2716961"/>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2251518" y="4301212"/>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2251518" y="5502692"/>
            <a:ext cx="385356"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2032000" y="1497360"/>
            <a:ext cx="8128000" cy="4117281"/>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panose="02020503000000020003" pitchFamily="18" charset="-122"/>
                <a:cs typeface="宋体" panose="02010600030101010101" pitchFamily="2" charset="-122"/>
              </a:rPr>
              <a:t>Ⅱ</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完形填空</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It</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Saturday morning.Tony</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sitting at the kitchen table,staring into space and playing with a piece of bread.He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 not even</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1</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.Is he ill?No,but he does have a problem.He has nothing</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2</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because the Internet is down.</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When he woke up this morning,Tony was feeling</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3</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.He jumped out of bed full of plans for the weekend ahead.But,when he turned on his computer he</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4</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he was unable to go online.Every weekend,Tony will go online to email friends,read the news and play a few online chess games</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5</a:t>
            </a:r>
            <a:r>
              <a:rPr lang="zh-CN"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his cousin Helen to kill time.</a:t>
            </a:r>
            <a:r>
              <a:rPr lang="en-US" altLang="zh-CN" sz="2200">
                <a:solidFill>
                  <a:srgbClr val="000000"/>
                </a:solidFill>
                <a:latin typeface="宋体" panose="02010600030101010101" pitchFamily="2" charset="-122"/>
                <a:ea typeface="NEU-BZ-S92" panose="02020503000000020003" pitchFamily="18" charset="-122"/>
                <a:cs typeface="Times New Roman" panose="02020603050405020304" pitchFamily="18" charset="0"/>
              </a:rPr>
              <a:t> </a:t>
            </a:r>
            <a:endParaRPr lang="zh-CN" altLang="zh-CN" sz="2200">
              <a:solidFill>
                <a:srgbClr val="000000"/>
              </a:solidFill>
              <a:latin typeface="NEU-BZ-S92" panose="02020503000000020003" pitchFamily="18" charset="-122"/>
              <a:ea typeface="NEU-BZ-S92" panose="02020503000000020003" pitchFamily="18"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英语正文模板</Template>
  <TotalTime>0</TotalTime>
  <Words>386</Words>
  <Application>Microsoft Office PowerPoint</Application>
  <PresentationFormat>宽屏</PresentationFormat>
  <Paragraphs>113</Paragraphs>
  <Slides>15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Adobe 黑体 Std R</vt:lpstr>
      <vt:lpstr>NEU-BZ-S92</vt:lpstr>
      <vt:lpstr>黑体</vt:lpstr>
      <vt:lpstr>宋体</vt:lpstr>
      <vt:lpstr>微软雅黑</vt:lpstr>
      <vt:lpstr>Arial</vt:lpstr>
      <vt:lpstr>Calibri</vt:lpstr>
      <vt:lpstr>Calibri Light</vt:lpstr>
      <vt:lpstr>Times New Roman</vt:lpstr>
      <vt:lpstr>WWW.2PPT.COM
</vt:lpstr>
      <vt:lpstr>Online tours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2017-12-06T02:46:00Z</dcterms:created>
  <dcterms:modified xsi:type="dcterms:W3CDTF">2023-01-16T16:37:49Z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880487C5A8784F24A272E68C3FAC2A5F</vt:lpwstr>
  </property>
  <property fmtid="{A09F084E-AD41-489F-8076-AA5BE3082BCA}" pid="100">
    <vt:ui4>5</vt:ui4>
  </property>
  <property fmtid="{64440492-4C8B-11D1-8B70-080036B11A03}" pid="11">
    <vt:lpwstr>www.2ppt.com-爱PPT提供资源下载</vt:lpwstr>
  </property>
</Properties>
</file>