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8" r:id="rId2"/>
    <p:sldId id="326" r:id="rId3"/>
    <p:sldId id="327" r:id="rId4"/>
    <p:sldId id="272" r:id="rId5"/>
    <p:sldId id="288" r:id="rId6"/>
    <p:sldId id="258" r:id="rId7"/>
    <p:sldId id="275" r:id="rId8"/>
    <p:sldId id="323" r:id="rId9"/>
    <p:sldId id="289" r:id="rId10"/>
    <p:sldId id="274" r:id="rId11"/>
    <p:sldId id="324" r:id="rId12"/>
    <p:sldId id="259" r:id="rId13"/>
    <p:sldId id="273" r:id="rId14"/>
    <p:sldId id="299" r:id="rId15"/>
    <p:sldId id="295" r:id="rId16"/>
    <p:sldId id="296" r:id="rId17"/>
    <p:sldId id="276" r:id="rId18"/>
    <p:sldId id="328" r:id="rId19"/>
    <p:sldId id="297" r:id="rId20"/>
    <p:sldId id="333" r:id="rId21"/>
    <p:sldId id="334" r:id="rId22"/>
    <p:sldId id="335" r:id="rId23"/>
    <p:sldId id="336" r:id="rId24"/>
    <p:sldId id="298" r:id="rId25"/>
    <p:sldId id="277" r:id="rId26"/>
    <p:sldId id="300" r:id="rId27"/>
    <p:sldId id="301" r:id="rId28"/>
    <p:sldId id="307" r:id="rId29"/>
    <p:sldId id="305" r:id="rId30"/>
    <p:sldId id="310" r:id="rId31"/>
    <p:sldId id="308" r:id="rId32"/>
    <p:sldId id="319" r:id="rId33"/>
    <p:sldId id="325" r:id="rId34"/>
    <p:sldId id="331" r:id="rId35"/>
    <p:sldId id="291" r:id="rId36"/>
    <p:sldId id="332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F72"/>
    <a:srgbClr val="FF9900"/>
    <a:srgbClr val="39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90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D18CDA-0A6C-4216-8155-12AB361C36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C318401-50FC-46FE-B999-0696F531A06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1275451-6C12-41E1-BAE6-4E01E070644F}" type="slidenum">
              <a:rPr lang="zh-CN" altLang="en-US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D033F-29D9-4E7A-AD05-8DEA6000B113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2C6F1-AC9E-4A7E-BF59-A0AEA15165C8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595BB6-AB2F-4B7C-90F7-F379A22E96E0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C159F-9479-4263-8D76-E5243F84D705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BA0D13-6941-447F-9739-1DBF9A5BA800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F14B9-EAC9-469F-81B7-0BAAD4AB64D0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3D522-57AD-48E0-B301-4D5BC654CB7F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C89D07-CCEE-4629-B64B-0C5BC5231D9A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76AA5-8549-46B3-8ABF-1942431BACF3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DA52CB-1872-46A1-ABE0-9878A98495EF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75451-6C12-41E1-BAE6-4E01E070644F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66694-33D2-40BD-B3AD-60C51C97BD81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5102C-89DC-47A1-8319-0075D74DD125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E048F-9F14-4831-B855-5D14E91D4DF1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639232-14FA-42A6-822B-97D81622BAC7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93717-D8DF-45CA-BB9B-9FC61FA0832F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4B4CD-1C2A-41A4-AA5A-D053697B6AA8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5CFEC-FC98-4D33-B54B-67056B35BE56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4AAD6-D275-4FD9-8299-C2606CB4CA38}" type="slidenum">
              <a:rPr lang="zh-CN" altLang="en-US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A0DFB-08A2-42C4-8FAC-1DE7AD928DD4}" type="slidenum">
              <a:rPr lang="zh-CN" altLang="en-US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1F530-EC5C-4596-B8AE-772765CFAEF1}" type="slidenum">
              <a:rPr lang="zh-CN" altLang="en-US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363F7-36AF-4B79-A075-995ACD640F4D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01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A3805-6BEB-4D14-B143-156D58DF578D}" type="slidenum">
              <a:rPr lang="zh-CN" altLang="en-US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C1F72-F2F6-4D9F-A2B5-BC054696CC99}" type="slidenum">
              <a:rPr lang="zh-CN" altLang="en-US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42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C4523-BE60-4EE7-9084-2A99131B15DC}" type="slidenum">
              <a:rPr lang="zh-CN" altLang="en-US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62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2D74E-72C7-4889-B1A5-4CCC57DC5719}" type="slidenum">
              <a:rPr lang="zh-CN" altLang="en-US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3DD532-049A-4DE9-97F2-37C8A0FA49F1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4F5F8-3DDB-4B6C-871E-AFB898674D4F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163BE-B92F-4378-828E-D0A7B9FE16BD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F89DB-A89A-42A8-83D5-4873FCFE7D7F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E5B3FF-A99D-4D37-BE36-A9C8A1D24D27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B12693-11DE-48ED-87D1-CF48E557990B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9A2A-9D8D-412F-8A18-06ABEBB21C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2590-D82E-42F3-97A4-BCD4F7B90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7507-93BC-4219-8E9C-84E4341FFA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B35-750B-4B22-9324-B064B65E79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8DC0-5C11-439C-9227-040D890303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5C72-C7D1-43AE-B6A5-142F653B33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E8B1-A8CE-48D3-9779-DF9832B866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1D47-A64F-4876-AE12-6250D09511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1ACB-603C-4B7A-B72C-8D3DD562CC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B519-EAB0-4E20-8646-C84767621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A208-75F5-49DD-81CC-2961249960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7ACE-B47D-49F3-831D-684B6F5DD5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1055-DC29-467C-9E4C-94252F8F31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7E6D-FEB4-4B58-B3B1-69FA266FF2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DBD5-0736-4189-9F58-8689E8160F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0255-FBBA-4398-8811-30322FF892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9218-F521-4681-A9B2-3B92CF15A8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B0EF-3E97-419D-9056-AF472AF72A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B6AB-C9FA-47F5-B509-8401D365EE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F3A0-2BB2-47E7-ACBD-34FCB1D53D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6296-8BB7-4D36-B8EA-38F1CF034B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6E86-4E56-4C58-9F09-E962ABCBD5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099DB0-8946-4048-99FD-FAB0403437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729AFB-7257-41B7-888B-5204FB0E544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6676" y="1556792"/>
            <a:ext cx="676377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Unit 5 My Family</a:t>
            </a:r>
            <a:endParaRPr lang="zh-CN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3342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4"/>
          <p:cNvGrpSpPr/>
          <p:nvPr/>
        </p:nvGrpSpPr>
        <p:grpSpPr bwMode="auto">
          <a:xfrm>
            <a:off x="2484438" y="3141663"/>
            <a:ext cx="3200400" cy="1600200"/>
            <a:chOff x="1776" y="2400"/>
            <a:chExt cx="2016" cy="1008"/>
          </a:xfrm>
        </p:grpSpPr>
        <p:sp>
          <p:nvSpPr>
            <p:cNvPr id="18448" name="Line 5"/>
            <p:cNvSpPr>
              <a:spLocks noChangeShapeType="1"/>
            </p:cNvSpPr>
            <p:nvPr/>
          </p:nvSpPr>
          <p:spPr bwMode="auto">
            <a:xfrm>
              <a:off x="1776" y="2736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Line 6"/>
            <p:cNvSpPr>
              <a:spLocks noChangeShapeType="1"/>
            </p:cNvSpPr>
            <p:nvPr/>
          </p:nvSpPr>
          <p:spPr bwMode="auto">
            <a:xfrm>
              <a:off x="1776" y="3408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>
              <a:off x="1776" y="3072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Line 8"/>
            <p:cNvSpPr>
              <a:spLocks noChangeShapeType="1"/>
            </p:cNvSpPr>
            <p:nvPr/>
          </p:nvSpPr>
          <p:spPr bwMode="auto">
            <a:xfrm>
              <a:off x="1776" y="2400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WordArt 10">
            <a:hlinkClick r:id="" action="ppaction://noaction">
              <a:snd r:embed="rId3" name="录音47.wav"/>
            </a:hlinkClick>
          </p:cNvPr>
          <p:cNvSpPr>
            <a:spLocks noGrp="1" noChangeArrowheads="1" noChangeShapeType="1" noTextEdit="1"/>
          </p:cNvSpPr>
          <p:nvPr>
            <p:ph idx="1"/>
          </p:nvPr>
        </p:nvSpPr>
        <p:spPr>
          <a:xfrm>
            <a:off x="2843808" y="3356992"/>
            <a:ext cx="2282552" cy="914091"/>
          </a:xfrm>
        </p:spPr>
        <p:txBody>
          <a:bodyPr wrap="none" rtlCol="0" fromWordArt="0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5400" kern="10" dirty="0" smtClean="0"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m</a:t>
            </a:r>
            <a:r>
              <a:rPr lang="en-US" altLang="zh-CN" sz="54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  </a:t>
            </a:r>
            <a:r>
              <a:rPr lang="en-US" altLang="zh-CN" sz="5400" kern="10" dirty="0" err="1" smtClean="0"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ther</a:t>
            </a:r>
            <a:endParaRPr lang="zh-CN" altLang="en-US" sz="5400" kern="10" dirty="0"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Nothing loves more than a mother loves her son.</a:t>
            </a:r>
            <a:endParaRPr lang="zh-CN" alt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928688"/>
            <a:ext cx="5000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86063" y="857250"/>
            <a:ext cx="5000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0" y="857250"/>
            <a:ext cx="5000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14688" y="1500188"/>
            <a:ext cx="5000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14938" y="1500188"/>
            <a:ext cx="5000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14688" y="3214688"/>
            <a:ext cx="9286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zh-CN" altLang="en-US" sz="8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9475" y="428625"/>
            <a:ext cx="36528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II Read and circle ‘she, mother’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36869" name="Text Box 36"/>
          <p:cNvSpPr txBox="1">
            <a:spLocks noChangeArrowheads="1"/>
          </p:cNvSpPr>
          <p:nvPr/>
        </p:nvSpPr>
        <p:spPr bwMode="auto">
          <a:xfrm>
            <a:off x="1143000" y="2349500"/>
            <a:ext cx="6597650" cy="35274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dirty="0"/>
              <a:t>Hello, I’m Alice. There are three people in my family. They are my father, mother and me. Look, she is short and a little fat. She has short hair. She has a big mouth. Guess, who is she? Yes, she is my mother. Her name is Yang </a:t>
            </a:r>
            <a:r>
              <a:rPr lang="en-US" altLang="zh-CN" sz="2400" dirty="0" err="1"/>
              <a:t>Tiantian</a:t>
            </a:r>
            <a:r>
              <a:rPr lang="en-US" altLang="zh-CN" sz="2400" dirty="0"/>
              <a:t>.</a:t>
            </a:r>
            <a:endParaRPr lang="zh-CN" altLang="zh-CN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2928938"/>
            <a:ext cx="1006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3429000"/>
            <a:ext cx="7858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75" y="3929063"/>
            <a:ext cx="857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4000500"/>
            <a:ext cx="714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75" y="4500563"/>
            <a:ext cx="857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4500563"/>
            <a:ext cx="1006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323850" y="1143000"/>
            <a:ext cx="5248275" cy="3759200"/>
          </a:xfrm>
          <a:prstGeom prst="wedgeRoundRectCallout">
            <a:avLst>
              <a:gd name="adj1" fmla="val 56611"/>
              <a:gd name="adj2" fmla="val 422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Hello, I’m Kitty. There are four people in my family. They are my father, mother, brother and me. Look, he is tall.  He has black hair. He has a small nose and big head. Guess, who is he?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1713" y="2571750"/>
            <a:ext cx="1763712" cy="3846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8916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15063" y="2357438"/>
            <a:ext cx="1728787" cy="4673600"/>
          </a:xfrm>
        </p:spPr>
      </p:pic>
      <p:sp>
        <p:nvSpPr>
          <p:cNvPr id="6" name="圆角矩形标注 5"/>
          <p:cNvSpPr/>
          <p:nvPr/>
        </p:nvSpPr>
        <p:spPr>
          <a:xfrm>
            <a:off x="1571625" y="5715000"/>
            <a:ext cx="4032250" cy="839788"/>
          </a:xfrm>
          <a:prstGeom prst="wedgeRoundRectCallout">
            <a:avLst>
              <a:gd name="adj1" fmla="val 39724"/>
              <a:gd name="adj2" fmla="val -1077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Yes, he is my brother.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His name is Li Wei.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88" y="2571750"/>
            <a:ext cx="19288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Calibri" panose="020F0502020204030204" pitchFamily="34" charset="0"/>
              </a:rPr>
              <a:t>br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zh-CN" sz="2800" b="1">
                <a:latin typeface="Calibri" panose="020F0502020204030204" pitchFamily="34" charset="0"/>
              </a:rPr>
              <a:t>ther</a:t>
            </a:r>
            <a:endParaRPr lang="zh-CN" altLang="en-US" sz="2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/>
          <p:nvPr/>
        </p:nvGrpSpPr>
        <p:grpSpPr bwMode="auto">
          <a:xfrm>
            <a:off x="2786063" y="1500188"/>
            <a:ext cx="3200400" cy="1600200"/>
            <a:chOff x="1776" y="2400"/>
            <a:chExt cx="2016" cy="1008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1776" y="2736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1776" y="3408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>
              <a:off x="1776" y="3072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1776" y="2400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63" name="WordArt 10">
            <a:hlinkClick r:id="" action="ppaction://noaction">
              <a:snd r:embed="rId3" name="录音50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429000" y="1785938"/>
            <a:ext cx="23622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 dirty="0" err="1">
                <a:ln w="9525">
                  <a:noFill/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br</a:t>
            </a:r>
            <a:r>
              <a:rPr lang="en-US" altLang="zh-CN" sz="5400" kern="10" dirty="0">
                <a:ln w="9525">
                  <a:noFill/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   </a:t>
            </a:r>
            <a:r>
              <a:rPr lang="en-US" altLang="zh-CN" sz="5400" kern="10" dirty="0" err="1">
                <a:ln w="9525">
                  <a:noFill/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ther</a:t>
            </a:r>
            <a:endParaRPr lang="zh-CN" altLang="en-US" sz="5400" kern="10" dirty="0">
              <a:ln w="9525">
                <a:noFill/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3" y="1571625"/>
            <a:ext cx="857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o</a:t>
            </a:r>
            <a:endParaRPr lang="zh-CN" altLang="en-US" sz="8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8"/>
          <p:cNvSpPr txBox="1">
            <a:spLocks noChangeArrowheads="1"/>
          </p:cNvSpPr>
          <p:nvPr/>
        </p:nvSpPr>
        <p:spPr bwMode="auto">
          <a:xfrm>
            <a:off x="2714625" y="642938"/>
            <a:ext cx="3671888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600">
                <a:latin typeface="Calibri" panose="020F0502020204030204" pitchFamily="34" charset="0"/>
              </a:rPr>
              <a:t>brother</a:t>
            </a:r>
            <a:endParaRPr lang="zh-CN" altLang="en-US" sz="6600"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2" y="2132855"/>
            <a:ext cx="2520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little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3041" y="2132855"/>
            <a:ext cx="204683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big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3013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71750" y="3143250"/>
            <a:ext cx="981075" cy="1343025"/>
          </a:xfrm>
        </p:spPr>
      </p:pic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642938" y="2286000"/>
            <a:ext cx="17859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哥哥</a:t>
            </a:r>
          </a:p>
        </p:txBody>
      </p:sp>
      <p:sp>
        <p:nvSpPr>
          <p:cNvPr id="43015" name="TextBox 13"/>
          <p:cNvSpPr txBox="1">
            <a:spLocks noChangeArrowheads="1"/>
          </p:cNvSpPr>
          <p:nvPr/>
        </p:nvSpPr>
        <p:spPr bwMode="auto">
          <a:xfrm>
            <a:off x="6858000" y="2286000"/>
            <a:ext cx="17859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Calibri" panose="020F0502020204030204" pitchFamily="34" charset="0"/>
              </a:rPr>
              <a:t>弟弟</a:t>
            </a:r>
          </a:p>
        </p:txBody>
      </p:sp>
      <p:pic>
        <p:nvPicPr>
          <p:cNvPr id="43016" name="图片 14" descr="thC8RZ1JTQ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4572000"/>
            <a:ext cx="7096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928926" y="4643446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10</a:t>
            </a:r>
            <a:endParaRPr lang="zh-CN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pic>
        <p:nvPicPr>
          <p:cNvPr id="43018" name="图片 17" descr="thC8RZ1JTQ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500563"/>
            <a:ext cx="7096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786314" y="4572008"/>
            <a:ext cx="46428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8</a:t>
            </a:r>
            <a:endParaRPr lang="zh-CN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10800000" flipV="1">
            <a:off x="2643188" y="1714500"/>
            <a:ext cx="1071562" cy="5000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43010" idx="2"/>
          </p:cNvCxnSpPr>
          <p:nvPr/>
        </p:nvCxnSpPr>
        <p:spPr>
          <a:xfrm rot="16200000" flipH="1">
            <a:off x="4865688" y="1436688"/>
            <a:ext cx="534987" cy="11636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43438" y="3000375"/>
            <a:ext cx="987425" cy="1489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023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5"/>
            <a:ext cx="12001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流程图: 可选过程 19"/>
          <p:cNvSpPr/>
          <p:nvPr/>
        </p:nvSpPr>
        <p:spPr>
          <a:xfrm>
            <a:off x="285750" y="1520825"/>
            <a:ext cx="7199313" cy="40513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42938" y="1649413"/>
            <a:ext cx="6661150" cy="3922712"/>
          </a:xfrm>
          <a:prstGeom prst="roundRect">
            <a:avLst/>
          </a:prstGeom>
          <a:solidFill>
            <a:srgbClr val="41D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960438" y="1706563"/>
            <a:ext cx="10302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Name: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909638" y="2406650"/>
            <a:ext cx="37957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Appearance:                             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857250" y="2071688"/>
            <a:ext cx="19319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</a:rPr>
              <a:t>Relationship:                             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50" y="2928938"/>
          <a:ext cx="6156615" cy="2373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little fat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thin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tall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long 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Figure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effectLst/>
                        </a:rPr>
                        <a:t>身材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r>
                        <a:rPr lang="en-US" altLang="zh-CN" sz="1050" kern="100" dirty="0" smtClean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altLang="zh-CN" sz="1100" kern="100" dirty="0" smtClean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altLang="zh-CN" sz="1100" kern="100" dirty="0" smtClean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altLang="zh-CN" sz="1100" kern="100" dirty="0" smtClean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Ears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Mouth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Hair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2071688"/>
            <a:ext cx="24479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brother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50" y="3643313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</a:rPr>
              <a:t> </a:t>
            </a:r>
            <a:r>
              <a:rPr lang="en-US" altLang="zh-CN" sz="2000" kern="100" dirty="0">
                <a:latin typeface="+mn-lt"/>
                <a:ea typeface="+mn-ea"/>
              </a:rPr>
              <a:t> </a:t>
            </a:r>
            <a:r>
              <a:rPr lang="zh-CN" altLang="zh-CN" sz="2400" kern="100" dirty="0">
                <a:latin typeface="+mn-lt"/>
                <a:ea typeface="+mn-ea"/>
              </a:rPr>
              <a:t>√</a:t>
            </a:r>
            <a:endParaRPr lang="zh-CN" altLang="zh-CN" sz="2800" kern="100" dirty="0">
              <a:latin typeface="+mn-lt"/>
              <a:ea typeface="+mn-ea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63" y="4429125"/>
            <a:ext cx="647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</a:rPr>
              <a:t> </a:t>
            </a:r>
            <a:r>
              <a:rPr lang="en-US" altLang="zh-CN" sz="2000" kern="100" dirty="0">
                <a:latin typeface="+mn-lt"/>
                <a:ea typeface="+mn-ea"/>
              </a:rPr>
              <a:t> </a:t>
            </a:r>
            <a:r>
              <a:rPr lang="zh-CN" altLang="zh-CN" sz="2400" kern="100" dirty="0">
                <a:latin typeface="+mn-lt"/>
                <a:ea typeface="+mn-ea"/>
              </a:rPr>
              <a:t>√</a:t>
            </a:r>
            <a:endParaRPr lang="zh-CN" altLang="zh-CN" sz="2800" kern="100" dirty="0">
              <a:latin typeface="+mn-lt"/>
              <a:ea typeface="+mn-ea"/>
              <a:cs typeface="Times New Roman" panose="020206030504050203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63" y="4643438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</a:rPr>
              <a:t> </a:t>
            </a:r>
            <a:r>
              <a:rPr lang="en-US" altLang="zh-CN" sz="2000" kern="100" dirty="0">
                <a:latin typeface="+mn-lt"/>
                <a:ea typeface="+mn-ea"/>
              </a:rPr>
              <a:t> </a:t>
            </a:r>
            <a:r>
              <a:rPr lang="zh-CN" altLang="zh-CN" sz="2400" kern="100" dirty="0">
                <a:latin typeface="+mn-lt"/>
                <a:ea typeface="+mn-ea"/>
              </a:rPr>
              <a:t>√</a:t>
            </a:r>
            <a:endParaRPr lang="zh-CN" altLang="zh-CN" sz="2800" kern="100" dirty="0">
              <a:latin typeface="+mn-lt"/>
              <a:ea typeface="+mn-ea"/>
              <a:cs typeface="Times New Roman" panose="020206030504050203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156450" y="531813"/>
            <a:ext cx="1728788" cy="2235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5151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63" y="895350"/>
            <a:ext cx="11969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7651750" y="4265613"/>
            <a:ext cx="1223963" cy="230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515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85088" y="4465638"/>
            <a:ext cx="1200150" cy="2257425"/>
          </a:xfrm>
        </p:spPr>
      </p:pic>
      <p:sp>
        <p:nvSpPr>
          <p:cNvPr id="2" name="矩形 1"/>
          <p:cNvSpPr/>
          <p:nvPr/>
        </p:nvSpPr>
        <p:spPr>
          <a:xfrm>
            <a:off x="3348038" y="531813"/>
            <a:ext cx="3509962" cy="896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III Read and fill in the information card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8813" y="1714500"/>
            <a:ext cx="1500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Li Wei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6300" y="3421063"/>
            <a:ext cx="1439863" cy="2736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7107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498850"/>
            <a:ext cx="1690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5072063" y="1500188"/>
            <a:ext cx="2254250" cy="1855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7109" name="Picture 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1813" y="1771650"/>
            <a:ext cx="11747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>
          <a:xfrm>
            <a:off x="1616075" y="1785938"/>
            <a:ext cx="2955925" cy="977900"/>
          </a:xfrm>
          <a:prstGeom prst="wedgeRoundRectCallout">
            <a:avLst>
              <a:gd name="adj1" fmla="val -38118"/>
              <a:gd name="adj2" fmla="val 1126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tx1"/>
                </a:solidFill>
              </a:rPr>
              <a:t>Who is she?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19425" y="4789488"/>
            <a:ext cx="5297488" cy="1016000"/>
          </a:xfrm>
          <a:prstGeom prst="wedgeRoundRectCallout">
            <a:avLst>
              <a:gd name="adj1" fmla="val -58129"/>
              <a:gd name="adj2" fmla="val 680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tx1"/>
                </a:solidFill>
              </a:rPr>
              <a:t>Yes, she is my sister. Her name is Sally.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图片 10" descr="thC8RZ1JTQ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75" y="3429000"/>
            <a:ext cx="7096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143108" y="3500438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9</a:t>
            </a:r>
            <a:endParaRPr lang="zh-CN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pic>
        <p:nvPicPr>
          <p:cNvPr id="13" name="图片 12" descr="thC8RZ1JTQ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38" y="2357438"/>
            <a:ext cx="7096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7643834" y="2428868"/>
            <a:ext cx="46428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7</a:t>
            </a:r>
            <a:endParaRPr lang="zh-CN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000375" y="4500563"/>
            <a:ext cx="5297488" cy="1301750"/>
          </a:xfrm>
          <a:prstGeom prst="wedgeRoundRectCallout">
            <a:avLst>
              <a:gd name="adj1" fmla="val -58129"/>
              <a:gd name="adj2" fmla="val 680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tx1"/>
                </a:solidFill>
              </a:rPr>
              <a:t>Yes, she is my </a:t>
            </a:r>
            <a:r>
              <a:rPr lang="en-US" altLang="zh-CN" sz="4000" b="1" dirty="0">
                <a:solidFill>
                  <a:srgbClr val="FF0000"/>
                </a:solidFill>
              </a:rPr>
              <a:t>little </a:t>
            </a:r>
            <a:r>
              <a:rPr lang="en-US" altLang="zh-CN" sz="4000" b="1" dirty="0">
                <a:solidFill>
                  <a:schemeClr val="tx1"/>
                </a:solidFill>
              </a:rPr>
              <a:t>sister. Her name is Sally.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29500" y="3643313"/>
            <a:ext cx="14287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Calibri" panose="020F0502020204030204" pitchFamily="34" charset="0"/>
              </a:rPr>
              <a:t>Little sister </a:t>
            </a:r>
            <a:r>
              <a:rPr lang="zh-CN" altLang="en-US" sz="2000" b="1">
                <a:latin typeface="Calibri" panose="020F0502020204030204" pitchFamily="34" charset="0"/>
              </a:rPr>
              <a:t>妹妹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1" name="Group 4"/>
          <p:cNvGrpSpPr/>
          <p:nvPr/>
        </p:nvGrpSpPr>
        <p:grpSpPr bwMode="auto">
          <a:xfrm>
            <a:off x="2484438" y="900113"/>
            <a:ext cx="3200400" cy="1600200"/>
            <a:chOff x="1776" y="2400"/>
            <a:chExt cx="2016" cy="1008"/>
          </a:xfrm>
        </p:grpSpPr>
        <p:sp>
          <p:nvSpPr>
            <p:cNvPr id="19466" name="Line 5"/>
            <p:cNvSpPr>
              <a:spLocks noChangeShapeType="1"/>
            </p:cNvSpPr>
            <p:nvPr/>
          </p:nvSpPr>
          <p:spPr bwMode="auto">
            <a:xfrm>
              <a:off x="1776" y="2736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Line 6"/>
            <p:cNvSpPr>
              <a:spLocks noChangeShapeType="1"/>
            </p:cNvSpPr>
            <p:nvPr/>
          </p:nvSpPr>
          <p:spPr bwMode="auto">
            <a:xfrm>
              <a:off x="1776" y="3408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Line 7"/>
            <p:cNvSpPr>
              <a:spLocks noChangeShapeType="1"/>
            </p:cNvSpPr>
            <p:nvPr/>
          </p:nvSpPr>
          <p:spPr bwMode="auto">
            <a:xfrm>
              <a:off x="1776" y="3072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Line 8"/>
            <p:cNvSpPr>
              <a:spLocks noChangeShapeType="1"/>
            </p:cNvSpPr>
            <p:nvPr/>
          </p:nvSpPr>
          <p:spPr bwMode="auto">
            <a:xfrm>
              <a:off x="1776" y="2400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2" name="WordArt 10">
            <a:hlinkClick r:id="" action="ppaction://noaction">
              <a:snd r:embed="rId3" name="录音48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700338" y="1233488"/>
            <a:ext cx="2427287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>
                <a:ln w="9525">
                  <a:noFill/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s  ster</a:t>
            </a:r>
            <a:endParaRPr lang="zh-CN" altLang="en-US" sz="5400" kern="10">
              <a:ln w="9525">
                <a:noFill/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19463" name="WordArt 10">
            <a:hlinkClick r:id="" action="ppaction://noaction">
              <a:snd r:embed="rId3" name="录音48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894138" y="885825"/>
            <a:ext cx="3810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5400" kern="10">
              <a:ln w="9525">
                <a:noFill/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38" y="1000125"/>
            <a:ext cx="7858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i</a:t>
            </a:r>
            <a:endParaRPr lang="zh-CN" altLang="en-US" sz="8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14942" y="4429132"/>
            <a:ext cx="1515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l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ttle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4" y="3214686"/>
            <a:ext cx="1055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b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g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7422" y="3929066"/>
            <a:ext cx="1055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p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g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57222" y="2357430"/>
            <a:ext cx="2952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s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x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7620" y="4214818"/>
            <a:ext cx="12218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f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sh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1285860"/>
            <a:ext cx="7264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n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0100" y="500042"/>
            <a:ext cx="19816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nd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an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可选过程 12"/>
          <p:cNvSpPr/>
          <p:nvPr/>
        </p:nvSpPr>
        <p:spPr>
          <a:xfrm>
            <a:off x="2339975" y="1557338"/>
            <a:ext cx="5472113" cy="293528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528888" y="1684338"/>
            <a:ext cx="5111750" cy="2808287"/>
          </a:xfrm>
          <a:prstGeom prst="roundRect">
            <a:avLst/>
          </a:prstGeom>
          <a:solidFill>
            <a:srgbClr val="41D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182938" y="1662113"/>
            <a:ext cx="8175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Name:</a:t>
            </a:r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3130550" y="2362200"/>
            <a:ext cx="29051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Appearance:                             </a:t>
            </a:r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3151188" y="2027238"/>
            <a:ext cx="14319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Relationship:                             </a:t>
            </a:r>
            <a:endParaRPr lang="zh-CN" altLang="en-US" b="1">
              <a:latin typeface="Calibri" panose="020F050202020403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087688" y="2690813"/>
          <a:ext cx="429307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A little fat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thin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long 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Figure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effectLst/>
                        </a:rPr>
                        <a:t>身材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Ears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Mouth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hair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386" name="TextBox 1"/>
          <p:cNvSpPr txBox="1">
            <a:spLocks noChangeArrowheads="1"/>
          </p:cNvSpPr>
          <p:nvPr/>
        </p:nvSpPr>
        <p:spPr bwMode="auto">
          <a:xfrm>
            <a:off x="3157538" y="4724400"/>
            <a:ext cx="5472112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She is…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Her name is…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She is…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She has…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7563" y="285750"/>
            <a:ext cx="4500562" cy="1022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IV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Look at the picture and fill in the information card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5288" y="4438650"/>
            <a:ext cx="2254250" cy="1855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389" name="Picture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9025" y="4679950"/>
            <a:ext cx="11763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1637686"/>
            <a:ext cx="5476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I love my family.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27150" y="1484313"/>
            <a:ext cx="5151438" cy="3411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sister</a:t>
            </a:r>
            <a:endParaRPr lang="zh-CN" altLang="en-US" sz="9600" dirty="0">
              <a:solidFill>
                <a:schemeClr val="tx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357438" y="2928938"/>
            <a:ext cx="3071812" cy="1071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err="1">
                <a:solidFill>
                  <a:srgbClr val="FF0000"/>
                </a:solidFill>
              </a:rPr>
              <a:t>i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21376">
            <a:off x="4067677" y="682578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/>
                <a:ea typeface="+mn-ea"/>
              </a:rPr>
              <a:t>Play a game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57250" y="1484313"/>
            <a:ext cx="6072188" cy="3411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mother</a:t>
            </a:r>
            <a:endParaRPr lang="zh-CN" altLang="en-US" sz="9600" dirty="0">
              <a:solidFill>
                <a:schemeClr val="tx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071688" y="2643188"/>
            <a:ext cx="4000500" cy="1285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solidFill>
                  <a:srgbClr val="FF0000"/>
                </a:solidFill>
              </a:rPr>
              <a:t>o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21376">
            <a:off x="4067677" y="682578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/>
                <a:ea typeface="+mn-ea"/>
              </a:rPr>
              <a:t>Play a game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27150" y="1484313"/>
            <a:ext cx="5151438" cy="3411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father</a:t>
            </a:r>
            <a:endParaRPr lang="zh-CN" altLang="en-US" sz="9600" dirty="0">
              <a:solidFill>
                <a:schemeClr val="tx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86000" y="2643188"/>
            <a:ext cx="3214688" cy="10715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solidFill>
                  <a:srgbClr val="FF0000"/>
                </a:solidFill>
              </a:rPr>
              <a:t>e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21376">
            <a:off x="4067677" y="682578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/>
                <a:ea typeface="+mn-ea"/>
              </a:rPr>
              <a:t>Play a game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00124" y="1500188"/>
            <a:ext cx="6956252" cy="3411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brother</a:t>
            </a:r>
            <a:endParaRPr lang="zh-CN" altLang="en-US" sz="9600" dirty="0">
              <a:solidFill>
                <a:schemeClr val="tx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71800" y="2643188"/>
            <a:ext cx="3786187" cy="14287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solidFill>
                  <a:srgbClr val="FF0000"/>
                </a:solidFill>
              </a:rPr>
              <a:t>r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21376">
            <a:off x="4067677" y="682578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/>
                <a:ea typeface="+mn-ea"/>
              </a:rPr>
              <a:t>Play a game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604963" y="450850"/>
            <a:ext cx="5688012" cy="6048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28120" y="1772816"/>
            <a:ext cx="246675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bro</a:t>
            </a:r>
            <a:r>
              <a:rPr lang="en-US" altLang="zh-CN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ther</a:t>
            </a:r>
            <a:endParaRPr lang="zh-CN" alt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8120" y="2578416"/>
            <a:ext cx="246675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mo</a:t>
            </a:r>
            <a:r>
              <a:rPr lang="en-US" altLang="zh-CN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ther</a:t>
            </a:r>
            <a:endParaRPr lang="zh-CN" alt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66272" y="3452942"/>
            <a:ext cx="246675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fa</a:t>
            </a:r>
            <a:r>
              <a:rPr lang="en-US" altLang="zh-CN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ther</a:t>
            </a:r>
            <a:endParaRPr lang="zh-CN" alt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1193" y="4386544"/>
            <a:ext cx="246675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sis</a:t>
            </a:r>
            <a:r>
              <a:rPr lang="en-US" altLang="zh-CN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ter</a:t>
            </a:r>
            <a:endParaRPr lang="zh-CN" alt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428875" y="4357688"/>
            <a:ext cx="2254250" cy="1855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2473" name="Picture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8625" y="4629150"/>
            <a:ext cx="11747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椭圆 27"/>
          <p:cNvSpPr/>
          <p:nvPr/>
        </p:nvSpPr>
        <p:spPr>
          <a:xfrm>
            <a:off x="2928938" y="1000125"/>
            <a:ext cx="1462087" cy="1657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2475" name="图片 2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6588" y="1214438"/>
            <a:ext cx="9080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428875" y="2214563"/>
            <a:ext cx="2159000" cy="1822450"/>
          </a:xfrm>
        </p:spPr>
      </p:pic>
      <p:pic>
        <p:nvPicPr>
          <p:cNvPr id="62477" name="图片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429000"/>
            <a:ext cx="13033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-31750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流程图: 可选过程 6"/>
          <p:cNvSpPr/>
          <p:nvPr/>
        </p:nvSpPr>
        <p:spPr>
          <a:xfrm>
            <a:off x="3786188" y="2071688"/>
            <a:ext cx="5256212" cy="331311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929063" y="2214563"/>
            <a:ext cx="5006975" cy="3168650"/>
          </a:xfrm>
          <a:prstGeom prst="roundRect">
            <a:avLst/>
          </a:prstGeom>
          <a:solidFill>
            <a:srgbClr val="41D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6" name="TextBox 8"/>
          <p:cNvSpPr txBox="1">
            <a:spLocks noChangeArrowheads="1"/>
          </p:cNvSpPr>
          <p:nvPr/>
        </p:nvSpPr>
        <p:spPr bwMode="auto">
          <a:xfrm>
            <a:off x="4286250" y="2114550"/>
            <a:ext cx="9937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Name:</a:t>
            </a:r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64517" name="TextBox 9"/>
          <p:cNvSpPr txBox="1">
            <a:spLocks noChangeArrowheads="1"/>
          </p:cNvSpPr>
          <p:nvPr/>
        </p:nvSpPr>
        <p:spPr bwMode="auto">
          <a:xfrm>
            <a:off x="4286250" y="2728913"/>
            <a:ext cx="36337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Appearance</a:t>
            </a:r>
            <a:r>
              <a:rPr lang="en-US" altLang="zh-CN">
                <a:latin typeface="Calibri" panose="020F0502020204030204" pitchFamily="34" charset="0"/>
              </a:rPr>
              <a:t>:         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4518" name="TextBox 10"/>
          <p:cNvSpPr txBox="1">
            <a:spLocks noChangeArrowheads="1"/>
          </p:cNvSpPr>
          <p:nvPr/>
        </p:nvSpPr>
        <p:spPr bwMode="auto">
          <a:xfrm>
            <a:off x="4286250" y="2428875"/>
            <a:ext cx="19288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Relationship</a:t>
            </a:r>
            <a:r>
              <a:rPr lang="en-US" altLang="zh-CN">
                <a:latin typeface="Calibri" panose="020F0502020204030204" pitchFamily="34" charset="0"/>
              </a:rPr>
              <a:t>:         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286250" y="3098800"/>
          <a:ext cx="4148597" cy="2137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7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little fat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thin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long 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Figure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effectLst/>
                        </a:rPr>
                        <a:t>身材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Ears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Mouth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Hair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268663" y="357188"/>
            <a:ext cx="4232275" cy="928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V</a:t>
            </a:r>
            <a:r>
              <a:rPr lang="zh-CN" altLang="zh-CN" sz="2800" b="1" dirty="0">
                <a:solidFill>
                  <a:schemeClr val="tx1"/>
                </a:solidFill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Fill in the information card and introduce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4603" name="Text Box 41"/>
          <p:cNvSpPr txBox="1">
            <a:spLocks noChangeArrowheads="1"/>
          </p:cNvSpPr>
          <p:nvPr/>
        </p:nvSpPr>
        <p:spPr bwMode="auto">
          <a:xfrm>
            <a:off x="82550" y="2058988"/>
            <a:ext cx="3632200" cy="33702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</a:ln>
        </p:spPr>
        <p:txBody>
          <a:bodyPr/>
          <a:lstStyle/>
          <a:p>
            <a:pPr algn="just"/>
            <a:r>
              <a:rPr lang="en-US" altLang="zh-CN" sz="2000" b="1"/>
              <a:t>S1:Hello, I’m…</a:t>
            </a:r>
          </a:p>
          <a:p>
            <a:pPr algn="just"/>
            <a:r>
              <a:rPr lang="en-US" altLang="zh-CN" sz="2000" b="1"/>
              <a:t>     There are… people in my family. </a:t>
            </a:r>
          </a:p>
          <a:p>
            <a:pPr algn="just"/>
            <a:r>
              <a:rPr lang="en-US" altLang="zh-CN" sz="2000" b="1"/>
              <a:t>      They are my …</a:t>
            </a:r>
          </a:p>
          <a:p>
            <a:pPr algn="just"/>
            <a:r>
              <a:rPr lang="en-US" altLang="zh-CN" sz="2000" b="1"/>
              <a:t>      Look,…is…and…  </a:t>
            </a:r>
          </a:p>
          <a:p>
            <a:pPr algn="just"/>
            <a:r>
              <a:rPr lang="en-US" altLang="zh-CN" sz="2000" b="1"/>
              <a:t>       …has …and... </a:t>
            </a:r>
          </a:p>
          <a:p>
            <a:pPr algn="just"/>
            <a:r>
              <a:rPr lang="en-US" altLang="zh-CN" sz="2000" b="1"/>
              <a:t>      Guess, who is …?</a:t>
            </a:r>
          </a:p>
          <a:p>
            <a:pPr algn="just"/>
            <a:r>
              <a:rPr lang="en-US" altLang="zh-CN" sz="2000" b="1"/>
              <a:t>S2: Is he /she your…?</a:t>
            </a:r>
          </a:p>
          <a:p>
            <a:pPr algn="just"/>
            <a:r>
              <a:rPr lang="en-US" altLang="zh-CN" sz="2000" b="1"/>
              <a:t>S1: Yes/No…is my…</a:t>
            </a:r>
          </a:p>
          <a:p>
            <a:pPr algn="just"/>
            <a:r>
              <a:rPr lang="en-US" altLang="zh-CN" sz="2000" b="1"/>
              <a:t>      His/her name is…</a:t>
            </a:r>
            <a:endParaRPr lang="zh-CN" altLang="zh-CN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224213" y="1125538"/>
            <a:ext cx="3651250" cy="43195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3779838" y="1844675"/>
            <a:ext cx="2736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Aharoni" panose="02010803020104030203"/>
                <a:ea typeface="Aharoni" panose="02010803020104030203"/>
                <a:cs typeface="Aharoni" panose="02010803020104030203"/>
              </a:rPr>
              <a:t>Step 3</a:t>
            </a:r>
          </a:p>
        </p:txBody>
      </p:sp>
      <p:sp>
        <p:nvSpPr>
          <p:cNvPr id="66565" name="TextBox 8"/>
          <p:cNvSpPr txBox="1">
            <a:spLocks noChangeArrowheads="1"/>
          </p:cNvSpPr>
          <p:nvPr/>
        </p:nvSpPr>
        <p:spPr bwMode="auto">
          <a:xfrm>
            <a:off x="3492500" y="2214563"/>
            <a:ext cx="30241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latin typeface="Calibri" panose="020F0502020204030204" pitchFamily="34" charset="0"/>
              </a:rPr>
              <a:t>Choose the program</a:t>
            </a:r>
          </a:p>
        </p:txBody>
      </p:sp>
      <p:pic>
        <p:nvPicPr>
          <p:cNvPr id="6656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1382" y="2744022"/>
            <a:ext cx="32369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>
            <a:off x="5013325" y="1860550"/>
            <a:ext cx="2520950" cy="180022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475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2127250"/>
            <a:ext cx="15319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74688" y="1038225"/>
            <a:ext cx="3402012" cy="21796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8" name="TextBox 4"/>
          <p:cNvSpPr txBox="1">
            <a:spLocks noChangeArrowheads="1"/>
          </p:cNvSpPr>
          <p:nvPr/>
        </p:nvSpPr>
        <p:spPr bwMode="auto">
          <a:xfrm>
            <a:off x="827088" y="1557338"/>
            <a:ext cx="3097212" cy="184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I can dance.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I like dancing.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I can dance very well.</a:t>
            </a:r>
          </a:p>
          <a:p>
            <a:endParaRPr lang="en-US" altLang="zh-CN" sz="2400" b="1">
              <a:latin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124075" y="3500438"/>
            <a:ext cx="647700" cy="10810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2000" y="4760913"/>
            <a:ext cx="3240088" cy="706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0900" y="4760913"/>
            <a:ext cx="30607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I’m good at danc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ing</a:t>
            </a:r>
            <a:r>
              <a:rPr lang="en-US" altLang="zh-CN" sz="2400" b="1">
                <a:latin typeface="Calibri" panose="020F0502020204030204" pitchFamily="34" charset="0"/>
              </a:rPr>
              <a:t>.</a:t>
            </a:r>
          </a:p>
          <a:p>
            <a:endParaRPr lang="zh-CN" altLang="en-US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804988" y="2233613"/>
            <a:ext cx="5976937" cy="365125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006600" y="2420938"/>
            <a:ext cx="5572125" cy="3524250"/>
          </a:xfrm>
          <a:prstGeom prst="roundRect">
            <a:avLst/>
          </a:prstGeom>
          <a:solidFill>
            <a:srgbClr val="41D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2411413" y="2420938"/>
            <a:ext cx="17287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Programs: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68538" y="2914650"/>
          <a:ext cx="5013867" cy="270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guitar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piano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the violin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3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92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yo-yo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cards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 chess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30">
                <a:tc>
                  <a:txBody>
                    <a:bodyPr/>
                    <a:lstStyle/>
                    <a:p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danc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sing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云形标注 6"/>
          <p:cNvSpPr/>
          <p:nvPr/>
        </p:nvSpPr>
        <p:spPr>
          <a:xfrm>
            <a:off x="214313" y="142875"/>
            <a:ext cx="8532812" cy="2098675"/>
          </a:xfrm>
          <a:prstGeom prst="cloudCallout">
            <a:avLst>
              <a:gd name="adj1" fmla="val -43785"/>
              <a:gd name="adj2" fmla="val 831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6838" y="3700463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</a:rPr>
              <a:t> </a:t>
            </a:r>
            <a:r>
              <a:rPr lang="en-US" altLang="zh-CN" sz="2000" kern="100" dirty="0">
                <a:latin typeface="+mn-lt"/>
                <a:ea typeface="+mn-ea"/>
              </a:rPr>
              <a:t> </a:t>
            </a:r>
            <a:r>
              <a:rPr lang="zh-CN" altLang="zh-CN" sz="2400" kern="100" dirty="0">
                <a:latin typeface="+mn-lt"/>
                <a:ea typeface="+mn-ea"/>
              </a:rPr>
              <a:t>√</a:t>
            </a:r>
            <a:endParaRPr lang="zh-CN" altLang="zh-CN" sz="2800" kern="100" dirty="0">
              <a:latin typeface="+mn-lt"/>
              <a:ea typeface="+mn-ea"/>
              <a:cs typeface="Times New Roman" panose="020206030504050203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313" y="500063"/>
            <a:ext cx="55006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My father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is good at </a:t>
            </a:r>
            <a:r>
              <a:rPr lang="en-US" altLang="zh-CN" sz="2400" b="1">
                <a:latin typeface="Calibri" panose="020F0502020204030204" pitchFamily="34" charset="0"/>
              </a:rPr>
              <a:t>playing the guitar.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857250"/>
            <a:ext cx="55006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I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am good at </a:t>
            </a:r>
            <a:r>
              <a:rPr lang="en-US" altLang="zh-CN" sz="2400" b="1">
                <a:latin typeface="Calibri" panose="020F0502020204030204" pitchFamily="34" charset="0"/>
              </a:rPr>
              <a:t>playing the guitar too.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385888" y="1285875"/>
            <a:ext cx="63293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So we like playing the guitar at the Family Show.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925" y="3573463"/>
            <a:ext cx="1223963" cy="2303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8889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8" y="3673475"/>
            <a:ext cx="1466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91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9499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853" fill="hold"/>
                                        <p:tgtEl>
                                          <p:spTgt spid="78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1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91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320675" y="2754313"/>
            <a:ext cx="5975350" cy="365283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20700" y="2882900"/>
            <a:ext cx="5572125" cy="3524250"/>
          </a:xfrm>
          <a:prstGeom prst="roundRect">
            <a:avLst/>
          </a:prstGeom>
          <a:solidFill>
            <a:srgbClr val="41D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0901" name="TextBox 3"/>
          <p:cNvSpPr txBox="1">
            <a:spLocks noChangeArrowheads="1"/>
          </p:cNvSpPr>
          <p:nvPr/>
        </p:nvSpPr>
        <p:spPr bwMode="auto">
          <a:xfrm>
            <a:off x="925513" y="2882900"/>
            <a:ext cx="17287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Programs: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2638" y="3343275"/>
          <a:ext cx="5050848" cy="299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</a:rPr>
                        <a:t>guitar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piano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 the violin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88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</a:rPr>
                        <a:t> yo-yo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</a:rPr>
                        <a:t> cards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  chess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danc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sing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7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357563" y="142875"/>
            <a:ext cx="3714750" cy="981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VI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chemeClr val="tx1"/>
                </a:solidFill>
              </a:rPr>
              <a:t>Choose the program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 rot="666275">
            <a:off x="2990850" y="1111250"/>
            <a:ext cx="6030913" cy="1960563"/>
          </a:xfrm>
          <a:prstGeom prst="cloudCallout">
            <a:avLst>
              <a:gd name="adj1" fmla="val 36668"/>
              <a:gd name="adj2" fmla="val 85111"/>
            </a:avLst>
          </a:prstGeom>
          <a:solidFill>
            <a:srgbClr val="39C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My…is good at…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I am good at…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    So we like…(</a:t>
            </a:r>
            <a:r>
              <a:rPr lang="en-US" altLang="zh-CN" sz="2800" b="1" dirty="0" err="1">
                <a:solidFill>
                  <a:schemeClr val="tx1"/>
                </a:solidFill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</a:rPr>
              <a:t>)...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、</a:t>
            </a:r>
            <a:r>
              <a:rPr lang="en-US" altLang="zh-CN" smtClean="0"/>
              <a:t>】</a:t>
            </a:r>
            <a:endParaRPr lang="zh-CN" altLang="en-US" smtClean="0"/>
          </a:p>
        </p:txBody>
      </p:sp>
      <p:sp>
        <p:nvSpPr>
          <p:cNvPr id="8" name="横卷形 7"/>
          <p:cNvSpPr/>
          <p:nvPr/>
        </p:nvSpPr>
        <p:spPr>
          <a:xfrm>
            <a:off x="1116013" y="1196975"/>
            <a:ext cx="7675562" cy="5943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Step 1: General introduce your family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Step 2: Choose family members and fill in the information card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Step 3: Choose the programs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Step 4: Submit and introduce</a:t>
            </a:r>
          </a:p>
        </p:txBody>
      </p:sp>
      <p:sp>
        <p:nvSpPr>
          <p:cNvPr id="9" name="矩形 8"/>
          <p:cNvSpPr/>
          <p:nvPr/>
        </p:nvSpPr>
        <p:spPr>
          <a:xfrm>
            <a:off x="1428728" y="357166"/>
            <a:ext cx="6964727" cy="1077218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The School’s Family Show on Halloween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Join us and have fun together </a:t>
            </a:r>
            <a:endParaRPr lang="zh-CN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标注 11"/>
          <p:cNvSpPr/>
          <p:nvPr/>
        </p:nvSpPr>
        <p:spPr>
          <a:xfrm rot="20823462">
            <a:off x="-149225" y="687388"/>
            <a:ext cx="4535488" cy="792162"/>
          </a:xfrm>
          <a:prstGeom prst="cloudCallout">
            <a:avLst>
              <a:gd name="adj1" fmla="val -37544"/>
              <a:gd name="adj2" fmla="val 110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Who is he/she?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1835696" y="1628800"/>
            <a:ext cx="6351587" cy="2005012"/>
          </a:xfrm>
          <a:prstGeom prst="cloudCallout">
            <a:avLst>
              <a:gd name="adj1" fmla="val 51037"/>
              <a:gd name="adj2" fmla="val 82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He /She is my…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He /She is good at…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I am good at…too.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So we like …at the Family Show.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224213" y="981075"/>
            <a:ext cx="3651250" cy="44640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84996" name="TextBox 7"/>
          <p:cNvSpPr txBox="1">
            <a:spLocks noChangeArrowheads="1"/>
          </p:cNvSpPr>
          <p:nvPr/>
        </p:nvSpPr>
        <p:spPr bwMode="auto">
          <a:xfrm>
            <a:off x="3795713" y="1065213"/>
            <a:ext cx="27368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Aharoni" panose="02010803020104030203"/>
                <a:ea typeface="Aharoni" panose="02010803020104030203"/>
                <a:cs typeface="Aharoni" panose="02010803020104030203"/>
              </a:rPr>
              <a:t>Step 4</a:t>
            </a:r>
          </a:p>
        </p:txBody>
      </p:sp>
      <p:sp>
        <p:nvSpPr>
          <p:cNvPr id="84997" name="TextBox 8"/>
          <p:cNvSpPr txBox="1">
            <a:spLocks noChangeArrowheads="1"/>
          </p:cNvSpPr>
          <p:nvPr/>
        </p:nvSpPr>
        <p:spPr bwMode="auto">
          <a:xfrm>
            <a:off x="3586163" y="1484313"/>
            <a:ext cx="3024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latin typeface="Calibri" panose="020F0502020204030204" pitchFamily="34" charset="0"/>
              </a:rPr>
              <a:t>Submit and introduce</a:t>
            </a:r>
          </a:p>
        </p:txBody>
      </p:sp>
      <p:pic>
        <p:nvPicPr>
          <p:cNvPr id="8499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3025" y="1884363"/>
            <a:ext cx="22987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3025" y="3403600"/>
            <a:ext cx="2346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795713" y="1884363"/>
            <a:ext cx="2473325" cy="29860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worksheet</a:t>
            </a:r>
            <a:endParaRPr lang="zh-CN" altLang="en-US" smtClean="0"/>
          </a:p>
        </p:txBody>
      </p:sp>
      <p:sp>
        <p:nvSpPr>
          <p:cNvPr id="5" name="矩形 4"/>
          <p:cNvSpPr/>
          <p:nvPr/>
        </p:nvSpPr>
        <p:spPr>
          <a:xfrm>
            <a:off x="3286125" y="357188"/>
            <a:ext cx="4572000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VII Circle ‘he or she’ , complete the passage and introduce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7045" name="Text Box 41"/>
          <p:cNvSpPr txBox="1">
            <a:spLocks noChangeArrowheads="1"/>
          </p:cNvSpPr>
          <p:nvPr/>
        </p:nvSpPr>
        <p:spPr bwMode="auto">
          <a:xfrm>
            <a:off x="323850" y="2133600"/>
            <a:ext cx="8064500" cy="4391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/>
              <a:t>Hello, I’m             . There are______ people in my family. They are my                ,                ,              and           . Look, he/ she is my            . His /Her name is                 . He/ She is ____________. He/ She has _____________.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/>
              <a:t>           is good at___________. I am good at________________ too. So we like ______________________at the Family Show.</a:t>
            </a:r>
            <a:endParaRPr lang="zh-CN" altLang="zh-CN" sz="2400"/>
          </a:p>
        </p:txBody>
      </p:sp>
      <p:pic>
        <p:nvPicPr>
          <p:cNvPr id="87046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203450"/>
            <a:ext cx="12017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862263"/>
            <a:ext cx="12033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862263"/>
            <a:ext cx="10080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52738"/>
            <a:ext cx="10334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3" descr="plkm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2873375"/>
            <a:ext cx="7921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3" descr="plkm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4357688"/>
            <a:ext cx="798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379788"/>
            <a:ext cx="14192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3" descr="plk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43275"/>
            <a:ext cx="9842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75"/>
            <a:ext cx="9275763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2484438" y="1052513"/>
            <a:ext cx="5040312" cy="36718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19425" y="1422400"/>
            <a:ext cx="5111750" cy="293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句子开头一定要大写，</a:t>
            </a:r>
            <a:endParaRPr lang="en-US" altLang="zh-CN" sz="32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姓名称呼也不忘记。</a:t>
            </a:r>
            <a:endParaRPr lang="en-US" altLang="zh-CN" sz="32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缩写标点符号写上去，</a:t>
            </a:r>
            <a:endParaRPr lang="en-US" altLang="zh-CN" sz="32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就不怕老师来找你。</a:t>
            </a:r>
          </a:p>
        </p:txBody>
      </p:sp>
      <p:sp>
        <p:nvSpPr>
          <p:cNvPr id="7" name="矩形 6"/>
          <p:cNvSpPr/>
          <p:nvPr/>
        </p:nvSpPr>
        <p:spPr>
          <a:xfrm>
            <a:off x="5480818" y="0"/>
            <a:ext cx="3663182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规范书写歌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G3\photos\QQ图片20141029113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981075"/>
            <a:ext cx="84582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258888" y="5084763"/>
            <a:ext cx="6408737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I love my family. I also love my classmates. We study together. We play together too. We are </a:t>
            </a:r>
            <a:r>
              <a:rPr lang="en-US" altLang="zh-CN" sz="24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big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波形 4"/>
          <p:cNvSpPr/>
          <p:nvPr/>
        </p:nvSpPr>
        <p:spPr>
          <a:xfrm>
            <a:off x="2000250" y="0"/>
            <a:ext cx="5143500" cy="123983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4612" y="214290"/>
            <a:ext cx="38903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HOMEWORK</a:t>
            </a:r>
            <a:endParaRPr lang="zh-CN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00125" y="1357313"/>
            <a:ext cx="7143750" cy="3571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3191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1714500"/>
            <a:ext cx="4651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1714480" y="3000372"/>
            <a:ext cx="3405098" cy="17912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is my…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is 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has…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is good at…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71563" y="5072063"/>
            <a:ext cx="7072312" cy="1214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3195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5143500"/>
            <a:ext cx="742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1071538" y="5214950"/>
            <a:ext cx="7124066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Follow the structure, then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      write an essay about your family</a:t>
            </a:r>
            <a:endParaRPr lang="zh-CN" alt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71604" y="1500174"/>
            <a:ext cx="4490332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Fill in the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 card and introduce by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n-ea"/>
              </a:rPr>
              <a:t>using these sentences: </a:t>
            </a:r>
            <a:endParaRPr lang="zh-CN" alt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93198" name="图片 3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1928813"/>
            <a:ext cx="16922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9" name="图片 3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3071813"/>
            <a:ext cx="17287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5929313" y="1928813"/>
            <a:ext cx="1814512" cy="22002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000496" y="1571612"/>
            <a:ext cx="4022448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          My family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There are…people in my family.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They are my…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Look, he / she is my…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His / Her name is 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is…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has…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He / She is good at…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I love my family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+mn-ea"/>
              </a:rPr>
              <a:t>. </a:t>
            </a:r>
            <a:endParaRPr lang="zh-CN" alt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643063" y="1857375"/>
            <a:ext cx="2071687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</a:rPr>
              <a:t>Photo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224213" y="1052513"/>
            <a:ext cx="3651250" cy="41052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73732" name="TextBox 7"/>
          <p:cNvSpPr txBox="1">
            <a:spLocks noChangeArrowheads="1"/>
          </p:cNvSpPr>
          <p:nvPr/>
        </p:nvSpPr>
        <p:spPr bwMode="auto">
          <a:xfrm>
            <a:off x="3824288" y="1208088"/>
            <a:ext cx="273685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latin typeface="Aharoni" panose="02010803020104030203"/>
                <a:ea typeface="Aharoni" panose="02010803020104030203"/>
                <a:cs typeface="Aharoni" panose="02010803020104030203"/>
              </a:rPr>
              <a:t>Step 1</a:t>
            </a:r>
          </a:p>
        </p:txBody>
      </p:sp>
      <p:sp>
        <p:nvSpPr>
          <p:cNvPr id="73733" name="TextBox 8"/>
          <p:cNvSpPr txBox="1">
            <a:spLocks noChangeArrowheads="1"/>
          </p:cNvSpPr>
          <p:nvPr/>
        </p:nvSpPr>
        <p:spPr bwMode="auto">
          <a:xfrm>
            <a:off x="3538538" y="1649413"/>
            <a:ext cx="3024187" cy="40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latin typeface="Calibri" panose="020F0502020204030204" pitchFamily="34" charset="0"/>
              </a:rPr>
              <a:t>Introduce</a:t>
            </a: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3429000" y="2214563"/>
            <a:ext cx="3570288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Hello, I’m...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There are...people in my family. 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They are my...</a:t>
            </a:r>
          </a:p>
          <a:p>
            <a:r>
              <a:rPr lang="en-US" altLang="zh-CN" sz="2400" b="1">
                <a:latin typeface="Calibri" panose="020F0502020204030204" pitchFamily="34" charset="0"/>
              </a:rPr>
              <a:t>He/she is...</a:t>
            </a:r>
          </a:p>
        </p:txBody>
      </p:sp>
      <p:sp>
        <p:nvSpPr>
          <p:cNvPr id="11" name="矩形 10"/>
          <p:cNvSpPr/>
          <p:nvPr/>
        </p:nvSpPr>
        <p:spPr>
          <a:xfrm>
            <a:off x="1285875" y="4000500"/>
            <a:ext cx="1223963" cy="230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4357688"/>
            <a:ext cx="1466850" cy="2076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224213" y="1052513"/>
            <a:ext cx="3651250" cy="42481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743325" y="1428750"/>
            <a:ext cx="2736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Aharoni" panose="02010803020104030203"/>
                <a:ea typeface="Aharoni" panose="02010803020104030203"/>
                <a:cs typeface="Aharoni" panose="02010803020104030203"/>
              </a:rPr>
              <a:t>Step 2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538538" y="1873250"/>
            <a:ext cx="30241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latin typeface="Calibri" panose="020F0502020204030204" pitchFamily="34" charset="0"/>
              </a:rPr>
              <a:t>Choose and fill in the information card</a:t>
            </a:r>
          </a:p>
        </p:txBody>
      </p:sp>
      <p:pic>
        <p:nvPicPr>
          <p:cNvPr id="23558" name="图片 6" descr="QQ截图2014121313102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2571750"/>
            <a:ext cx="30495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484313"/>
            <a:ext cx="6821487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18"/>
          <p:cNvSpPr txBox="1">
            <a:spLocks noChangeArrowheads="1"/>
          </p:cNvSpPr>
          <p:nvPr/>
        </p:nvSpPr>
        <p:spPr bwMode="auto">
          <a:xfrm>
            <a:off x="3182938" y="1662113"/>
            <a:ext cx="10287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Name: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25604" name="TextBox 19"/>
          <p:cNvSpPr txBox="1">
            <a:spLocks noChangeArrowheads="1"/>
          </p:cNvSpPr>
          <p:nvPr/>
        </p:nvSpPr>
        <p:spPr bwMode="auto">
          <a:xfrm>
            <a:off x="3130550" y="2362200"/>
            <a:ext cx="3795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Appearance:                             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25605" name="TextBox 20"/>
          <p:cNvSpPr txBox="1">
            <a:spLocks noChangeArrowheads="1"/>
          </p:cNvSpPr>
          <p:nvPr/>
        </p:nvSpPr>
        <p:spPr bwMode="auto">
          <a:xfrm>
            <a:off x="3151188" y="2027238"/>
            <a:ext cx="38592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Relationship:                             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928938" y="2928938"/>
          <a:ext cx="5373200" cy="239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little fat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thin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tall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long 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Figure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effectLst/>
                        </a:rPr>
                        <a:t>身材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Ears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Mouth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Hair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29188" y="2000250"/>
            <a:ext cx="1439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father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161925" y="684213"/>
            <a:ext cx="3571875" cy="666750"/>
          </a:xfrm>
          <a:prstGeom prst="wedgeEllipseCallout">
            <a:avLst>
              <a:gd name="adj1" fmla="val -24439"/>
              <a:gd name="adj2" fmla="val 258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</a:rPr>
              <a:t>Who is he?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938" y="3143250"/>
            <a:ext cx="1223962" cy="2303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692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3" y="3214688"/>
            <a:ext cx="1466850" cy="2076450"/>
          </a:xfrm>
        </p:spPr>
      </p:pic>
      <p:sp>
        <p:nvSpPr>
          <p:cNvPr id="28" name="椭圆 27"/>
          <p:cNvSpPr/>
          <p:nvPr/>
        </p:nvSpPr>
        <p:spPr>
          <a:xfrm>
            <a:off x="6372225" y="333375"/>
            <a:ext cx="2087563" cy="1901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14813" y="1714500"/>
            <a:ext cx="1439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He Xi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4338" y="781050"/>
            <a:ext cx="13033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4875" y="3214688"/>
            <a:ext cx="7207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7813" y="3214688"/>
            <a:ext cx="7207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9313" y="5000625"/>
            <a:ext cx="7207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0" y="3714750"/>
            <a:ext cx="7207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 animBg="1"/>
      <p:bldP spid="25" grpId="0"/>
      <p:bldP spid="3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/>
          <p:nvPr/>
        </p:nvGrpSpPr>
        <p:grpSpPr bwMode="auto">
          <a:xfrm>
            <a:off x="3276600" y="862013"/>
            <a:ext cx="3276600" cy="1752600"/>
            <a:chOff x="1776" y="2400"/>
            <a:chExt cx="2016" cy="1008"/>
          </a:xfrm>
        </p:grpSpPr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1776" y="2736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>
              <a:off x="1776" y="3408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Line 7"/>
            <p:cNvSpPr>
              <a:spLocks noChangeShapeType="1"/>
            </p:cNvSpPr>
            <p:nvPr/>
          </p:nvSpPr>
          <p:spPr bwMode="auto">
            <a:xfrm>
              <a:off x="1776" y="3072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1776" y="2400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WordArt 10">
            <a:hlinkClick r:id="" action="ppaction://noaction">
              <a:snd r:embed="rId3" name="录音4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581039" y="1068387"/>
            <a:ext cx="21336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kern="10" dirty="0"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f</a:t>
            </a:r>
            <a:r>
              <a:rPr lang="en-US" altLang="zh-CN" sz="54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   </a:t>
            </a:r>
            <a:r>
              <a:rPr lang="en-US" altLang="zh-CN" sz="5400" kern="10" dirty="0" err="1"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ther</a:t>
            </a:r>
            <a:endParaRPr lang="zh-CN" altLang="en-US" sz="5400" kern="10" dirty="0"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  <a:ea typeface="+mn-ea"/>
            </a:endParaRPr>
          </a:p>
        </p:txBody>
      </p:sp>
      <p:pic>
        <p:nvPicPr>
          <p:cNvPr id="27652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22650" y="3860800"/>
            <a:ext cx="1438275" cy="2095500"/>
          </a:xfrm>
        </p:spPr>
      </p:pic>
      <p:sp>
        <p:nvSpPr>
          <p:cNvPr id="13" name="云形标注 12"/>
          <p:cNvSpPr/>
          <p:nvPr/>
        </p:nvSpPr>
        <p:spPr>
          <a:xfrm rot="20001692">
            <a:off x="554038" y="1933575"/>
            <a:ext cx="1898650" cy="2444750"/>
          </a:xfrm>
          <a:prstGeom prst="cloudCallout">
            <a:avLst>
              <a:gd name="adj1" fmla="val 52733"/>
              <a:gd name="adj2" fmla="val 72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188" y="2547938"/>
            <a:ext cx="72072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a</a:t>
            </a:r>
            <a:endParaRPr lang="zh-CN" altLang="en-US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550" y="2801938"/>
            <a:ext cx="720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a</a:t>
            </a:r>
            <a:endParaRPr lang="zh-CN" altLang="en-US" sz="36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2413" y="3014663"/>
            <a:ext cx="7191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a</a:t>
            </a:r>
            <a:endParaRPr lang="zh-CN" altLang="en-US" sz="4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8" y="1143000"/>
            <a:ext cx="78581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  <a:ea typeface="+mn-ea"/>
              </a:rPr>
              <a:t>a</a:t>
            </a:r>
            <a:endParaRPr lang="zh-CN" altLang="en-US" sz="6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3348038" y="214313"/>
            <a:ext cx="443865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I Read and circle ‘he, father’ 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9701" name="Text Box 33"/>
          <p:cNvSpPr txBox="1">
            <a:spLocks noChangeArrowheads="1"/>
          </p:cNvSpPr>
          <p:nvPr/>
        </p:nvSpPr>
        <p:spPr bwMode="auto">
          <a:xfrm>
            <a:off x="1114425" y="1990725"/>
            <a:ext cx="6672263" cy="30813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dirty="0"/>
              <a:t>Hello, I’m Joe. There are four people in my family. They are my father, mother, sister and me.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/>
              <a:t>Look, he is tall and thin. He has short hair. He has two big eyes. Guess, who is he? Yes, he is my father. His name is He Xi.</a:t>
            </a:r>
          </a:p>
          <a:p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6525" y="24923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3063875"/>
            <a:ext cx="5762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060700"/>
            <a:ext cx="6540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7600" y="3629025"/>
            <a:ext cx="6556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38" y="3714750"/>
            <a:ext cx="6540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4214813"/>
            <a:ext cx="6540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38" y="4214813"/>
            <a:ext cx="936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428750"/>
            <a:ext cx="6699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284663"/>
            <a:ext cx="12890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形标注 3"/>
          <p:cNvSpPr/>
          <p:nvPr/>
        </p:nvSpPr>
        <p:spPr>
          <a:xfrm>
            <a:off x="5810250" y="1276350"/>
            <a:ext cx="3074988" cy="666750"/>
          </a:xfrm>
          <a:prstGeom prst="wedgeEllipseCallout">
            <a:avLst>
              <a:gd name="adj1" fmla="val 16972"/>
              <a:gd name="adj2" fmla="val 1874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</a:rPr>
              <a:t>Who is she?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2082800" y="1736725"/>
            <a:ext cx="1028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Name: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2082800" y="2438400"/>
            <a:ext cx="3795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Appearance:                             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2057400" y="2103438"/>
            <a:ext cx="38592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Relationship:                             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14500" y="2928938"/>
          <a:ext cx="5857916" cy="2143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a little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fat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thin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tall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short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long 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small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Figure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1200" b="1" kern="100" dirty="0">
                          <a:solidFill>
                            <a:schemeClr val="tx1"/>
                          </a:solidFill>
                          <a:effectLst/>
                        </a:rPr>
                        <a:t>身材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Ears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Mouth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Hair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7625" y="2143125"/>
            <a:ext cx="14398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mother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41288" y="4576763"/>
            <a:ext cx="2787650" cy="2281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719638"/>
            <a:ext cx="2428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71813" y="1785938"/>
            <a:ext cx="1914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</a:rPr>
              <a:t>Yang Tiantian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92638" y="3068638"/>
            <a:ext cx="7207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87675" y="3068638"/>
            <a:ext cx="7207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65650" y="4284663"/>
            <a:ext cx="7191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80063" y="3716338"/>
            <a:ext cx="7207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anose="020F050202020403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7" grpId="0" animBg="1"/>
      <p:bldP spid="2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全屏显示(4:3)</PresentationFormat>
  <Paragraphs>537</Paragraphs>
  <Slides>36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Aharoni</vt:lpstr>
      <vt:lpstr>Arial Unicode MS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Tw Cen MT Condensed Extra Bold</vt:lpstr>
      <vt:lpstr>WWW.2PPT.COM
</vt:lpstr>
      <vt:lpstr>PowerPoint 演示文稿</vt:lpstr>
      <vt:lpstr>PowerPoint 演示文稿</vt:lpstr>
      <vt:lpstr>、】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Nothing loves more than a mother loves her son.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worksheet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2014-11-01T00:50:00Z</dcterms:created>
  <dcterms:modified xsi:type="dcterms:W3CDTF">2023-01-16T16:37:59Z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E8AAB25807154CF78A10A73BEBFF0CD1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