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771B8-8321-46CF-9A7B-FC5746C162B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4E02E-F63A-4C42-BC84-1D80F9B4B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C340D-59DF-49BA-A320-4D85E8FAD686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21246D-03CC-4463-B42F-18166656D2B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51A5E7-1E67-45BA-AAB1-CD5E843E266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F5514A-6457-4AC0-BE40-910B167CA26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EEBA68-34DD-4325-A3A5-BCDE0BE6680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697AB-90F3-46F5-9F93-8FDE529C2CA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0E612-7A0B-4B73-94EA-E12FE6519E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AFFCEB-DB8F-4AE9-906B-8998EEA7F4E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158B6C-1BD3-4766-B0CF-BDE7BDF2361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497606-FA13-42B1-B9B1-6E4CBC09B7E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A3F7A-5F8F-4572-9677-C6D6A42D592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C9B88-3BC6-4015-BEDF-D09E8034E9D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62681C-C3A5-4724-BEBF-86BB5457E8E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B3.TIF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B4.TIF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823486" y="1412776"/>
            <a:ext cx="740619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6000" b="1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Unit 2</a:t>
            </a:r>
            <a:r>
              <a:rPr lang="zh-CN" altLang="en-US" sz="6000" b="1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 </a:t>
            </a:r>
            <a:r>
              <a:rPr lang="en-US" altLang="zh-CN" sz="6000" b="1" dirty="0">
                <a:solidFill>
                  <a:srgbClr val="000000"/>
                </a:solidFill>
                <a:latin typeface="Baskerville Old Face" panose="02020602080505020303" pitchFamily="18" charset="0"/>
                <a:ea typeface="方正美黑简体" pitchFamily="65" charset="-122"/>
              </a:rPr>
              <a:t>This is my sister.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83519" y="3284984"/>
            <a:ext cx="4112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Section B</a:t>
            </a:r>
            <a:r>
              <a:rPr lang="en-US" altLang="zh-CN" sz="32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  </a:t>
            </a:r>
            <a:r>
              <a:rPr lang="zh-CN" altLang="zh-CN" sz="3200" b="1" dirty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(2a～3b)</a:t>
            </a:r>
            <a:endParaRPr lang="en-US" altLang="zh-CN" sz="3200" b="1" dirty="0">
              <a:solidFill>
                <a:srgbClr val="FF0000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24794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3962400" y="1752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2192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五、完形填空。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Look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Here is a photo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family.I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have(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big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very old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grandfather is 70 years old and my grandmother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 years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an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He's my father's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__.I have two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They're my mother's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sisters.I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cousins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boy and a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girl.They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my uncle's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and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daughter.I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sister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too.But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但是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she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photo.I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am in a big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love my family.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819400" y="2667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6705600" y="2667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981200" y="3124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8360" name="Picture 8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648200" y="3124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1828800" y="3581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7848600" y="3581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6096000" y="4038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2133600" y="4495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  <p:bldP spid="228356" grpId="0"/>
      <p:bldP spid="228357" grpId="0"/>
      <p:bldP spid="228358" grpId="0"/>
      <p:bldP spid="228359" grpId="0"/>
      <p:bldP spid="228361" grpId="0"/>
      <p:bldP spid="228362" grpId="0"/>
      <p:bldP spid="228363" grpId="0"/>
      <p:bldP spid="228364" grpId="0"/>
      <p:bldP spid="2283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09600" y="12954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A.grandparents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grandfather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A.eraser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orange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uncle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A.brother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sister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A.sons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aunts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brothers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A.one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two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A.boy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girl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A.isn't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A.school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family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Class 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95536" y="1328986"/>
            <a:ext cx="8229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Here are two nice photos of my family.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这有两张我的漂亮的全家福。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英语中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把东西给对方时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常用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Here be(is/are)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这一倒装句型。其中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动词的单复数并不取决于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而是由其后真正的主语决定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主语是可数名词单数形式时用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；主语是名词复数形式时用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Here's a book.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这儿有一本书。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如果主语是代词时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则主语还是位于动词前。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Here you are.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给你。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Here it is.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东西在这儿。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(2)the photo of my family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我的家庭照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也可以说成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family photo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它常用来表示无生命类名词的所有关系。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77019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467544" y="1609725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These are my parents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Alan and Mary.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这是我的父母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艾伦和玛丽。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句中的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parents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Mary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是同位语关系。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Alan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Mary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是用来进一步说明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parents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。同位语指一个名词在另一个名词的后面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进一步说明前一个名词代表的是谁或什么事物。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883196" y="1556792"/>
            <a:ext cx="8229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重点词组归纳：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in the first photo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在第一张照片里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in the next photo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在下一张照片里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these two girls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这两个女孩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in my family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在我家中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09600" y="16764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一、根据句意及汉语提示写单词完成句子。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这儿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)is your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blue.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照片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)of my family.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下一个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)photo are my mother and brother.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good friend is a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女孩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this in English?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—It's a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狗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524000" y="22098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Here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438400" y="2667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photo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133600" y="31242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next</a:t>
            </a:r>
          </a:p>
        </p:txBody>
      </p:sp>
      <p:pic>
        <p:nvPicPr>
          <p:cNvPr id="223238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3581400" y="3581400"/>
            <a:ext cx="53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girl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dog</a:t>
            </a:r>
          </a:p>
        </p:txBody>
      </p:sp>
      <p:pic>
        <p:nvPicPr>
          <p:cNvPr id="223241" name="Picture 9" descr="C:\Users\Administrator\Desktop\七上英语（人教）练闯考教师用书２０１５（武汉）\B3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694237"/>
            <a:ext cx="21240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  <p:bldP spid="223237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5800" y="15240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二、用所给词的适当形式填空。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_________(that) your parents?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_________(be) my friends.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his ________(son)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 the _________(one) photo are my sisters.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their _________(photo)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2057400" y="20574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362200" y="25146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048000" y="2971800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sons</a:t>
            </a:r>
          </a:p>
        </p:txBody>
      </p:sp>
      <p:pic>
        <p:nvPicPr>
          <p:cNvPr id="224262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438400" y="3429000"/>
            <a:ext cx="59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276600" y="388620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photos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762000" y="1371600"/>
            <a:ext cx="7543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11.Here ______ two nice photos ______ 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father's ______ is my uncle.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sister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brother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father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______ first photo are my brothers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 and Eric.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2133600" y="1905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048000" y="3276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5285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209800" y="4724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09600" y="15240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are my sister and my cousins.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these girl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three girl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three girls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 these girls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the picture are my three friends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Dale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Jack and Mike.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6764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752600" y="3886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pic>
        <p:nvPicPr>
          <p:cNvPr id="226309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0" name="Picture 6" descr="C:\Users\Administrator\Desktop\七上英语（人教）练闯考教师用书２０１５（武汉）\B4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343400"/>
            <a:ext cx="2514600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219200" y="22098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133600" y="3124200"/>
            <a:ext cx="127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photo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685800" y="12192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四、根据汉语完成句子。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这些是我的朋友。</a:t>
            </a:r>
            <a:endParaRPr lang="zh-CN" altLang="en-US" sz="2000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______________my friends.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那是一张我的家庭照。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That is ________________my family.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这里有五本书。</a:t>
            </a:r>
            <a:endParaRPr lang="zh-CN" altLang="en-US" sz="2000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________________five books.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那是我的两个兄弟。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Those are my _________________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Big Big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是我家狗的名字。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Big Big is the name __________________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371600" y="4038600"/>
            <a:ext cx="1157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2667000" y="4953000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two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brothers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3505200" y="5867400"/>
            <a:ext cx="1185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dog</a:t>
            </a:r>
          </a:p>
        </p:txBody>
      </p:sp>
      <p:pic>
        <p:nvPicPr>
          <p:cNvPr id="227336" name="Picture 8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/>
      <p:bldP spid="227333" grpId="0"/>
      <p:bldP spid="227334" grpId="0"/>
      <p:bldP spid="227335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全屏显示(4:3)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MingLiU_HKSCS</vt:lpstr>
      <vt:lpstr>MS Mincho</vt:lpstr>
      <vt:lpstr>方正美黑简体</vt:lpstr>
      <vt:lpstr>仿宋_GB2312</vt:lpstr>
      <vt:lpstr>黑体</vt:lpstr>
      <vt:lpstr>楷体_GB2312</vt:lpstr>
      <vt:lpstr>宋体</vt:lpstr>
      <vt:lpstr>微软雅黑</vt:lpstr>
      <vt:lpstr>Arial</vt:lpstr>
      <vt:lpstr>Baskerville Old Face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2017-10-10T08:45:00Z</dcterms:created>
  <dcterms:modified xsi:type="dcterms:W3CDTF">2023-01-16T16:38:09Z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C06D88D17B274E22A42ABEC94EC45483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