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3555A-9C2C-475A-9252-BAB2796F01F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0BD0B-B58B-4622-963C-CCC51D5B01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0BD0B-B58B-4622-963C-CCC51D5B014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9A81A-FE3F-4703-94A4-686B813D7E7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EB33A-2FF4-4755-A9A9-7E4C1382AD3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A5067-6AD7-4151-8BEF-51FA329CDE3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D1522-56C8-482D-A6F0-224F14DBFD5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00492-5C3A-4A10-93CD-08A3668C4D1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6CC6D-79C8-4A17-87D6-21A1C84C2EC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A3A31-65F2-40E8-B6C8-AFA17BF99BA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EF911-B4F3-4BF2-9796-4B04B537272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E0314-4882-4951-A718-1A8316A10B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BE82-77BD-45A1-A49B-8615923CF8C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879D744-9579-4C0F-A5A1-281DEFA6A598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jpeg"/><Relationship Id="rId7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标题 1"/>
          <p:cNvSpPr txBox="1"/>
          <p:nvPr/>
        </p:nvSpPr>
        <p:spPr bwMode="auto">
          <a:xfrm>
            <a:off x="468313" y="434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nn-NO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5 Let’s celebrate!</a:t>
            </a:r>
            <a: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579120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1524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90600"/>
            <a:ext cx="17335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60020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 Box 7"/>
          <p:cNvSpPr txBox="1">
            <a:spLocks noChangeArrowheads="1"/>
          </p:cNvSpPr>
          <p:nvPr/>
        </p:nvSpPr>
        <p:spPr bwMode="auto">
          <a:xfrm>
            <a:off x="533400" y="365760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Where</a:t>
            </a:r>
            <a:r>
              <a:rPr lang="en-US" altLang="zh-CN" sz="3200" b="1">
                <a:latin typeface="Times New Roman" panose="02020603050405020304" pitchFamily="18" charset="0"/>
              </a:rPr>
              <a:t> are the pencils?</a:t>
            </a:r>
          </a:p>
        </p:txBody>
      </p:sp>
      <p:sp>
        <p:nvSpPr>
          <p:cNvPr id="109574" name="Text Box 9"/>
          <p:cNvSpPr txBox="1">
            <a:spLocks noChangeArrowheads="1"/>
          </p:cNvSpPr>
          <p:nvPr/>
        </p:nvSpPr>
        <p:spPr bwMode="auto">
          <a:xfrm>
            <a:off x="457200" y="44958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</a:rPr>
              <a:t>They are_______________</a:t>
            </a:r>
            <a:r>
              <a:rPr lang="en-US" altLang="zh-CN" sz="3200" b="1" i="1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5373" name="Picture 13" descr="u=497875327,1180652541&amp;fm=51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1242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6" name="Text Box 17"/>
          <p:cNvSpPr txBox="1">
            <a:spLocks noChangeArrowheads="1"/>
          </p:cNvSpPr>
          <p:nvPr/>
        </p:nvSpPr>
        <p:spPr bwMode="auto">
          <a:xfrm>
            <a:off x="2362200" y="4510088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FF3300"/>
                </a:solidFill>
              </a:rPr>
              <a:t>in the pencil case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  <p:bldP spid="109574" grpId="0"/>
      <p:bldP spid="1095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16050"/>
            <a:ext cx="12954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2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339850"/>
            <a:ext cx="12954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49225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 Box 7"/>
          <p:cNvSpPr txBox="1">
            <a:spLocks noChangeArrowheads="1"/>
          </p:cNvSpPr>
          <p:nvPr/>
        </p:nvSpPr>
        <p:spPr bwMode="auto">
          <a:xfrm>
            <a:off x="685800" y="3124200"/>
            <a:ext cx="548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Why </a:t>
            </a:r>
            <a:r>
              <a:rPr lang="en-US" altLang="zh-CN" sz="3600" b="1">
                <a:latin typeface="Times New Roman" panose="02020603050405020304" pitchFamily="18" charset="0"/>
              </a:rPr>
              <a:t>is he so happy?</a:t>
            </a:r>
          </a:p>
        </p:txBody>
      </p:sp>
      <p:sp>
        <p:nvSpPr>
          <p:cNvPr id="110598" name="Text Box 8"/>
          <p:cNvSpPr txBox="1">
            <a:spLocks noChangeArrowheads="1"/>
          </p:cNvSpPr>
          <p:nvPr/>
        </p:nvSpPr>
        <p:spPr bwMode="auto">
          <a:xfrm>
            <a:off x="685800" y="4114800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Because it’s his birthday.</a:t>
            </a:r>
          </a:p>
        </p:txBody>
      </p:sp>
      <p:pic>
        <p:nvPicPr>
          <p:cNvPr id="16396" name="Picture 12" descr="10081811211e1769c8546aa01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657600"/>
            <a:ext cx="32766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1295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2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990600"/>
            <a:ext cx="13716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0668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Text Box 8"/>
          <p:cNvSpPr txBox="1">
            <a:spLocks noChangeArrowheads="1"/>
          </p:cNvSpPr>
          <p:nvPr/>
        </p:nvSpPr>
        <p:spPr bwMode="auto">
          <a:xfrm>
            <a:off x="4343400" y="3733800"/>
            <a:ext cx="6705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They go to school 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________.</a:t>
            </a:r>
          </a:p>
        </p:txBody>
      </p:sp>
      <p:sp>
        <p:nvSpPr>
          <p:cNvPr id="111622" name="Text Box 7"/>
          <p:cNvSpPr txBox="1">
            <a:spLocks noChangeArrowheads="1"/>
          </p:cNvSpPr>
          <p:nvPr/>
        </p:nvSpPr>
        <p:spPr bwMode="auto">
          <a:xfrm>
            <a:off x="838200" y="2362200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How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does the students go to school?</a:t>
            </a:r>
          </a:p>
        </p:txBody>
      </p:sp>
      <p:sp>
        <p:nvSpPr>
          <p:cNvPr id="111623" name="Text Box 16"/>
          <p:cNvSpPr txBox="1">
            <a:spLocks noChangeArrowheads="1"/>
          </p:cNvSpPr>
          <p:nvPr/>
        </p:nvSpPr>
        <p:spPr bwMode="auto">
          <a:xfrm>
            <a:off x="4572000" y="4419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99"/>
                </a:solidFill>
              </a:rPr>
              <a:t>by bus</a:t>
            </a:r>
          </a:p>
        </p:txBody>
      </p:sp>
      <p:pic>
        <p:nvPicPr>
          <p:cNvPr id="111624" name="Picture 8" descr="F50KAKWGQ3XH$G]4NI5E[E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895600"/>
            <a:ext cx="32766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  <p:bldP spid="111622" grpId="0"/>
      <p:bldP spid="1116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684213" y="1736725"/>
            <a:ext cx="206851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How many</a:t>
            </a:r>
          </a:p>
          <a:p>
            <a:pPr>
              <a:lnSpc>
                <a:spcPct val="125000"/>
              </a:lnSpc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How much</a:t>
            </a:r>
          </a:p>
          <a:p>
            <a:pPr>
              <a:lnSpc>
                <a:spcPct val="125000"/>
              </a:lnSpc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How old</a:t>
            </a:r>
          </a:p>
          <a:p>
            <a:pPr>
              <a:lnSpc>
                <a:spcPct val="125000"/>
              </a:lnSpc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How long</a:t>
            </a:r>
          </a:p>
          <a:p>
            <a:pPr>
              <a:lnSpc>
                <a:spcPct val="125000"/>
              </a:lnSpc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How often</a:t>
            </a:r>
          </a:p>
          <a:p>
            <a:pPr>
              <a:lnSpc>
                <a:spcPct val="125000"/>
              </a:lnSpc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How tall</a:t>
            </a:r>
          </a:p>
          <a:p>
            <a:pPr>
              <a:lnSpc>
                <a:spcPct val="125000"/>
              </a:lnSpc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How far</a:t>
            </a:r>
          </a:p>
        </p:txBody>
      </p:sp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3116263" y="1714500"/>
            <a:ext cx="424815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kumimoji="1"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多少（可数名词 ）</a:t>
            </a:r>
          </a:p>
          <a:p>
            <a:pPr>
              <a:lnSpc>
                <a:spcPct val="125000"/>
              </a:lnSpc>
            </a:pPr>
            <a:r>
              <a:rPr kumimoji="1"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多少（不可数名词）</a:t>
            </a:r>
          </a:p>
          <a:p>
            <a:pPr>
              <a:lnSpc>
                <a:spcPct val="125000"/>
              </a:lnSpc>
            </a:pPr>
            <a:r>
              <a:rPr kumimoji="1"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多大岁数（年龄）</a:t>
            </a:r>
          </a:p>
          <a:p>
            <a:pPr>
              <a:lnSpc>
                <a:spcPct val="125000"/>
              </a:lnSpc>
            </a:pPr>
            <a:r>
              <a:rPr kumimoji="1"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多长时间（时间长度）</a:t>
            </a:r>
          </a:p>
          <a:p>
            <a:pPr>
              <a:lnSpc>
                <a:spcPct val="125000"/>
              </a:lnSpc>
            </a:pPr>
            <a:r>
              <a:rPr kumimoji="1"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多久</a:t>
            </a:r>
            <a:r>
              <a:rPr kumimoji="1"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kumimoji="1"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一次（频率）</a:t>
            </a:r>
          </a:p>
          <a:p>
            <a:pPr>
              <a:lnSpc>
                <a:spcPct val="125000"/>
              </a:lnSpc>
            </a:pPr>
            <a:r>
              <a:rPr kumimoji="1"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多高（高度）</a:t>
            </a:r>
          </a:p>
          <a:p>
            <a:pPr>
              <a:lnSpc>
                <a:spcPct val="125000"/>
              </a:lnSpc>
            </a:pPr>
            <a:r>
              <a:rPr kumimoji="1"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多远（距离）</a:t>
            </a:r>
          </a:p>
        </p:txBody>
      </p:sp>
      <p:sp>
        <p:nvSpPr>
          <p:cNvPr id="112644" name="Rectangle 14"/>
          <p:cNvSpPr>
            <a:spLocks noChangeArrowheads="1"/>
          </p:cNvSpPr>
          <p:nvPr/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kumimoji="1" lang="en-US" altLang="zh-CN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方正舒体" panose="02010601030101010101" pitchFamily="2" charset="-122"/>
              </a:rPr>
              <a:t>Let’s see the family of “</a:t>
            </a:r>
            <a:r>
              <a:rPr kumimoji="1" lang="en-US" altLang="zh-CN" sz="4400" b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方正舒体" panose="02010601030101010101" pitchFamily="2" charset="-122"/>
              </a:rPr>
              <a:t>how</a:t>
            </a:r>
            <a:r>
              <a:rPr kumimoji="1" lang="en-US" altLang="zh-CN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方正舒体" panose="02010601030101010101" pitchFamily="2" charset="-122"/>
              </a:rPr>
              <a:t>”</a:t>
            </a:r>
          </a:p>
        </p:txBody>
      </p:sp>
      <p:pic>
        <p:nvPicPr>
          <p:cNvPr id="112645" name="Picture 6" descr="图片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769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2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79388" y="1743075"/>
            <a:ext cx="869473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 dirty="0"/>
              <a:t>1._________ is the dog?                      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10 days old.</a:t>
            </a:r>
          </a:p>
          <a:p>
            <a:r>
              <a:rPr kumimoji="1" lang="en-US" altLang="zh-CN" sz="2800" b="1" dirty="0"/>
              <a:t>2._________ does Lily watch TV?   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Twice a week.</a:t>
            </a:r>
          </a:p>
          <a:p>
            <a:r>
              <a:rPr kumimoji="1" lang="en-US" altLang="zh-CN" sz="2800" b="1" dirty="0"/>
              <a:t>3.__________ cups of coffee are there?  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Only one.</a:t>
            </a:r>
          </a:p>
          <a:p>
            <a:r>
              <a:rPr kumimoji="1" lang="en-US" altLang="zh-CN" sz="2800" b="1" dirty="0"/>
              <a:t>4._________ is the river?       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Twenty miles (</a:t>
            </a:r>
            <a:r>
              <a:rPr kumimoji="1" lang="zh-CN" altLang="en-US" sz="2800" b="1" dirty="0">
                <a:solidFill>
                  <a:srgbClr val="0000FF"/>
                </a:solidFill>
              </a:rPr>
              <a:t>英里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).</a:t>
            </a:r>
          </a:p>
          <a:p>
            <a:r>
              <a:rPr kumimoji="1" lang="en-US" altLang="zh-CN" sz="2800" b="1" dirty="0"/>
              <a:t>5.__________ coffee is there?         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There isn’t any.</a:t>
            </a:r>
          </a:p>
          <a:p>
            <a:r>
              <a:rPr kumimoji="1" lang="en-US" altLang="zh-CN" sz="2800" b="1" dirty="0"/>
              <a:t>6._________ do you exercise every day? </a:t>
            </a:r>
          </a:p>
          <a:p>
            <a:r>
              <a:rPr kumimoji="1" lang="en-US" altLang="zh-CN" sz="2800" b="1" dirty="0"/>
              <a:t>	                                                   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For one hour.</a:t>
            </a:r>
          </a:p>
          <a:p>
            <a:r>
              <a:rPr kumimoji="1" lang="en-US" altLang="zh-CN" sz="2800" b="1" dirty="0"/>
              <a:t>7._________ is Millie?                            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1.37m tall.</a:t>
            </a:r>
          </a:p>
          <a:p>
            <a:r>
              <a:rPr kumimoji="1" lang="en-US" altLang="zh-CN" sz="2800" b="1" dirty="0"/>
              <a:t>8._________ is your school from your home?</a:t>
            </a:r>
          </a:p>
          <a:p>
            <a:r>
              <a:rPr kumimoji="1" lang="en-US" altLang="zh-CN" sz="2800" b="1" dirty="0"/>
              <a:t>	                                 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About 10 minutes’ walk.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zh-CN" sz="3200" b="1" i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anose="02010509060101010101" pitchFamily="49" charset="-122"/>
              </a:rPr>
              <a:t>Have a try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2438400" cy="434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How old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How often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How many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How long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How much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How long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611188" y="5199063"/>
            <a:ext cx="456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kumimoji="1" lang="en-US" altLang="zh-CN" sz="2800" b="1">
                <a:solidFill>
                  <a:srgbClr val="FF0000"/>
                </a:solidFill>
              </a:rPr>
              <a:t>How far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609600" y="4724400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kumimoji="1" lang="en-US" altLang="zh-CN" sz="2800" b="1">
                <a:solidFill>
                  <a:srgbClr val="FF0000"/>
                </a:solidFill>
              </a:rPr>
              <a:t>How tall</a:t>
            </a:r>
          </a:p>
        </p:txBody>
      </p:sp>
      <p:sp>
        <p:nvSpPr>
          <p:cNvPr id="113671" name="AutoShape 8"/>
          <p:cNvSpPr>
            <a:spLocks noChangeArrowheads="1"/>
          </p:cNvSpPr>
          <p:nvPr/>
        </p:nvSpPr>
        <p:spPr bwMode="auto">
          <a:xfrm>
            <a:off x="762000" y="685800"/>
            <a:ext cx="2286000" cy="6096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33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99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build="p" autoUpdateAnimBg="0"/>
      <p:bldP spid="113669" grpId="0"/>
      <p:bldP spid="1136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610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600" b="1">
                <a:solidFill>
                  <a:srgbClr val="0000FF"/>
                </a:solidFill>
              </a:rPr>
              <a:t>We use “wh-” questions to ask for information about someone or something.</a:t>
            </a:r>
            <a:endParaRPr lang="en-US" altLang="zh-CN" sz="2600">
              <a:solidFill>
                <a:srgbClr val="0000FF"/>
              </a:solidFill>
            </a:endParaRPr>
          </a:p>
        </p:txBody>
      </p:sp>
      <p:graphicFrame>
        <p:nvGraphicFramePr>
          <p:cNvPr id="25645" name="Group 45"/>
          <p:cNvGraphicFramePr>
            <a:graphicFrameLocks noGrp="1"/>
          </p:cNvGraphicFramePr>
          <p:nvPr/>
        </p:nvGraphicFramePr>
        <p:xfrm>
          <a:off x="685800" y="1524000"/>
          <a:ext cx="7772400" cy="4968874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“</a:t>
                      </a:r>
                      <a:r>
                        <a:rPr kumimoji="0" lang="en-US" altLang="zh-C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-” word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Use in questions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 find out activities or things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Which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 ask about things or persons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Who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 find out persons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Whose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 ask about possession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 ask about time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Where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 ask about places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 ask about reasons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 find out ways of doing 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sth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469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未命名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66800"/>
            <a:ext cx="8686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85800" y="1173163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Whose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5791200" y="12192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Who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914400" y="3763963"/>
            <a:ext cx="205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What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5638800" y="3763963"/>
            <a:ext cx="152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Which</a:t>
            </a:r>
          </a:p>
        </p:txBody>
      </p:sp>
      <p:sp>
        <p:nvSpPr>
          <p:cNvPr id="115719" name="WordArt 8"/>
          <p:cNvSpPr>
            <a:spLocks noChangeArrowheads="1" noChangeShapeType="1" noTextEdit="1"/>
          </p:cNvSpPr>
          <p:nvPr/>
        </p:nvSpPr>
        <p:spPr bwMode="auto">
          <a:xfrm>
            <a:off x="3810000" y="228600"/>
            <a:ext cx="22860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Part A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16" grpId="0"/>
      <p:bldP spid="115717" grpId="0"/>
      <p:bldP spid="1157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88487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3200" b="1" i="1" dirty="0">
                <a:solidFill>
                  <a:srgbClr val="CC3300"/>
                </a:solidFill>
              </a:rPr>
              <a:t>Practice 1</a:t>
            </a:r>
          </a:p>
          <a:p>
            <a:pPr algn="dist"/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Ask and answer in pairs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dist"/>
            <a:endParaRPr lang="en-US" altLang="zh-CN" sz="3200" b="1" dirty="0">
              <a:solidFill>
                <a:srgbClr val="FF0000"/>
              </a:solidFill>
            </a:endParaRPr>
          </a:p>
          <a:p>
            <a:pPr algn="dist"/>
            <a:r>
              <a:rPr lang="en-US" altLang="zh-CN" sz="3200" b="1" dirty="0">
                <a:solidFill>
                  <a:srgbClr val="CC00CC"/>
                </a:solidFill>
              </a:rPr>
              <a:t>Questions</a:t>
            </a:r>
            <a:r>
              <a:rPr lang="en-US" altLang="zh-CN" sz="3200" b="1" dirty="0">
                <a:solidFill>
                  <a:srgbClr val="FF0000"/>
                </a:solidFill>
              </a:rPr>
              <a:t>  </a:t>
            </a:r>
            <a:r>
              <a:rPr lang="en-US" altLang="zh-CN" sz="3200" dirty="0">
                <a:solidFill>
                  <a:srgbClr val="FF0000"/>
                </a:solidFill>
              </a:rPr>
              <a:t>                                      </a:t>
            </a:r>
            <a:r>
              <a:rPr lang="en-US" altLang="zh-CN" sz="3200" b="1" dirty="0">
                <a:solidFill>
                  <a:srgbClr val="CC00CC"/>
                </a:solidFill>
              </a:rPr>
              <a:t>Answer</a:t>
            </a:r>
            <a:r>
              <a:rPr lang="en-US" altLang="zh-CN" sz="3200" b="1" dirty="0">
                <a:solidFill>
                  <a:srgbClr val="FF0000"/>
                </a:solidFill>
              </a:rPr>
              <a:t>  </a:t>
            </a:r>
          </a:p>
          <a:p>
            <a:pPr algn="dist">
              <a:buFontTx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</a:rPr>
              <a:t>______ is she?                       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She is my cousin.</a:t>
            </a:r>
          </a:p>
          <a:p>
            <a:pPr algn="dist">
              <a:buFontTx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</a:rPr>
              <a:t>______ does she do?               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She is a teacher.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</a:p>
          <a:p>
            <a:pPr algn="dist">
              <a:buFontTx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</a:rPr>
              <a:t>______ does she work? 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She works in Nanjing.</a:t>
            </a:r>
          </a:p>
          <a:p>
            <a:pPr algn="dist">
              <a:buFontTx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</a:rPr>
              <a:t>______ does she work in a school?</a:t>
            </a:r>
          </a:p>
          <a:p>
            <a:pPr algn="dist"/>
            <a:r>
              <a:rPr lang="en-US" altLang="zh-CN" sz="3200" b="1" dirty="0">
                <a:latin typeface="Times New Roman" panose="02020603050405020304" pitchFamily="18" charset="0"/>
              </a:rPr>
              <a:t>                                   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Because she likes children.</a:t>
            </a:r>
          </a:p>
          <a:p>
            <a:pPr algn="dist"/>
            <a:r>
              <a:rPr lang="en-US" altLang="zh-CN" sz="3200" b="1" dirty="0">
                <a:latin typeface="Times New Roman" panose="02020603050405020304" pitchFamily="18" charset="0"/>
              </a:rPr>
              <a:t>5.______ does she go to work?                 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By bus.</a:t>
            </a:r>
          </a:p>
          <a:p>
            <a:pPr algn="dist"/>
            <a:r>
              <a:rPr lang="en-US" altLang="zh-CN" sz="3200" b="1" dirty="0">
                <a:latin typeface="Times New Roman" panose="02020603050405020304" pitchFamily="18" charset="0"/>
              </a:rPr>
              <a:t>6.______ does she go to work?        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At 7 o’clock.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877888" y="2773363"/>
            <a:ext cx="954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</a:rPr>
              <a:t>Who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877888" y="3306763"/>
            <a:ext cx="1054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801688" y="3781425"/>
            <a:ext cx="1271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</a:rPr>
              <a:t>Where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877888" y="4329113"/>
            <a:ext cx="935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</a:rPr>
              <a:t>Why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877888" y="5257800"/>
            <a:ext cx="935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</a:rPr>
              <a:t>How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801688" y="5805488"/>
            <a:ext cx="1152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</a:rPr>
              <a:t>When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1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6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167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167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  <p:bldP spid="116740" grpId="0"/>
      <p:bldP spid="116741" grpId="0"/>
      <p:bldP spid="116742" grpId="0"/>
      <p:bldP spid="116743" grpId="0"/>
      <p:bldP spid="1167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4648200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</a:rPr>
              <a:t>_______ is your classroom?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</a:rPr>
              <a:t>_______ mask is this?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</a:rPr>
              <a:t>_______ is that girl?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</a:rPr>
              <a:t>_______ does he want for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Christmas?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AutoNum type="arabicPeriod" startAt="5"/>
            </a:pPr>
            <a:r>
              <a:rPr lang="en-US" altLang="zh-CN" sz="2800" b="1">
                <a:latin typeface="Times New Roman" panose="02020603050405020304" pitchFamily="18" charset="0"/>
              </a:rPr>
              <a:t>_______ present is for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Daniel?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6. _______ do you celebrate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Christmas?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7. _______ is your birthday?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8. _______ do you want rice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dumplings?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4876800" y="5854700"/>
            <a:ext cx="4038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Because the Dragon Boat Festival is coming.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5006975" y="533400"/>
            <a:ext cx="3832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latin typeface="Times New Roman" panose="02020603050405020304" pitchFamily="18" charset="0"/>
              </a:rPr>
              <a:t>It’s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on the ground floor</a:t>
            </a:r>
            <a:r>
              <a:rPr lang="en-US" altLang="zh-CN" sz="28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4992688" y="1066800"/>
            <a:ext cx="18653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It’s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Amy’s</a:t>
            </a:r>
            <a:r>
              <a:rPr lang="en-US" altLang="zh-CN" sz="28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4953000" y="1600200"/>
            <a:ext cx="21415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That’s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Kitty</a:t>
            </a:r>
            <a:r>
              <a:rPr lang="en-US" altLang="zh-CN" sz="28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4953000" y="2133600"/>
            <a:ext cx="3355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He wants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 toy train</a:t>
            </a:r>
            <a:r>
              <a:rPr lang="en-US" altLang="zh-CN" sz="28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4876800" y="3124200"/>
            <a:ext cx="22288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The blue</a:t>
            </a:r>
            <a:r>
              <a:rPr lang="en-US" altLang="zh-CN" sz="2800" b="1"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one</a:t>
            </a:r>
            <a:r>
              <a:rPr lang="en-US" altLang="zh-CN" sz="28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4876800" y="3886200"/>
            <a:ext cx="39624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Family members get together and give each other presents.</a:t>
            </a: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4922838" y="5181600"/>
            <a:ext cx="26971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It’s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on 1 August</a:t>
            </a:r>
            <a:r>
              <a:rPr lang="en-US" altLang="zh-CN" sz="28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762000" y="5334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Where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762000" y="1004888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Whose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914400" y="15240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Who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838200" y="20574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What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762000" y="30480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Which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990600" y="40528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How</a:t>
            </a:r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838200" y="51054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When</a:t>
            </a: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914400" y="56388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Why</a:t>
            </a:r>
          </a:p>
        </p:txBody>
      </p:sp>
      <p:sp>
        <p:nvSpPr>
          <p:cNvPr id="117779" name="WordArt 20"/>
          <p:cNvSpPr>
            <a:spLocks noChangeArrowheads="1" noChangeShapeType="1" noTextEdit="1"/>
          </p:cNvSpPr>
          <p:nvPr/>
        </p:nvSpPr>
        <p:spPr bwMode="auto">
          <a:xfrm>
            <a:off x="4800600" y="0"/>
            <a:ext cx="19812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Part B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/>
      <p:bldP spid="117772" grpId="0"/>
      <p:bldP spid="117773" grpId="0"/>
      <p:bldP spid="117774" grpId="0"/>
      <p:bldP spid="117775" grpId="0"/>
      <p:bldP spid="117776" grpId="0"/>
      <p:bldP spid="117777" grpId="0"/>
      <p:bldP spid="1177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23431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i="1" dirty="0">
                <a:solidFill>
                  <a:srgbClr val="A50021"/>
                </a:solidFill>
              </a:rPr>
              <a:t>Practice 2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710247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Turn these statements into “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wh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-’ questions.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1. This room is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Tom and Bob’s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     ___________________________________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2. Miss Green is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my English teacher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    ____________________________________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3. I buy this card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because I like the picture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    ____________________________________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4. We celebrate Christmas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by giving presents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     ___________________________________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5. The shoes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in the box</a:t>
            </a:r>
            <a:r>
              <a:rPr lang="en-US" altLang="zh-CN" sz="2800" b="1" dirty="0">
                <a:latin typeface="Times New Roman" panose="02020603050405020304" pitchFamily="18" charset="0"/>
              </a:rPr>
              <a:t> are for Jack.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     ___________________________________</a:t>
            </a:r>
          </a:p>
          <a:p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143000" y="4724400"/>
            <a:ext cx="5319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How do you celebrate Christmas?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143000" y="5562600"/>
            <a:ext cx="4192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Which shoes are for Jack?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1066800" y="2171700"/>
            <a:ext cx="3255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Whose is this room?</a:t>
            </a:r>
          </a:p>
        </p:txBody>
      </p:sp>
      <p:sp>
        <p:nvSpPr>
          <p:cNvPr id="118791" name="Text Box 10"/>
          <p:cNvSpPr txBox="1">
            <a:spLocks noChangeArrowheads="1"/>
          </p:cNvSpPr>
          <p:nvPr/>
        </p:nvSpPr>
        <p:spPr bwMode="auto">
          <a:xfrm>
            <a:off x="938213" y="3009900"/>
            <a:ext cx="3341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Who is Miss Green?</a:t>
            </a:r>
          </a:p>
        </p:txBody>
      </p:sp>
      <p:sp>
        <p:nvSpPr>
          <p:cNvPr id="118792" name="Text Box 11"/>
          <p:cNvSpPr txBox="1">
            <a:spLocks noChangeArrowheads="1"/>
          </p:cNvSpPr>
          <p:nvPr/>
        </p:nvSpPr>
        <p:spPr bwMode="auto">
          <a:xfrm>
            <a:off x="969963" y="3886200"/>
            <a:ext cx="43767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Why do you buy this card?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8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7924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i="1" u="sng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anose="020B0603020102020204" pitchFamily="34" charset="0"/>
              </a:rPr>
              <a:t>Free talk</a:t>
            </a:r>
          </a:p>
          <a:p>
            <a:r>
              <a:rPr lang="en-US" altLang="zh-CN" sz="4000" b="1" dirty="0">
                <a:solidFill>
                  <a:srgbClr val="0000FF"/>
                </a:solidFill>
                <a:latin typeface="Franklin Gothic Medium" panose="020B0603020102020204" pitchFamily="34" charset="0"/>
              </a:rPr>
              <a:t>                Your </a:t>
            </a:r>
            <a:r>
              <a:rPr lang="en-US" altLang="zh-CN" sz="4000" b="1" dirty="0" err="1">
                <a:solidFill>
                  <a:srgbClr val="0000FF"/>
                </a:solidFill>
                <a:latin typeface="Franklin Gothic Medium" panose="020B0603020102020204" pitchFamily="34" charset="0"/>
              </a:rPr>
              <a:t>favourite</a:t>
            </a:r>
            <a:r>
              <a:rPr lang="en-US" altLang="zh-CN" sz="4000" b="1" dirty="0">
                <a:solidFill>
                  <a:srgbClr val="0000FF"/>
                </a:solidFill>
                <a:latin typeface="Franklin Gothic Medium" panose="020B0603020102020204" pitchFamily="34" charset="0"/>
              </a:rPr>
              <a:t> festival 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362200" y="5105400"/>
            <a:ext cx="510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What?  When?  Why?  </a:t>
            </a:r>
          </a:p>
        </p:txBody>
      </p:sp>
      <p:pic>
        <p:nvPicPr>
          <p:cNvPr id="101380" name="Picture 12" descr="co100309104509-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362200"/>
            <a:ext cx="2000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6" descr="CDAIO$CSY159R`5C[1@149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4600" y="2362200"/>
            <a:ext cx="19383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3" name="Picture 7" descr="IIB$HU53X@Z_)G8`U}9[)T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2362200"/>
            <a:ext cx="20018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4" name="Picture 8" descr="}RO1VHCU%[@{NJ895G6]GT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91300" y="2362200"/>
            <a:ext cx="19431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610600" cy="5638800"/>
          </a:xfrm>
        </p:spPr>
        <p:txBody>
          <a:bodyPr/>
          <a:lstStyle/>
          <a:p>
            <a:pPr marL="1349375" indent="-1349375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>
                <a:latin typeface="Times New Roman" panose="02020603050405020304" pitchFamily="18" charset="0"/>
              </a:rPr>
              <a:t>Millie</a:t>
            </a:r>
            <a:r>
              <a:rPr lang="en-US" altLang="zh-CN" sz="2400" b="1">
                <a:latin typeface="Times New Roman" panose="02020603050405020304" pitchFamily="18" charset="0"/>
              </a:rPr>
              <a:t>: What a nice cake!  _______ birthday is it today?</a:t>
            </a:r>
          </a:p>
          <a:p>
            <a:pPr marL="1349375" indent="-1349375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Amy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:   It’s my birthday, Millie.</a:t>
            </a:r>
          </a:p>
          <a:p>
            <a:pPr marL="1349375" indent="-1349375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>
                <a:latin typeface="Times New Roman" panose="02020603050405020304" pitchFamily="18" charset="0"/>
              </a:rPr>
              <a:t>Millie</a:t>
            </a:r>
            <a:r>
              <a:rPr lang="en-US" altLang="zh-CN" sz="2400" b="1">
                <a:latin typeface="Times New Roman" panose="02020603050405020304" pitchFamily="18" charset="0"/>
              </a:rPr>
              <a:t>: Happy birthday, Amy!  _______ do you usually celebrate</a:t>
            </a:r>
          </a:p>
          <a:p>
            <a:pPr marL="1349375" indent="-1349375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           your birthday?</a:t>
            </a:r>
          </a:p>
          <a:p>
            <a:pPr marL="1349375" indent="-1349375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Amy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:  We go out for a birthday dinner.</a:t>
            </a:r>
          </a:p>
          <a:p>
            <a:pPr marL="1349375" indent="-1349375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>
                <a:latin typeface="Times New Roman" panose="02020603050405020304" pitchFamily="18" charset="0"/>
              </a:rPr>
              <a:t>Millie</a:t>
            </a:r>
            <a:r>
              <a:rPr lang="en-US" altLang="zh-CN" sz="2400" b="1">
                <a:latin typeface="Times New Roman" panose="02020603050405020304" pitchFamily="18" charset="0"/>
              </a:rPr>
              <a:t>:  ______ goes to your birthday dinner? </a:t>
            </a:r>
          </a:p>
          <a:p>
            <a:pPr marL="1349375" indent="-1349375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Amy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:   My grandparents, aunts, uncles, and cousins.</a:t>
            </a:r>
          </a:p>
          <a:p>
            <a:pPr marL="1349375" indent="-1349375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>
                <a:latin typeface="Times New Roman" panose="02020603050405020304" pitchFamily="18" charset="0"/>
              </a:rPr>
              <a:t>Millie</a:t>
            </a:r>
            <a:r>
              <a:rPr lang="en-US" altLang="zh-CN" sz="2400" b="1">
                <a:latin typeface="Times New Roman" panose="02020603050405020304" pitchFamily="18" charset="0"/>
              </a:rPr>
              <a:t>: I see.  _______ do you have the dinner?</a:t>
            </a:r>
          </a:p>
          <a:p>
            <a:pPr marL="1349375" indent="-1349375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Amy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:   At a restaurant near my home.</a:t>
            </a:r>
          </a:p>
          <a:p>
            <a:pPr marL="1349375" indent="-1349375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>
                <a:latin typeface="Times New Roman" panose="02020603050405020304" pitchFamily="18" charset="0"/>
              </a:rPr>
              <a:t>Millie</a:t>
            </a:r>
            <a:r>
              <a:rPr lang="en-US" altLang="zh-CN" sz="2400" b="1">
                <a:latin typeface="Times New Roman" panose="02020603050405020304" pitchFamily="18" charset="0"/>
              </a:rPr>
              <a:t>:  _______ do you get as birthday presents?</a:t>
            </a:r>
          </a:p>
          <a:p>
            <a:pPr marL="1349375" indent="-1349375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Amy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:   Books, clothes, shoes, toys, and some other nice things.</a:t>
            </a:r>
          </a:p>
          <a:p>
            <a:pPr marL="1349375" indent="-1349375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3505200" y="990600"/>
            <a:ext cx="22193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</a:rPr>
              <a:t>Whose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267200" y="1828800"/>
            <a:ext cx="14478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</a:rPr>
              <a:t>How 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1219200" y="3124200"/>
            <a:ext cx="17367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</a:rPr>
              <a:t>Who</a:t>
            </a:r>
            <a:r>
              <a:rPr lang="en-US" altLang="zh-CN" sz="2800" b="1">
                <a:solidFill>
                  <a:srgbClr val="FF66FF"/>
                </a:solidFill>
              </a:rPr>
              <a:t> </a:t>
            </a: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4648200" y="228600"/>
            <a:ext cx="19812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Part C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19815" name="Text Box 10"/>
          <p:cNvSpPr txBox="1">
            <a:spLocks noChangeArrowheads="1"/>
          </p:cNvSpPr>
          <p:nvPr/>
        </p:nvSpPr>
        <p:spPr bwMode="auto">
          <a:xfrm>
            <a:off x="1905000" y="4038600"/>
            <a:ext cx="2165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</a:rPr>
              <a:t>Where</a:t>
            </a:r>
            <a:r>
              <a:rPr lang="en-US" altLang="zh-CN" sz="2800" b="1"/>
              <a:t> </a:t>
            </a:r>
          </a:p>
        </p:txBody>
      </p:sp>
      <p:sp>
        <p:nvSpPr>
          <p:cNvPr id="119816" name="Text Box 11"/>
          <p:cNvSpPr txBox="1">
            <a:spLocks noChangeArrowheads="1"/>
          </p:cNvSpPr>
          <p:nvPr/>
        </p:nvSpPr>
        <p:spPr bwMode="auto">
          <a:xfrm>
            <a:off x="1219200" y="4881563"/>
            <a:ext cx="1600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</a:rPr>
              <a:t>What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  <p:bldP spid="119812" grpId="0"/>
      <p:bldP spid="119813" grpId="0"/>
      <p:bldP spid="33800" grpId="0" animBg="1"/>
      <p:bldP spid="119815" grpId="0"/>
      <p:bldP spid="1198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8" descr="C:\Documents and Settings\Administrator\Application Data\Tencent\Users\415035863\QQ\WinTemp\RichOle\8O@QVYL@$9G[1HZX]T4YU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64658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ext Box 5"/>
          <p:cNvSpPr txBox="1">
            <a:spLocks noChangeArrowheads="1"/>
          </p:cNvSpPr>
          <p:nvPr/>
        </p:nvSpPr>
        <p:spPr bwMode="auto">
          <a:xfrm>
            <a:off x="685800" y="685800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/>
              <a:t>Work in pairs and ask as many questions as you can.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514600"/>
            <a:ext cx="5905500" cy="4503738"/>
          </a:xfrm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9900"/>
                </a:solidFill>
              </a:rPr>
              <a:t>           </a:t>
            </a:r>
            <a:r>
              <a:rPr lang="en-US" altLang="zh-CN" b="1" i="1" u="sng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Millie’s Party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 i="1">
                <a:solidFill>
                  <a:srgbClr val="CC00CC"/>
                </a:solidFill>
              </a:rPr>
              <a:t>Birthday:</a:t>
            </a:r>
            <a:r>
              <a:rPr lang="en-US" altLang="zh-CN" b="1" i="1">
                <a:solidFill>
                  <a:srgbClr val="6600FF"/>
                </a:solidFill>
              </a:rPr>
              <a:t>    </a:t>
            </a:r>
            <a:r>
              <a:rPr lang="en-US" altLang="zh-CN" b="1" i="1">
                <a:solidFill>
                  <a:srgbClr val="0000FF"/>
                </a:solidFill>
              </a:rPr>
              <a:t>5</a:t>
            </a:r>
            <a:r>
              <a:rPr lang="en-US" altLang="zh-CN" b="1" i="1" baseline="30000">
                <a:solidFill>
                  <a:srgbClr val="0000FF"/>
                </a:solidFill>
              </a:rPr>
              <a:t>th</a:t>
            </a:r>
            <a:r>
              <a:rPr lang="en-US" altLang="zh-CN" b="1" i="1">
                <a:solidFill>
                  <a:srgbClr val="0000FF"/>
                </a:solidFill>
              </a:rPr>
              <a:t> December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 i="1">
                <a:solidFill>
                  <a:srgbClr val="CC00CC"/>
                </a:solidFill>
              </a:rPr>
              <a:t>Day:</a:t>
            </a:r>
            <a:r>
              <a:rPr lang="en-US" altLang="zh-CN" b="1" i="1">
                <a:solidFill>
                  <a:srgbClr val="6600FF"/>
                </a:solidFill>
              </a:rPr>
              <a:t>            </a:t>
            </a:r>
            <a:r>
              <a:rPr lang="en-US" altLang="zh-CN" b="1" i="1">
                <a:solidFill>
                  <a:srgbClr val="0000FF"/>
                </a:solidFill>
              </a:rPr>
              <a:t>next Sunday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 i="1">
                <a:solidFill>
                  <a:srgbClr val="CC00CC"/>
                </a:solidFill>
              </a:rPr>
              <a:t>Time:</a:t>
            </a:r>
            <a:r>
              <a:rPr lang="en-US" altLang="zh-CN" b="1" i="1">
                <a:solidFill>
                  <a:srgbClr val="6600FF"/>
                </a:solidFill>
              </a:rPr>
              <a:t>          </a:t>
            </a:r>
            <a:r>
              <a:rPr lang="en-US" altLang="zh-CN" b="1" i="1">
                <a:solidFill>
                  <a:srgbClr val="0000FF"/>
                </a:solidFill>
              </a:rPr>
              <a:t>4 p.m.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 i="1">
                <a:solidFill>
                  <a:srgbClr val="CC00CC"/>
                </a:solidFill>
              </a:rPr>
              <a:t>Place:</a:t>
            </a:r>
            <a:r>
              <a:rPr lang="en-US" altLang="zh-CN" b="1" i="1">
                <a:solidFill>
                  <a:srgbClr val="6600FF"/>
                </a:solidFill>
              </a:rPr>
              <a:t>         </a:t>
            </a:r>
            <a:r>
              <a:rPr lang="en-US" altLang="zh-CN" b="1" i="1">
                <a:solidFill>
                  <a:srgbClr val="0000FF"/>
                </a:solidFill>
              </a:rPr>
              <a:t>her home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 i="1"/>
              <a:t>…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0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381000"/>
            <a:ext cx="8229600" cy="1143000"/>
          </a:xfrm>
        </p:spPr>
        <p:txBody>
          <a:bodyPr/>
          <a:lstStyle/>
          <a:p>
            <a:pPr algn="l"/>
            <a:r>
              <a:rPr lang="en-US" altLang="zh-CN" sz="3600" b="1" dirty="0">
                <a:solidFill>
                  <a:srgbClr val="FF0066"/>
                </a:solidFill>
              </a:rPr>
              <a:t>Discussion</a:t>
            </a:r>
          </a:p>
        </p:txBody>
      </p:sp>
      <p:sp>
        <p:nvSpPr>
          <p:cNvPr id="12185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0" y="2667000"/>
            <a:ext cx="8064500" cy="3887788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zh-CN" sz="3600" b="1" dirty="0">
                <a:latin typeface="Times New Roman" panose="02020603050405020304" pitchFamily="18" charset="0"/>
              </a:rPr>
              <a:t>What do you want to buy?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zh-CN" sz="3600" b="1" dirty="0">
                <a:latin typeface="Times New Roman" panose="02020603050405020304" pitchFamily="18" charset="0"/>
              </a:rPr>
              <a:t>Where can we buy the presents?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zh-CN" sz="3600" b="1" dirty="0">
                <a:latin typeface="Times New Roman" panose="02020603050405020304" pitchFamily="18" charset="0"/>
              </a:rPr>
              <a:t>How do we go to her party?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zh-CN" sz="3600" b="1" dirty="0">
                <a:latin typeface="Times New Roman" panose="02020603050405020304" pitchFamily="18" charset="0"/>
              </a:rPr>
              <a:t>When do you want to go shopping?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zh-CN" sz="3600" b="1" dirty="0">
                <a:latin typeface="Times New Roman" panose="02020603050405020304" pitchFamily="18" charset="0"/>
              </a:rPr>
              <a:t>How do we celebrate her birthday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?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21861" name="Text Box 6"/>
          <p:cNvSpPr txBox="1">
            <a:spLocks noChangeArrowheads="1"/>
          </p:cNvSpPr>
          <p:nvPr/>
        </p:nvSpPr>
        <p:spPr bwMode="auto">
          <a:xfrm>
            <a:off x="990600" y="1752600"/>
            <a:ext cx="754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</a:rPr>
              <a:t>What can we do for Millie’s party?</a:t>
            </a:r>
          </a:p>
        </p:txBody>
      </p:sp>
      <p:pic>
        <p:nvPicPr>
          <p:cNvPr id="121862" name="Picture 7" descr="图片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38400"/>
            <a:ext cx="769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6" descr="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05800" cy="59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2057400" y="1524000"/>
            <a:ext cx="52578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i="1" dirty="0">
                <a:solidFill>
                  <a:srgbClr val="0000FF"/>
                </a:solidFill>
              </a:rPr>
              <a:t>        </a:t>
            </a:r>
            <a:r>
              <a:rPr lang="en-US" altLang="zh-CN" sz="3600" b="1" i="1" u="sng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Homework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solidFill>
                  <a:srgbClr val="0000FF"/>
                </a:solidFill>
              </a:rPr>
              <a:t> Remember all the </a:t>
            </a:r>
            <a:r>
              <a:rPr lang="en-US" altLang="zh-CN" sz="2800" b="1" dirty="0" err="1">
                <a:solidFill>
                  <a:srgbClr val="0000FF"/>
                </a:solidFill>
              </a:rPr>
              <a:t>wh</a:t>
            </a:r>
            <a:r>
              <a:rPr lang="en-US" altLang="zh-CN" sz="2800" b="1" dirty="0">
                <a:solidFill>
                  <a:srgbClr val="0000FF"/>
                </a:solidFill>
              </a:rPr>
              <a:t>-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    words.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2. Work in pairs. Use </a:t>
            </a:r>
            <a:r>
              <a:rPr lang="en-US" altLang="zh-CN" sz="2800" b="1" dirty="0" err="1">
                <a:solidFill>
                  <a:srgbClr val="0000FF"/>
                </a:solidFill>
              </a:rPr>
              <a:t>wh</a:t>
            </a:r>
            <a:r>
              <a:rPr lang="en-US" altLang="zh-CN" sz="2800" b="1" dirty="0">
                <a:solidFill>
                  <a:srgbClr val="0000FF"/>
                </a:solidFill>
              </a:rPr>
              <a:t>-  questions to talk about festivals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. </a:t>
            </a:r>
            <a:endParaRPr lang="en-US" altLang="zh-CN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7"/>
          <p:cNvSpPr txBox="1">
            <a:spLocks noChangeArrowheads="1"/>
          </p:cNvSpPr>
          <p:nvPr/>
        </p:nvSpPr>
        <p:spPr bwMode="auto">
          <a:xfrm>
            <a:off x="381000" y="83820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/>
              <a:t>How many “</a:t>
            </a:r>
            <a:r>
              <a:rPr lang="en-US" altLang="zh-CN" sz="3600" b="1" dirty="0" err="1"/>
              <a:t>wh</a:t>
            </a:r>
            <a:r>
              <a:rPr lang="en-US" altLang="zh-CN" sz="3600" b="1" dirty="0"/>
              <a:t>-” words do you know?</a:t>
            </a:r>
          </a:p>
        </p:txBody>
      </p:sp>
      <p:sp>
        <p:nvSpPr>
          <p:cNvPr id="102403" name="TextBox 8"/>
          <p:cNvSpPr txBox="1">
            <a:spLocks noChangeArrowheads="1"/>
          </p:cNvSpPr>
          <p:nvPr/>
        </p:nvSpPr>
        <p:spPr bwMode="auto">
          <a:xfrm>
            <a:off x="1600200" y="1447800"/>
            <a:ext cx="46482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FF0000"/>
                </a:solidFill>
              </a:rPr>
              <a:t>what   </a:t>
            </a:r>
          </a:p>
          <a:p>
            <a:r>
              <a:rPr lang="en-US" altLang="zh-CN" sz="4000" b="1" dirty="0">
                <a:solidFill>
                  <a:srgbClr val="FF0000"/>
                </a:solidFill>
              </a:rPr>
              <a:t>which    </a:t>
            </a:r>
          </a:p>
          <a:p>
            <a:r>
              <a:rPr lang="en-US" altLang="zh-CN" sz="4000" b="1" dirty="0">
                <a:solidFill>
                  <a:srgbClr val="FF0000"/>
                </a:solidFill>
              </a:rPr>
              <a:t>who</a:t>
            </a:r>
          </a:p>
          <a:p>
            <a:r>
              <a:rPr lang="en-US" altLang="zh-CN" sz="4000" b="1" dirty="0">
                <a:solidFill>
                  <a:srgbClr val="FF0000"/>
                </a:solidFill>
              </a:rPr>
              <a:t>whose</a:t>
            </a:r>
          </a:p>
          <a:p>
            <a:r>
              <a:rPr lang="en-US" altLang="zh-CN" sz="4000" b="1" dirty="0">
                <a:solidFill>
                  <a:srgbClr val="FF0000"/>
                </a:solidFill>
              </a:rPr>
              <a:t>when</a:t>
            </a:r>
          </a:p>
          <a:p>
            <a:r>
              <a:rPr lang="en-US" altLang="zh-CN" sz="4000" b="1" dirty="0">
                <a:solidFill>
                  <a:srgbClr val="FF0000"/>
                </a:solidFill>
              </a:rPr>
              <a:t>where</a:t>
            </a:r>
          </a:p>
          <a:p>
            <a:r>
              <a:rPr lang="en-US" altLang="zh-CN" sz="4000" b="1" dirty="0">
                <a:solidFill>
                  <a:srgbClr val="FF0000"/>
                </a:solidFill>
              </a:rPr>
              <a:t>why</a:t>
            </a:r>
          </a:p>
          <a:p>
            <a:r>
              <a:rPr lang="en-US" altLang="zh-CN" sz="4000" b="1" dirty="0">
                <a:solidFill>
                  <a:srgbClr val="FF0000"/>
                </a:solidFill>
              </a:rPr>
              <a:t>how</a:t>
            </a:r>
          </a:p>
        </p:txBody>
      </p:sp>
      <p:pic>
        <p:nvPicPr>
          <p:cNvPr id="102404" name="Picture 4" descr="9rByf4xf5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3800" y="2590800"/>
            <a:ext cx="47244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3"/>
          <p:cNvSpPr txBox="1">
            <a:spLocks noChangeArrowheads="1"/>
          </p:cNvSpPr>
          <p:nvPr/>
        </p:nvSpPr>
        <p:spPr bwMode="auto">
          <a:xfrm>
            <a:off x="838200" y="228600"/>
            <a:ext cx="7772400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altLang="zh-C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 in pairs</a:t>
            </a:r>
            <a:endParaRPr lang="en-US" altLang="zh-CN" sz="3600" dirty="0"/>
          </a:p>
          <a:p>
            <a:pPr>
              <a:lnSpc>
                <a:spcPct val="115000"/>
              </a:lnSpc>
            </a:pP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Use</a:t>
            </a:r>
            <a:r>
              <a:rPr lang="en-US" altLang="zh-CN" sz="3200" b="1" i="1" dirty="0">
                <a:latin typeface="Times New Roman" panose="02020603050405020304" pitchFamily="18" charset="0"/>
              </a:rPr>
              <a:t> 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wh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-” questions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to ask information about your partner.</a:t>
            </a:r>
          </a:p>
          <a:p>
            <a:pPr>
              <a:lnSpc>
                <a:spcPct val="115000"/>
              </a:lnSpc>
            </a:pPr>
            <a:endParaRPr lang="en-US" altLang="zh-CN"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zh-CN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What</a:t>
            </a:r>
            <a:r>
              <a:rPr lang="en-US" altLang="zh-CN" sz="3200" b="1" dirty="0">
                <a:latin typeface="Times New Roman" panose="02020603050405020304" pitchFamily="18" charset="0"/>
              </a:rPr>
              <a:t> do you like to do at weekends?</a:t>
            </a:r>
          </a:p>
          <a:p>
            <a:pPr>
              <a:lnSpc>
                <a:spcPct val="115000"/>
              </a:lnSpc>
            </a:pPr>
            <a:r>
              <a:rPr lang="en-US" altLang="zh-CN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Which</a:t>
            </a:r>
            <a:r>
              <a:rPr lang="en-US" altLang="zh-CN" sz="3200" b="1" dirty="0">
                <a:latin typeface="Times New Roman" panose="02020603050405020304" pitchFamily="18" charset="0"/>
              </a:rPr>
              <a:t> lesson do you like best?</a:t>
            </a:r>
          </a:p>
          <a:p>
            <a:pPr>
              <a:lnSpc>
                <a:spcPct val="115000"/>
              </a:lnSpc>
            </a:pPr>
            <a:r>
              <a:rPr lang="en-US" altLang="zh-CN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Who</a:t>
            </a:r>
            <a:r>
              <a:rPr lang="en-US" altLang="zh-CN" sz="3200" b="1" dirty="0">
                <a:latin typeface="Times New Roman" panose="02020603050405020304" pitchFamily="18" charset="0"/>
              </a:rPr>
              <a:t> is your best friends?</a:t>
            </a:r>
          </a:p>
          <a:p>
            <a:pPr>
              <a:lnSpc>
                <a:spcPct val="115000"/>
              </a:lnSpc>
            </a:pPr>
            <a:r>
              <a:rPr lang="en-US" altLang="zh-CN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When</a:t>
            </a:r>
            <a:r>
              <a:rPr lang="en-US" altLang="zh-CN" sz="3200" b="1" dirty="0">
                <a:latin typeface="Times New Roman" panose="02020603050405020304" pitchFamily="18" charset="0"/>
              </a:rPr>
              <a:t> is your birthday?</a:t>
            </a:r>
          </a:p>
          <a:p>
            <a:pPr>
              <a:lnSpc>
                <a:spcPct val="115000"/>
              </a:lnSpc>
            </a:pPr>
            <a:r>
              <a:rPr lang="en-US" altLang="zh-CN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Where</a:t>
            </a:r>
            <a:r>
              <a:rPr lang="en-US" altLang="zh-CN" sz="3200" b="1" dirty="0">
                <a:latin typeface="Times New Roman" panose="02020603050405020304" pitchFamily="18" charset="0"/>
              </a:rPr>
              <a:t> do you live?</a:t>
            </a:r>
          </a:p>
          <a:p>
            <a:pPr>
              <a:lnSpc>
                <a:spcPct val="115000"/>
              </a:lnSpc>
            </a:pPr>
            <a:r>
              <a:rPr lang="en-US" altLang="zh-CN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How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do you go to school every day?</a:t>
            </a:r>
          </a:p>
          <a:p>
            <a:pPr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…</a:t>
            </a:r>
          </a:p>
        </p:txBody>
      </p:sp>
      <p:pic>
        <p:nvPicPr>
          <p:cNvPr id="103428" name="Picture 5" descr="图片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769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03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76288"/>
            <a:ext cx="1447800" cy="1327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081088"/>
            <a:ext cx="1600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776288"/>
            <a:ext cx="15240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ext Box 10"/>
          <p:cNvSpPr txBox="1">
            <a:spLocks noChangeArrowheads="1"/>
          </p:cNvSpPr>
          <p:nvPr/>
        </p:nvSpPr>
        <p:spPr bwMode="auto">
          <a:xfrm>
            <a:off x="228600" y="22098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What</a:t>
            </a:r>
            <a:r>
              <a:rPr lang="en-US" altLang="zh-CN" sz="2800" b="1">
                <a:latin typeface="Times New Roman" panose="02020603050405020304" pitchFamily="18" charset="0"/>
              </a:rPr>
              <a:t> do you do for Halloween?</a:t>
            </a:r>
          </a:p>
        </p:txBody>
      </p:sp>
      <p:sp>
        <p:nvSpPr>
          <p:cNvPr id="104454" name="Text Box 11"/>
          <p:cNvSpPr txBox="1">
            <a:spLocks noChangeArrowheads="1"/>
          </p:cNvSpPr>
          <p:nvPr/>
        </p:nvSpPr>
        <p:spPr bwMode="auto">
          <a:xfrm>
            <a:off x="228600" y="2819400"/>
            <a:ext cx="640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We </a:t>
            </a:r>
            <a:r>
              <a:rPr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play a game called “trick or treat”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4455" name="Text Box 17"/>
          <p:cNvSpPr txBox="1">
            <a:spLocks noChangeArrowheads="1"/>
          </p:cNvSpPr>
          <p:nvPr/>
        </p:nvSpPr>
        <p:spPr bwMode="auto">
          <a:xfrm>
            <a:off x="457200" y="4495800"/>
            <a:ext cx="502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What</a:t>
            </a:r>
            <a:r>
              <a:rPr lang="en-US" altLang="zh-CN" sz="2800" b="1">
                <a:latin typeface="Times New Roman" panose="02020603050405020304" pitchFamily="18" charset="0"/>
              </a:rPr>
              <a:t>’s this?</a:t>
            </a:r>
          </a:p>
        </p:txBody>
      </p:sp>
      <p:sp>
        <p:nvSpPr>
          <p:cNvPr id="104456" name="Rectangle 18"/>
          <p:cNvSpPr>
            <a:spLocks noChangeArrowheads="1"/>
          </p:cNvSpPr>
          <p:nvPr/>
        </p:nvSpPr>
        <p:spPr bwMode="auto">
          <a:xfrm>
            <a:off x="457200" y="51816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0000FF"/>
                </a:solidFill>
              </a:rPr>
              <a:t>It’s </a:t>
            </a:r>
            <a:r>
              <a:rPr lang="en-US" altLang="zh-CN" sz="2800" b="1">
                <a:solidFill>
                  <a:srgbClr val="FF3399"/>
                </a:solidFill>
              </a:rPr>
              <a:t>a pumpkin lantern</a:t>
            </a:r>
            <a:r>
              <a:rPr lang="en-US" altLang="zh-CN" sz="2800" b="1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9236" name="Picture 20" descr="trickortreat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48400" y="2209800"/>
            <a:ext cx="2486025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6" descr="ani-pnkn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4648200"/>
            <a:ext cx="2133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4" grpId="0"/>
      <p:bldP spid="104455" grpId="0"/>
      <p:bldP spid="1044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82650"/>
            <a:ext cx="17526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111250"/>
            <a:ext cx="16002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416050"/>
            <a:ext cx="2490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9"/>
          <p:cNvSpPr txBox="1">
            <a:spLocks noChangeArrowheads="1"/>
          </p:cNvSpPr>
          <p:nvPr/>
        </p:nvSpPr>
        <p:spPr bwMode="auto">
          <a:xfrm>
            <a:off x="990600" y="5378450"/>
            <a:ext cx="579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I would like</a:t>
            </a:r>
            <a:r>
              <a:rPr lang="en-US" altLang="zh-CN" sz="3600" b="1" i="1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this red one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05478" name="Text Box 8"/>
          <p:cNvSpPr txBox="1">
            <a:spLocks noChangeArrowheads="1"/>
          </p:cNvSpPr>
          <p:nvPr/>
        </p:nvSpPr>
        <p:spPr bwMode="auto">
          <a:xfrm>
            <a:off x="533400" y="2667000"/>
            <a:ext cx="579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Which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would you like?</a:t>
            </a:r>
          </a:p>
        </p:txBody>
      </p:sp>
      <p:sp>
        <p:nvSpPr>
          <p:cNvPr id="105479" name="Rectangle 16"/>
          <p:cNvSpPr>
            <a:spLocks noChangeArrowheads="1"/>
          </p:cNvSpPr>
          <p:nvPr/>
        </p:nvSpPr>
        <p:spPr bwMode="auto">
          <a:xfrm>
            <a:off x="3429000" y="3733800"/>
            <a:ext cx="99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6000" b="1">
                <a:solidFill>
                  <a:srgbClr val="FF0066"/>
                </a:solidFill>
              </a:rPr>
              <a:t>√</a:t>
            </a:r>
          </a:p>
        </p:txBody>
      </p:sp>
      <p:pic>
        <p:nvPicPr>
          <p:cNvPr id="105480" name="Picture 8" descr="46E$78RR($Y(X9$FIZYOO1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47800" y="3276600"/>
            <a:ext cx="1562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1" name="Picture 9" descr="(27OHJ7({SW`RDZ41QCRLAB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62600" y="2971800"/>
            <a:ext cx="2306638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78" grpId="0"/>
      <p:bldP spid="1054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1676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371600"/>
            <a:ext cx="14478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752600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 Box 8"/>
          <p:cNvSpPr txBox="1">
            <a:spLocks noChangeArrowheads="1"/>
          </p:cNvSpPr>
          <p:nvPr/>
        </p:nvSpPr>
        <p:spPr bwMode="auto">
          <a:xfrm>
            <a:off x="381000" y="3810000"/>
            <a:ext cx="411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He is</a:t>
            </a:r>
            <a:r>
              <a:rPr lang="en-US" altLang="zh-CN" sz="3200" b="1" i="1">
                <a:solidFill>
                  <a:srgbClr val="FF3300"/>
                </a:solidFill>
                <a:latin typeface="Times New Roman" panose="02020603050405020304" pitchFamily="18" charset="0"/>
              </a:rPr>
              <a:t> our English teacher.</a:t>
            </a:r>
          </a:p>
        </p:txBody>
      </p:sp>
      <p:sp>
        <p:nvSpPr>
          <p:cNvPr id="106502" name="Text Box 7"/>
          <p:cNvSpPr txBox="1">
            <a:spLocks noChangeArrowheads="1"/>
          </p:cNvSpPr>
          <p:nvPr/>
        </p:nvSpPr>
        <p:spPr bwMode="auto">
          <a:xfrm>
            <a:off x="381000" y="3124200"/>
            <a:ext cx="480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Who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is Mr Wu?</a:t>
            </a:r>
          </a:p>
        </p:txBody>
      </p:sp>
      <p:pic>
        <p:nvPicPr>
          <p:cNvPr id="12297" name="Picture 9" descr="图片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2743200"/>
            <a:ext cx="4114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4" name="Text Box 16"/>
          <p:cNvSpPr txBox="1">
            <a:spLocks noChangeArrowheads="1"/>
          </p:cNvSpPr>
          <p:nvPr/>
        </p:nvSpPr>
        <p:spPr bwMode="auto">
          <a:xfrm>
            <a:off x="5029200" y="3048000"/>
            <a:ext cx="350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Mr Wu teaches us English.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  <p:bldP spid="106502" grpId="0"/>
      <p:bldP spid="1065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81050"/>
            <a:ext cx="19812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857250"/>
            <a:ext cx="1828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6" descr="21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560388"/>
            <a:ext cx="561975" cy="571500"/>
          </a:xfrm>
          <a:noFill/>
        </p:spPr>
      </p:pic>
      <p:sp>
        <p:nvSpPr>
          <p:cNvPr id="107525" name="Text Box 7"/>
          <p:cNvSpPr txBox="1">
            <a:spLocks noChangeArrowheads="1"/>
          </p:cNvSpPr>
          <p:nvPr/>
        </p:nvSpPr>
        <p:spPr bwMode="auto">
          <a:xfrm>
            <a:off x="1143000" y="2838450"/>
            <a:ext cx="373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Whose </a:t>
            </a:r>
            <a:r>
              <a:rPr lang="en-US" altLang="zh-CN" sz="3600" b="1">
                <a:latin typeface="Times New Roman" panose="02020603050405020304" pitchFamily="18" charset="0"/>
              </a:rPr>
              <a:t>bag is this?</a:t>
            </a:r>
          </a:p>
        </p:txBody>
      </p:sp>
      <p:sp>
        <p:nvSpPr>
          <p:cNvPr id="107526" name="Text Box 8"/>
          <p:cNvSpPr txBox="1">
            <a:spLocks noChangeArrowheads="1"/>
          </p:cNvSpPr>
          <p:nvPr/>
        </p:nvSpPr>
        <p:spPr bwMode="auto">
          <a:xfrm>
            <a:off x="1295400" y="382905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It’s</a:t>
            </a:r>
            <a:r>
              <a:rPr lang="en-US" altLang="zh-CN" sz="36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i="1">
                <a:solidFill>
                  <a:srgbClr val="FF3300"/>
                </a:solidFill>
                <a:latin typeface="Times New Roman" panose="02020603050405020304" pitchFamily="18" charset="0"/>
              </a:rPr>
              <a:t>Millie’s.</a:t>
            </a:r>
          </a:p>
        </p:txBody>
      </p:sp>
      <p:pic>
        <p:nvPicPr>
          <p:cNvPr id="13324" name="Picture 12" descr="632_P_129219858358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00800" y="2819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8200" y="3810000"/>
            <a:ext cx="151288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9" name="Text Box 15"/>
          <p:cNvSpPr txBox="1">
            <a:spLocks noChangeArrowheads="1"/>
          </p:cNvSpPr>
          <p:nvPr/>
        </p:nvSpPr>
        <p:spPr bwMode="auto">
          <a:xfrm>
            <a:off x="4724400" y="5867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Millie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  <p:bldP spid="107526" grpId="0"/>
      <p:bldP spid="1075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71550"/>
            <a:ext cx="18288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97155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657350"/>
            <a:ext cx="213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 Box 7"/>
          <p:cNvSpPr txBox="1">
            <a:spLocks noChangeArrowheads="1"/>
          </p:cNvSpPr>
          <p:nvPr/>
        </p:nvSpPr>
        <p:spPr bwMode="auto">
          <a:xfrm>
            <a:off x="609600" y="3409950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When </a:t>
            </a:r>
            <a:r>
              <a:rPr lang="en-US" altLang="zh-CN" sz="3600" b="1">
                <a:latin typeface="Times New Roman" panose="02020603050405020304" pitchFamily="18" charset="0"/>
              </a:rPr>
              <a:t>is his birthday</a:t>
            </a:r>
            <a:r>
              <a:rPr lang="zh-CN" altLang="en-US" sz="3600" b="1"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108550" name="Text Box 8"/>
          <p:cNvSpPr txBox="1">
            <a:spLocks noChangeArrowheads="1"/>
          </p:cNvSpPr>
          <p:nvPr/>
        </p:nvSpPr>
        <p:spPr bwMode="auto">
          <a:xfrm>
            <a:off x="609600" y="417195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It’s on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en-US" altLang="zh-CN" sz="3600" b="1" u="sng">
                <a:solidFill>
                  <a:srgbClr val="FF0066"/>
                </a:solidFill>
                <a:latin typeface="Times New Roman" panose="02020603050405020304" pitchFamily="18" charset="0"/>
              </a:rPr>
              <a:t>18 May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4351" name="Picture 15" descr="t0155e807b8d7d26bb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38800" y="3505200"/>
            <a:ext cx="20669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  <p:bldP spid="108550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Microsoft Office PowerPoint</Application>
  <PresentationFormat>全屏显示(4:3)</PresentationFormat>
  <Paragraphs>205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方正舒体</vt:lpstr>
      <vt:lpstr>华文楷体</vt:lpstr>
      <vt:lpstr>隶书</vt:lpstr>
      <vt:lpstr>宋体</vt:lpstr>
      <vt:lpstr>微软雅黑</vt:lpstr>
      <vt:lpstr>Arial</vt:lpstr>
      <vt:lpstr>Calibri</vt:lpstr>
      <vt:lpstr>Franklin Gothic Medium</vt:lpstr>
      <vt:lpstr>Monotype Corsiva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Have a try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Discussion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2023-01-16T16:38:14Z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A9B0ACA9C4D145A78D64E8DBA7CC1F88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