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82" r:id="rId3"/>
    <p:sldId id="272" r:id="rId4"/>
    <p:sldId id="271" r:id="rId5"/>
    <p:sldId id="270" r:id="rId6"/>
    <p:sldId id="281" r:id="rId7"/>
    <p:sldId id="262" r:id="rId8"/>
    <p:sldId id="267" r:id="rId9"/>
    <p:sldId id="274" r:id="rId10"/>
    <p:sldId id="283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CCFF"/>
    <a:srgbClr val="B7D4E1"/>
    <a:srgbClr val="CCFFFF"/>
    <a:srgbClr val="00FFFF"/>
    <a:srgbClr val="009900"/>
    <a:srgbClr val="66FF33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7222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AB9D952-39A7-4C74-B867-4C8EE8BD11A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CF69395-CBFB-4D05-9B03-1649F213E3C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9CB1FD8-9F02-4053-9A82-40AD2A1F3628}" type="slidenum">
              <a:rPr lang="zh-CN" altLang="en-US" smtClean="0"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86407-3FA0-4C44-B6CD-B520E6D027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5FC1D-DCC4-4AFA-9330-C7349C2E04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929C-FE23-42B4-BBD7-872A9799D9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3D24-8622-43EA-B00E-3EE8613C44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D0520-6868-4833-B1C1-8FD9F55535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D19B-43D9-4203-9297-B844DF8128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913B-BDD5-4517-BA76-2C787BFD03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CB5E-A6C5-4C03-9691-94241889C27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C761B-73E4-4F4C-99D9-97576F2073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F042-CF9B-4BDE-9D6E-E61A1E2160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A9A46DA-C2A6-42E5-A0EE-93D664D1E10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584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b="1" kern="10" normalizeH="1" dirty="0" smtClean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正比例的意义</a:t>
            </a:r>
            <a:endParaRPr lang="zh-CN" altLang="en-US" sz="8000" b="1" kern="10" normalizeH="1" dirty="0">
              <a:ln w="9525">
                <a:solidFill>
                  <a:srgbClr val="0000FF"/>
                </a:solidFill>
                <a:round/>
              </a:ln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445224"/>
            <a:ext cx="9144000" cy="53086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7265" y="576844"/>
            <a:ext cx="29674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全课小结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285875" y="2786063"/>
            <a:ext cx="6786563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这节课你学会了什么</a:t>
            </a:r>
            <a:r>
              <a:rPr lang="zh-CN" altLang="en-US" sz="5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 </a:t>
            </a:r>
            <a:endParaRPr lang="zh-CN" altLang="en-US" sz="5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42937" y="2132856"/>
            <a:ext cx="81438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．理解正比例的意义，能够根据正比例的意义判断两种量是不是成正比例。</a:t>
            </a:r>
            <a:b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．初步培养同学们用事物相互联系和发展变化的观点来分析问题。</a:t>
            </a:r>
            <a:b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．初步渗透函数思想。</a:t>
            </a:r>
          </a:p>
        </p:txBody>
      </p:sp>
      <p:sp>
        <p:nvSpPr>
          <p:cNvPr id="3" name="矩形 2"/>
          <p:cNvSpPr/>
          <p:nvPr/>
        </p:nvSpPr>
        <p:spPr>
          <a:xfrm>
            <a:off x="3000364" y="791158"/>
            <a:ext cx="29674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cap="all" dirty="0">
                <a:ln w="9000" cmpd="sng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5"/>
          <p:cNvSpPr>
            <a:spLocks noChangeArrowheads="1"/>
          </p:cNvSpPr>
          <p:nvPr/>
        </p:nvSpPr>
        <p:spPr bwMode="auto">
          <a:xfrm>
            <a:off x="1331913" y="1125538"/>
            <a:ext cx="5519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石头、剪子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布游戏的情况：</a:t>
            </a:r>
          </a:p>
        </p:txBody>
      </p:sp>
      <p:grpSp>
        <p:nvGrpSpPr>
          <p:cNvPr id="5123" name="Group 96"/>
          <p:cNvGrpSpPr/>
          <p:nvPr/>
        </p:nvGrpSpPr>
        <p:grpSpPr bwMode="auto">
          <a:xfrm>
            <a:off x="1143000" y="1828800"/>
            <a:ext cx="6858000" cy="979488"/>
            <a:chOff x="864" y="1200"/>
            <a:chExt cx="4320" cy="714"/>
          </a:xfrm>
        </p:grpSpPr>
        <p:sp>
          <p:nvSpPr>
            <p:cNvPr id="5138" name="Line 97"/>
            <p:cNvSpPr>
              <a:spLocks noChangeShapeType="1"/>
            </p:cNvSpPr>
            <p:nvPr/>
          </p:nvSpPr>
          <p:spPr bwMode="auto">
            <a:xfrm>
              <a:off x="900" y="1872"/>
              <a:ext cx="4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" name="Line 98"/>
            <p:cNvSpPr>
              <a:spLocks noChangeShapeType="1"/>
            </p:cNvSpPr>
            <p:nvPr/>
          </p:nvSpPr>
          <p:spPr bwMode="auto">
            <a:xfrm>
              <a:off x="2004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" name="Line 99"/>
            <p:cNvSpPr>
              <a:spLocks noChangeShapeType="1"/>
            </p:cNvSpPr>
            <p:nvPr/>
          </p:nvSpPr>
          <p:spPr bwMode="auto">
            <a:xfrm>
              <a:off x="2388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" name="Line 100"/>
            <p:cNvSpPr>
              <a:spLocks noChangeShapeType="1"/>
            </p:cNvSpPr>
            <p:nvPr/>
          </p:nvSpPr>
          <p:spPr bwMode="auto">
            <a:xfrm>
              <a:off x="2772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Line 101"/>
            <p:cNvSpPr>
              <a:spLocks noChangeShapeType="1"/>
            </p:cNvSpPr>
            <p:nvPr/>
          </p:nvSpPr>
          <p:spPr bwMode="auto">
            <a:xfrm>
              <a:off x="3156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Line 102"/>
            <p:cNvSpPr>
              <a:spLocks noChangeShapeType="1"/>
            </p:cNvSpPr>
            <p:nvPr/>
          </p:nvSpPr>
          <p:spPr bwMode="auto">
            <a:xfrm>
              <a:off x="3540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" name="Line 103"/>
            <p:cNvSpPr>
              <a:spLocks noChangeShapeType="1"/>
            </p:cNvSpPr>
            <p:nvPr/>
          </p:nvSpPr>
          <p:spPr bwMode="auto">
            <a:xfrm>
              <a:off x="3924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" name="Line 104"/>
            <p:cNvSpPr>
              <a:spLocks noChangeShapeType="1"/>
            </p:cNvSpPr>
            <p:nvPr/>
          </p:nvSpPr>
          <p:spPr bwMode="auto">
            <a:xfrm>
              <a:off x="4308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" name="Line 105"/>
            <p:cNvSpPr>
              <a:spLocks noChangeShapeType="1"/>
            </p:cNvSpPr>
            <p:nvPr/>
          </p:nvSpPr>
          <p:spPr bwMode="auto">
            <a:xfrm>
              <a:off x="4692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" name="Text Box 106"/>
            <p:cNvSpPr txBox="1">
              <a:spLocks noChangeArrowheads="1"/>
            </p:cNvSpPr>
            <p:nvPr/>
          </p:nvSpPr>
          <p:spPr bwMode="auto">
            <a:xfrm>
              <a:off x="864" y="1225"/>
              <a:ext cx="12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</a:t>
              </a:r>
              <a:r>
                <a:rPr kumimoji="1"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次数（次）</a:t>
              </a:r>
            </a:p>
          </p:txBody>
        </p:sp>
        <p:sp>
          <p:nvSpPr>
            <p:cNvPr id="5148" name="Text Box 107"/>
            <p:cNvSpPr txBox="1">
              <a:spLocks noChangeArrowheads="1"/>
            </p:cNvSpPr>
            <p:nvPr/>
          </p:nvSpPr>
          <p:spPr bwMode="auto">
            <a:xfrm>
              <a:off x="870" y="1562"/>
              <a:ext cx="12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</a:t>
              </a:r>
              <a:r>
                <a:rPr kumimoji="1"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分数（分）</a:t>
              </a:r>
            </a:p>
          </p:txBody>
        </p:sp>
        <p:sp>
          <p:nvSpPr>
            <p:cNvPr id="5149" name="Line 108"/>
            <p:cNvSpPr>
              <a:spLocks noChangeShapeType="1"/>
            </p:cNvSpPr>
            <p:nvPr/>
          </p:nvSpPr>
          <p:spPr bwMode="auto">
            <a:xfrm>
              <a:off x="900" y="1536"/>
              <a:ext cx="4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" name="Line 109"/>
            <p:cNvSpPr>
              <a:spLocks noChangeShapeType="1"/>
            </p:cNvSpPr>
            <p:nvPr/>
          </p:nvSpPr>
          <p:spPr bwMode="auto">
            <a:xfrm>
              <a:off x="900" y="1200"/>
              <a:ext cx="4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" name="Text Box 110"/>
            <p:cNvSpPr txBox="1">
              <a:spLocks noChangeArrowheads="1"/>
            </p:cNvSpPr>
            <p:nvPr/>
          </p:nvSpPr>
          <p:spPr bwMode="auto">
            <a:xfrm>
              <a:off x="2090" y="1204"/>
              <a:ext cx="222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152" name="Text Box 111"/>
            <p:cNvSpPr txBox="1">
              <a:spLocks noChangeArrowheads="1"/>
            </p:cNvSpPr>
            <p:nvPr/>
          </p:nvSpPr>
          <p:spPr bwMode="auto">
            <a:xfrm>
              <a:off x="2484" y="1266"/>
              <a:ext cx="1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0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53" name="Text Box 112"/>
            <p:cNvSpPr txBox="1">
              <a:spLocks noChangeArrowheads="1"/>
            </p:cNvSpPr>
            <p:nvPr/>
          </p:nvSpPr>
          <p:spPr bwMode="auto">
            <a:xfrm>
              <a:off x="2878" y="1266"/>
              <a:ext cx="1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0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54" name="Text Box 113"/>
            <p:cNvSpPr txBox="1">
              <a:spLocks noChangeArrowheads="1"/>
            </p:cNvSpPr>
            <p:nvPr/>
          </p:nvSpPr>
          <p:spPr bwMode="auto">
            <a:xfrm>
              <a:off x="3257" y="1262"/>
              <a:ext cx="11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0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55" name="Text Box 114"/>
            <p:cNvSpPr txBox="1">
              <a:spLocks noChangeArrowheads="1"/>
            </p:cNvSpPr>
            <p:nvPr/>
          </p:nvSpPr>
          <p:spPr bwMode="auto">
            <a:xfrm>
              <a:off x="3629" y="1272"/>
              <a:ext cx="1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0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56" name="Text Box 115"/>
            <p:cNvSpPr txBox="1">
              <a:spLocks noChangeArrowheads="1"/>
            </p:cNvSpPr>
            <p:nvPr/>
          </p:nvSpPr>
          <p:spPr bwMode="auto">
            <a:xfrm>
              <a:off x="4010" y="1262"/>
              <a:ext cx="11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0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57" name="Text Box 116"/>
            <p:cNvSpPr txBox="1">
              <a:spLocks noChangeArrowheads="1"/>
            </p:cNvSpPr>
            <p:nvPr/>
          </p:nvSpPr>
          <p:spPr bwMode="auto">
            <a:xfrm>
              <a:off x="4393" y="1272"/>
              <a:ext cx="1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0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58" name="Text Box 117"/>
            <p:cNvSpPr txBox="1">
              <a:spLocks noChangeArrowheads="1"/>
            </p:cNvSpPr>
            <p:nvPr/>
          </p:nvSpPr>
          <p:spPr bwMode="auto">
            <a:xfrm>
              <a:off x="2033" y="1533"/>
              <a:ext cx="279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  <a:cs typeface="Arial" panose="020B0604020202020204" pitchFamily="34" charset="0"/>
                </a:rPr>
                <a:t> 5</a:t>
              </a:r>
            </a:p>
          </p:txBody>
        </p:sp>
        <p:sp>
          <p:nvSpPr>
            <p:cNvPr id="5159" name="Text Box 118"/>
            <p:cNvSpPr txBox="1">
              <a:spLocks noChangeArrowheads="1"/>
            </p:cNvSpPr>
            <p:nvPr/>
          </p:nvSpPr>
          <p:spPr bwMode="auto">
            <a:xfrm>
              <a:off x="2370" y="1575"/>
              <a:ext cx="23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</a:t>
              </a:r>
            </a:p>
          </p:txBody>
        </p:sp>
        <p:sp>
          <p:nvSpPr>
            <p:cNvPr id="5160" name="Text Box 119"/>
            <p:cNvSpPr txBox="1">
              <a:spLocks noChangeArrowheads="1"/>
            </p:cNvSpPr>
            <p:nvPr/>
          </p:nvSpPr>
          <p:spPr bwMode="auto">
            <a:xfrm>
              <a:off x="2764" y="1575"/>
              <a:ext cx="19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</a:t>
              </a:r>
            </a:p>
          </p:txBody>
        </p:sp>
        <p:sp>
          <p:nvSpPr>
            <p:cNvPr id="5161" name="Text Box 120"/>
            <p:cNvSpPr txBox="1">
              <a:spLocks noChangeArrowheads="1"/>
            </p:cNvSpPr>
            <p:nvPr/>
          </p:nvSpPr>
          <p:spPr bwMode="auto">
            <a:xfrm>
              <a:off x="3166" y="1575"/>
              <a:ext cx="15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</a:t>
              </a:r>
            </a:p>
          </p:txBody>
        </p:sp>
        <p:sp>
          <p:nvSpPr>
            <p:cNvPr id="5162" name="Text Box 121"/>
            <p:cNvSpPr txBox="1">
              <a:spLocks noChangeArrowheads="1"/>
            </p:cNvSpPr>
            <p:nvPr/>
          </p:nvSpPr>
          <p:spPr bwMode="auto">
            <a:xfrm>
              <a:off x="3601" y="1571"/>
              <a:ext cx="1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0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63" name="Text Box 122"/>
            <p:cNvSpPr txBox="1">
              <a:spLocks noChangeArrowheads="1"/>
            </p:cNvSpPr>
            <p:nvPr/>
          </p:nvSpPr>
          <p:spPr bwMode="auto">
            <a:xfrm>
              <a:off x="3921" y="1575"/>
              <a:ext cx="15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</a:t>
              </a:r>
            </a:p>
          </p:txBody>
        </p:sp>
        <p:sp>
          <p:nvSpPr>
            <p:cNvPr id="5164" name="Text Box 123"/>
            <p:cNvSpPr txBox="1">
              <a:spLocks noChangeArrowheads="1"/>
            </p:cNvSpPr>
            <p:nvPr/>
          </p:nvSpPr>
          <p:spPr bwMode="auto">
            <a:xfrm>
              <a:off x="4300" y="1575"/>
              <a:ext cx="23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</a:t>
              </a:r>
            </a:p>
          </p:txBody>
        </p:sp>
        <p:sp>
          <p:nvSpPr>
            <p:cNvPr id="5165" name="Text Box 124"/>
            <p:cNvSpPr txBox="1">
              <a:spLocks noChangeArrowheads="1"/>
            </p:cNvSpPr>
            <p:nvPr/>
          </p:nvSpPr>
          <p:spPr bwMode="auto">
            <a:xfrm>
              <a:off x="4752" y="1208"/>
              <a:ext cx="31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</a:t>
              </a:r>
            </a:p>
          </p:txBody>
        </p:sp>
        <p:sp>
          <p:nvSpPr>
            <p:cNvPr id="5166" name="Text Box 125"/>
            <p:cNvSpPr txBox="1">
              <a:spLocks noChangeArrowheads="1"/>
            </p:cNvSpPr>
            <p:nvPr/>
          </p:nvSpPr>
          <p:spPr bwMode="auto">
            <a:xfrm>
              <a:off x="4752" y="1500"/>
              <a:ext cx="31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</a:t>
              </a:r>
            </a:p>
          </p:txBody>
        </p:sp>
      </p:grpSp>
      <p:sp>
        <p:nvSpPr>
          <p:cNvPr id="5124" name="Text Box 126"/>
          <p:cNvSpPr txBox="1">
            <a:spLocks noChangeArrowheads="1"/>
          </p:cNvSpPr>
          <p:nvPr/>
        </p:nvSpPr>
        <p:spPr bwMode="auto">
          <a:xfrm>
            <a:off x="1476375" y="285750"/>
            <a:ext cx="34575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观　察</a:t>
            </a:r>
          </a:p>
        </p:txBody>
      </p:sp>
      <p:sp>
        <p:nvSpPr>
          <p:cNvPr id="127138" name="Text Box 162"/>
          <p:cNvSpPr txBox="1">
            <a:spLocks noChangeArrowheads="1"/>
          </p:cNvSpPr>
          <p:nvPr/>
        </p:nvSpPr>
        <p:spPr bwMode="auto">
          <a:xfrm>
            <a:off x="3357563" y="22860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 10</a:t>
            </a:r>
          </a:p>
        </p:txBody>
      </p:sp>
      <p:sp>
        <p:nvSpPr>
          <p:cNvPr id="127139" name="Text Box 163"/>
          <p:cNvSpPr txBox="1">
            <a:spLocks noChangeArrowheads="1"/>
          </p:cNvSpPr>
          <p:nvPr/>
        </p:nvSpPr>
        <p:spPr bwMode="auto">
          <a:xfrm>
            <a:off x="4284663" y="1831975"/>
            <a:ext cx="43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</a:p>
        </p:txBody>
      </p:sp>
      <p:sp>
        <p:nvSpPr>
          <p:cNvPr id="127140" name="Text Box 164"/>
          <p:cNvSpPr txBox="1">
            <a:spLocks noChangeArrowheads="1"/>
          </p:cNvSpPr>
          <p:nvPr/>
        </p:nvSpPr>
        <p:spPr bwMode="auto">
          <a:xfrm>
            <a:off x="4143375" y="2287588"/>
            <a:ext cx="64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</a:p>
        </p:txBody>
      </p:sp>
      <p:sp>
        <p:nvSpPr>
          <p:cNvPr id="127141" name="Text Box 165"/>
          <p:cNvSpPr txBox="1">
            <a:spLocks noChangeArrowheads="1"/>
          </p:cNvSpPr>
          <p:nvPr/>
        </p:nvSpPr>
        <p:spPr bwMode="auto">
          <a:xfrm>
            <a:off x="4716463" y="1833563"/>
            <a:ext cx="927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 4</a:t>
            </a:r>
          </a:p>
        </p:txBody>
      </p:sp>
      <p:sp>
        <p:nvSpPr>
          <p:cNvPr id="127142" name="Text Box 166"/>
          <p:cNvSpPr txBox="1">
            <a:spLocks noChangeArrowheads="1"/>
          </p:cNvSpPr>
          <p:nvPr/>
        </p:nvSpPr>
        <p:spPr bwMode="auto">
          <a:xfrm>
            <a:off x="5334000" y="1833563"/>
            <a:ext cx="579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 5</a:t>
            </a:r>
          </a:p>
        </p:txBody>
      </p:sp>
      <p:sp>
        <p:nvSpPr>
          <p:cNvPr id="127143" name="Text Box 167"/>
          <p:cNvSpPr txBox="1">
            <a:spLocks noChangeArrowheads="1"/>
          </p:cNvSpPr>
          <p:nvPr/>
        </p:nvSpPr>
        <p:spPr bwMode="auto">
          <a:xfrm>
            <a:off x="6143625" y="1833563"/>
            <a:ext cx="77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</a:p>
        </p:txBody>
      </p:sp>
      <p:sp>
        <p:nvSpPr>
          <p:cNvPr id="127144" name="Text Box 168"/>
          <p:cNvSpPr txBox="1">
            <a:spLocks noChangeArrowheads="1"/>
          </p:cNvSpPr>
          <p:nvPr/>
        </p:nvSpPr>
        <p:spPr bwMode="auto">
          <a:xfrm>
            <a:off x="6557963" y="1833563"/>
            <a:ext cx="80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 7</a:t>
            </a:r>
          </a:p>
        </p:txBody>
      </p:sp>
      <p:sp>
        <p:nvSpPr>
          <p:cNvPr id="127145" name="Text Box 169"/>
          <p:cNvSpPr txBox="1">
            <a:spLocks noChangeArrowheads="1"/>
          </p:cNvSpPr>
          <p:nvPr/>
        </p:nvSpPr>
        <p:spPr bwMode="auto">
          <a:xfrm>
            <a:off x="4714875" y="2286000"/>
            <a:ext cx="1141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20</a:t>
            </a:r>
          </a:p>
        </p:txBody>
      </p:sp>
      <p:sp>
        <p:nvSpPr>
          <p:cNvPr id="127146" name="Text Box 170"/>
          <p:cNvSpPr txBox="1">
            <a:spLocks noChangeArrowheads="1"/>
          </p:cNvSpPr>
          <p:nvPr/>
        </p:nvSpPr>
        <p:spPr bwMode="auto">
          <a:xfrm>
            <a:off x="5435600" y="2287588"/>
            <a:ext cx="708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</a:p>
        </p:txBody>
      </p:sp>
      <p:sp>
        <p:nvSpPr>
          <p:cNvPr id="127147" name="Text Box 171"/>
          <p:cNvSpPr txBox="1">
            <a:spLocks noChangeArrowheads="1"/>
          </p:cNvSpPr>
          <p:nvPr/>
        </p:nvSpPr>
        <p:spPr bwMode="auto">
          <a:xfrm>
            <a:off x="6000750" y="2286000"/>
            <a:ext cx="64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30</a:t>
            </a:r>
          </a:p>
        </p:txBody>
      </p:sp>
      <p:sp>
        <p:nvSpPr>
          <p:cNvPr id="127148" name="Text Box 172"/>
          <p:cNvSpPr txBox="1">
            <a:spLocks noChangeArrowheads="1"/>
          </p:cNvSpPr>
          <p:nvPr/>
        </p:nvSpPr>
        <p:spPr bwMode="auto">
          <a:xfrm>
            <a:off x="6557963" y="2286000"/>
            <a:ext cx="728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35</a:t>
            </a:r>
          </a:p>
        </p:txBody>
      </p:sp>
      <p:sp>
        <p:nvSpPr>
          <p:cNvPr id="127153" name="Text Box 177"/>
          <p:cNvSpPr txBox="1">
            <a:spLocks noChangeArrowheads="1"/>
          </p:cNvSpPr>
          <p:nvPr/>
        </p:nvSpPr>
        <p:spPr bwMode="auto">
          <a:xfrm>
            <a:off x="3657600" y="182403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2</a:t>
            </a:r>
          </a:p>
        </p:txBody>
      </p:sp>
      <p:sp>
        <p:nvSpPr>
          <p:cNvPr id="127182" name="Text Box 206"/>
          <p:cNvSpPr txBox="1">
            <a:spLocks noChangeArrowheads="1"/>
          </p:cNvSpPr>
          <p:nvPr/>
        </p:nvSpPr>
        <p:spPr bwMode="auto">
          <a:xfrm>
            <a:off x="928688" y="3141663"/>
            <a:ext cx="7383462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１．表中有哪两种量？</a:t>
            </a:r>
          </a:p>
          <a:p>
            <a:pPr eaLnBrk="1" hangingPunct="1">
              <a:spcBef>
                <a:spcPts val="12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２．分数是怎样随着次数变化的？</a:t>
            </a:r>
          </a:p>
          <a:p>
            <a:pPr eaLnBrk="1" hangingPunct="1">
              <a:spcBef>
                <a:spcPts val="12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３．相对应的分数和次数的比分别是多少？比值是多少？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2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138" grpId="0" autoUpdateAnimBg="0"/>
      <p:bldP spid="127139" grpId="0" autoUpdateAnimBg="0"/>
      <p:bldP spid="127140" grpId="0" autoUpdateAnimBg="0"/>
      <p:bldP spid="127141" grpId="0" autoUpdateAnimBg="0"/>
      <p:bldP spid="127142" grpId="0" autoUpdateAnimBg="0"/>
      <p:bldP spid="127143" grpId="0" autoUpdateAnimBg="0"/>
      <p:bldP spid="127144" grpId="0" autoUpdateAnimBg="0"/>
      <p:bldP spid="127145" grpId="0" autoUpdateAnimBg="0"/>
      <p:bldP spid="127146" grpId="0" autoUpdateAnimBg="0"/>
      <p:bldP spid="127147" grpId="0" autoUpdateAnimBg="0"/>
      <p:bldP spid="127148" grpId="0" autoUpdateAnimBg="0"/>
      <p:bldP spid="127153" grpId="0" autoUpdateAnimBg="0"/>
      <p:bldP spid="1271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914400"/>
            <a:ext cx="80121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kumimoji="1"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kumimoji="1"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一列火车行驶的时间和所行路程如下表。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endParaRPr kumimoji="1" lang="en-US" altLang="zh-CN" sz="3200" b="1">
              <a:solidFill>
                <a:srgbClr val="FF33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6147" name="Group 3"/>
          <p:cNvGrpSpPr/>
          <p:nvPr/>
        </p:nvGrpSpPr>
        <p:grpSpPr bwMode="auto">
          <a:xfrm>
            <a:off x="1143000" y="1676400"/>
            <a:ext cx="7210425" cy="1066800"/>
            <a:chOff x="828" y="1248"/>
            <a:chExt cx="4530" cy="672"/>
          </a:xfrm>
        </p:grpSpPr>
        <p:sp>
          <p:nvSpPr>
            <p:cNvPr id="6157" name="Line 4"/>
            <p:cNvSpPr>
              <a:spLocks noChangeShapeType="1"/>
            </p:cNvSpPr>
            <p:nvPr/>
          </p:nvSpPr>
          <p:spPr bwMode="auto">
            <a:xfrm>
              <a:off x="864" y="1920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Line 5"/>
            <p:cNvSpPr>
              <a:spLocks noChangeShapeType="1"/>
            </p:cNvSpPr>
            <p:nvPr/>
          </p:nvSpPr>
          <p:spPr bwMode="auto">
            <a:xfrm>
              <a:off x="1968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9" name="Line 6"/>
            <p:cNvSpPr>
              <a:spLocks noChangeShapeType="1"/>
            </p:cNvSpPr>
            <p:nvPr/>
          </p:nvSpPr>
          <p:spPr bwMode="auto">
            <a:xfrm>
              <a:off x="2352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Line 7"/>
            <p:cNvSpPr>
              <a:spLocks noChangeShapeType="1"/>
            </p:cNvSpPr>
            <p:nvPr/>
          </p:nvSpPr>
          <p:spPr bwMode="auto">
            <a:xfrm>
              <a:off x="2736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1" name="Line 8"/>
            <p:cNvSpPr>
              <a:spLocks noChangeShapeType="1"/>
            </p:cNvSpPr>
            <p:nvPr/>
          </p:nvSpPr>
          <p:spPr bwMode="auto">
            <a:xfrm>
              <a:off x="3120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>
              <a:off x="3504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3" name="Line 10"/>
            <p:cNvSpPr>
              <a:spLocks noChangeShapeType="1"/>
            </p:cNvSpPr>
            <p:nvPr/>
          </p:nvSpPr>
          <p:spPr bwMode="auto">
            <a:xfrm>
              <a:off x="3888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4" name="Line 11"/>
            <p:cNvSpPr>
              <a:spLocks noChangeShapeType="1"/>
            </p:cNvSpPr>
            <p:nvPr/>
          </p:nvSpPr>
          <p:spPr bwMode="auto">
            <a:xfrm>
              <a:off x="4272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5" name="Line 12"/>
            <p:cNvSpPr>
              <a:spLocks noChangeShapeType="1"/>
            </p:cNvSpPr>
            <p:nvPr/>
          </p:nvSpPr>
          <p:spPr bwMode="auto">
            <a:xfrm>
              <a:off x="4656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6" name="Line 13"/>
            <p:cNvSpPr>
              <a:spLocks noChangeShapeType="1"/>
            </p:cNvSpPr>
            <p:nvPr/>
          </p:nvSpPr>
          <p:spPr bwMode="auto">
            <a:xfrm>
              <a:off x="5040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7" name="Text Box 14"/>
            <p:cNvSpPr txBox="1">
              <a:spLocks noChangeArrowheads="1"/>
            </p:cNvSpPr>
            <p:nvPr/>
          </p:nvSpPr>
          <p:spPr bwMode="auto">
            <a:xfrm>
              <a:off x="828" y="1261"/>
              <a:ext cx="10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时间（时）</a:t>
              </a:r>
            </a:p>
          </p:txBody>
        </p:sp>
        <p:sp>
          <p:nvSpPr>
            <p:cNvPr id="6168" name="Text Box 15"/>
            <p:cNvSpPr txBox="1">
              <a:spLocks noChangeArrowheads="1"/>
            </p:cNvSpPr>
            <p:nvPr/>
          </p:nvSpPr>
          <p:spPr bwMode="auto">
            <a:xfrm>
              <a:off x="834" y="1597"/>
              <a:ext cx="12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路程（千米）</a:t>
              </a:r>
            </a:p>
          </p:txBody>
        </p:sp>
        <p:sp>
          <p:nvSpPr>
            <p:cNvPr id="6169" name="Line 16"/>
            <p:cNvSpPr>
              <a:spLocks noChangeShapeType="1"/>
            </p:cNvSpPr>
            <p:nvPr/>
          </p:nvSpPr>
          <p:spPr bwMode="auto">
            <a:xfrm>
              <a:off x="864" y="1584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0" name="Line 17"/>
            <p:cNvSpPr>
              <a:spLocks noChangeShapeType="1"/>
            </p:cNvSpPr>
            <p:nvPr/>
          </p:nvSpPr>
          <p:spPr bwMode="auto">
            <a:xfrm>
              <a:off x="864" y="1248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1" name="Text Box 18"/>
            <p:cNvSpPr txBox="1">
              <a:spLocks noChangeArrowheads="1"/>
            </p:cNvSpPr>
            <p:nvPr/>
          </p:nvSpPr>
          <p:spPr bwMode="auto">
            <a:xfrm>
              <a:off x="2055" y="1327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</a:p>
          </p:txBody>
        </p:sp>
        <p:sp>
          <p:nvSpPr>
            <p:cNvPr id="6172" name="Text Box 19"/>
            <p:cNvSpPr txBox="1">
              <a:spLocks noChangeArrowheads="1"/>
            </p:cNvSpPr>
            <p:nvPr/>
          </p:nvSpPr>
          <p:spPr bwMode="auto">
            <a:xfrm>
              <a:off x="2448" y="1327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</a:p>
          </p:txBody>
        </p:sp>
        <p:sp>
          <p:nvSpPr>
            <p:cNvPr id="6173" name="Text Box 20"/>
            <p:cNvSpPr txBox="1">
              <a:spLocks noChangeArrowheads="1"/>
            </p:cNvSpPr>
            <p:nvPr/>
          </p:nvSpPr>
          <p:spPr bwMode="auto">
            <a:xfrm>
              <a:off x="2842" y="1327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</a:p>
          </p:txBody>
        </p:sp>
        <p:sp>
          <p:nvSpPr>
            <p:cNvPr id="6174" name="Text Box 21"/>
            <p:cNvSpPr txBox="1">
              <a:spLocks noChangeArrowheads="1"/>
            </p:cNvSpPr>
            <p:nvPr/>
          </p:nvSpPr>
          <p:spPr bwMode="auto">
            <a:xfrm>
              <a:off x="3221" y="1323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4</a:t>
              </a:r>
            </a:p>
          </p:txBody>
        </p:sp>
        <p:sp>
          <p:nvSpPr>
            <p:cNvPr id="6175" name="Text Box 22"/>
            <p:cNvSpPr txBox="1">
              <a:spLocks noChangeArrowheads="1"/>
            </p:cNvSpPr>
            <p:nvPr/>
          </p:nvSpPr>
          <p:spPr bwMode="auto">
            <a:xfrm>
              <a:off x="3593" y="1332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5</a:t>
              </a:r>
            </a:p>
          </p:txBody>
        </p:sp>
        <p:sp>
          <p:nvSpPr>
            <p:cNvPr id="6176" name="Text Box 23"/>
            <p:cNvSpPr txBox="1">
              <a:spLocks noChangeArrowheads="1"/>
            </p:cNvSpPr>
            <p:nvPr/>
          </p:nvSpPr>
          <p:spPr bwMode="auto">
            <a:xfrm>
              <a:off x="3974" y="1323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6</a:t>
              </a:r>
            </a:p>
          </p:txBody>
        </p:sp>
        <p:sp>
          <p:nvSpPr>
            <p:cNvPr id="6177" name="Text Box 24"/>
            <p:cNvSpPr txBox="1">
              <a:spLocks noChangeArrowheads="1"/>
            </p:cNvSpPr>
            <p:nvPr/>
          </p:nvSpPr>
          <p:spPr bwMode="auto">
            <a:xfrm>
              <a:off x="4358" y="1332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7</a:t>
              </a:r>
            </a:p>
          </p:txBody>
        </p:sp>
        <p:sp>
          <p:nvSpPr>
            <p:cNvPr id="6178" name="Text Box 25"/>
            <p:cNvSpPr txBox="1">
              <a:spLocks noChangeArrowheads="1"/>
            </p:cNvSpPr>
            <p:nvPr/>
          </p:nvSpPr>
          <p:spPr bwMode="auto">
            <a:xfrm>
              <a:off x="4745" y="1332"/>
              <a:ext cx="1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8</a:t>
              </a:r>
            </a:p>
          </p:txBody>
        </p:sp>
        <p:sp>
          <p:nvSpPr>
            <p:cNvPr id="6179" name="Text Box 26"/>
            <p:cNvSpPr txBox="1">
              <a:spLocks noChangeArrowheads="1"/>
            </p:cNvSpPr>
            <p:nvPr/>
          </p:nvSpPr>
          <p:spPr bwMode="auto">
            <a:xfrm>
              <a:off x="2015" y="1626"/>
              <a:ext cx="2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50</a:t>
              </a:r>
            </a:p>
          </p:txBody>
        </p:sp>
        <p:sp>
          <p:nvSpPr>
            <p:cNvPr id="6180" name="Text Box 27"/>
            <p:cNvSpPr txBox="1">
              <a:spLocks noChangeArrowheads="1"/>
            </p:cNvSpPr>
            <p:nvPr/>
          </p:nvSpPr>
          <p:spPr bwMode="auto">
            <a:xfrm>
              <a:off x="2371" y="1632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100</a:t>
              </a:r>
            </a:p>
          </p:txBody>
        </p:sp>
        <p:sp>
          <p:nvSpPr>
            <p:cNvPr id="6181" name="Text Box 28"/>
            <p:cNvSpPr txBox="1">
              <a:spLocks noChangeArrowheads="1"/>
            </p:cNvSpPr>
            <p:nvPr/>
          </p:nvSpPr>
          <p:spPr bwMode="auto">
            <a:xfrm>
              <a:off x="2755" y="1632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150</a:t>
              </a:r>
            </a:p>
          </p:txBody>
        </p:sp>
        <p:sp>
          <p:nvSpPr>
            <p:cNvPr id="6182" name="Text Box 29"/>
            <p:cNvSpPr txBox="1">
              <a:spLocks noChangeArrowheads="1"/>
            </p:cNvSpPr>
            <p:nvPr/>
          </p:nvSpPr>
          <p:spPr bwMode="auto">
            <a:xfrm>
              <a:off x="3139" y="1632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200</a:t>
              </a:r>
            </a:p>
          </p:txBody>
        </p:sp>
        <p:sp>
          <p:nvSpPr>
            <p:cNvPr id="6183" name="Text Box 30"/>
            <p:cNvSpPr txBox="1">
              <a:spLocks noChangeArrowheads="1"/>
            </p:cNvSpPr>
            <p:nvPr/>
          </p:nvSpPr>
          <p:spPr bwMode="auto">
            <a:xfrm>
              <a:off x="3512" y="1632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250</a:t>
              </a:r>
            </a:p>
          </p:txBody>
        </p:sp>
        <p:sp>
          <p:nvSpPr>
            <p:cNvPr id="6184" name="Text Box 31"/>
            <p:cNvSpPr txBox="1">
              <a:spLocks noChangeArrowheads="1"/>
            </p:cNvSpPr>
            <p:nvPr/>
          </p:nvSpPr>
          <p:spPr bwMode="auto">
            <a:xfrm>
              <a:off x="3903" y="1632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300</a:t>
              </a:r>
            </a:p>
          </p:txBody>
        </p:sp>
        <p:sp>
          <p:nvSpPr>
            <p:cNvPr id="6185" name="Text Box 32"/>
            <p:cNvSpPr txBox="1">
              <a:spLocks noChangeArrowheads="1"/>
            </p:cNvSpPr>
            <p:nvPr/>
          </p:nvSpPr>
          <p:spPr bwMode="auto">
            <a:xfrm>
              <a:off x="4292" y="1632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350</a:t>
              </a:r>
            </a:p>
          </p:txBody>
        </p:sp>
        <p:sp>
          <p:nvSpPr>
            <p:cNvPr id="6186" name="Text Box 33"/>
            <p:cNvSpPr txBox="1">
              <a:spLocks noChangeArrowheads="1"/>
            </p:cNvSpPr>
            <p:nvPr/>
          </p:nvSpPr>
          <p:spPr bwMode="auto">
            <a:xfrm>
              <a:off x="4666" y="1632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400</a:t>
              </a:r>
            </a:p>
          </p:txBody>
        </p:sp>
        <p:sp>
          <p:nvSpPr>
            <p:cNvPr id="6187" name="Text Box 34"/>
            <p:cNvSpPr txBox="1">
              <a:spLocks noChangeArrowheads="1"/>
            </p:cNvSpPr>
            <p:nvPr/>
          </p:nvSpPr>
          <p:spPr bwMode="auto">
            <a:xfrm>
              <a:off x="5039" y="1256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</a:t>
              </a:r>
            </a:p>
          </p:txBody>
        </p:sp>
        <p:sp>
          <p:nvSpPr>
            <p:cNvPr id="6188" name="Text Box 35"/>
            <p:cNvSpPr txBox="1">
              <a:spLocks noChangeArrowheads="1"/>
            </p:cNvSpPr>
            <p:nvPr/>
          </p:nvSpPr>
          <p:spPr bwMode="auto">
            <a:xfrm>
              <a:off x="5051" y="1547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</a:t>
              </a:r>
            </a:p>
          </p:txBody>
        </p:sp>
      </p:grpSp>
      <p:sp>
        <p:nvSpPr>
          <p:cNvPr id="6148" name="Rectangle 36"/>
          <p:cNvSpPr>
            <a:spLocks noChangeArrowheads="1"/>
          </p:cNvSpPr>
          <p:nvPr/>
        </p:nvSpPr>
        <p:spPr bwMode="auto">
          <a:xfrm>
            <a:off x="285750" y="2976563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观察上表，你发现了哪些信息，你能解决哪些问题？</a:t>
            </a:r>
            <a:endParaRPr kumimoji="1" lang="en-US" altLang="zh-CN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49" name="Rectangle 40"/>
          <p:cNvSpPr>
            <a:spLocks noChangeArrowheads="1"/>
          </p:cNvSpPr>
          <p:nvPr/>
        </p:nvSpPr>
        <p:spPr bwMode="auto">
          <a:xfrm>
            <a:off x="1214438" y="136525"/>
            <a:ext cx="4105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6000" b="1">
                <a:solidFill>
                  <a:srgbClr val="FF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议一议</a:t>
            </a:r>
          </a:p>
        </p:txBody>
      </p:sp>
      <p:sp>
        <p:nvSpPr>
          <p:cNvPr id="126029" name="Rectangle 77"/>
          <p:cNvSpPr>
            <a:spLocks noChangeArrowheads="1"/>
          </p:cNvSpPr>
          <p:nvPr/>
        </p:nvSpPr>
        <p:spPr bwMode="auto">
          <a:xfrm>
            <a:off x="1524000" y="4114800"/>
            <a:ext cx="601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时间和路程是两种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相关联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的量</a:t>
            </a:r>
          </a:p>
        </p:txBody>
      </p:sp>
      <p:grpSp>
        <p:nvGrpSpPr>
          <p:cNvPr id="3" name="Group 78"/>
          <p:cNvGrpSpPr/>
          <p:nvPr/>
        </p:nvGrpSpPr>
        <p:grpSpPr bwMode="auto">
          <a:xfrm>
            <a:off x="2362200" y="4876800"/>
            <a:ext cx="1079500" cy="1196975"/>
            <a:chOff x="1338" y="3566"/>
            <a:chExt cx="681" cy="754"/>
          </a:xfrm>
        </p:grpSpPr>
        <p:sp>
          <p:nvSpPr>
            <p:cNvPr id="6154" name="Rectangle 79"/>
            <p:cNvSpPr>
              <a:spLocks noChangeArrowheads="1"/>
            </p:cNvSpPr>
            <p:nvPr/>
          </p:nvSpPr>
          <p:spPr bwMode="auto">
            <a:xfrm>
              <a:off x="1383" y="3566"/>
              <a:ext cx="5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路程</a:t>
              </a:r>
            </a:p>
          </p:txBody>
        </p:sp>
        <p:sp>
          <p:nvSpPr>
            <p:cNvPr id="6155" name="Rectangle 80"/>
            <p:cNvSpPr>
              <a:spLocks noChangeArrowheads="1"/>
            </p:cNvSpPr>
            <p:nvPr/>
          </p:nvSpPr>
          <p:spPr bwMode="auto">
            <a:xfrm>
              <a:off x="1383" y="3993"/>
              <a:ext cx="5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时间</a:t>
              </a:r>
            </a:p>
          </p:txBody>
        </p:sp>
        <p:sp>
          <p:nvSpPr>
            <p:cNvPr id="6156" name="Line 81"/>
            <p:cNvSpPr>
              <a:spLocks noChangeShapeType="1"/>
            </p:cNvSpPr>
            <p:nvPr/>
          </p:nvSpPr>
          <p:spPr bwMode="auto">
            <a:xfrm flipV="1">
              <a:off x="1338" y="3929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6034" name="Rectangle 82"/>
          <p:cNvSpPr>
            <a:spLocks noChangeArrowheads="1"/>
          </p:cNvSpPr>
          <p:nvPr/>
        </p:nvSpPr>
        <p:spPr bwMode="auto">
          <a:xfrm>
            <a:off x="3505200" y="5181600"/>
            <a:ext cx="1406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＝速度</a:t>
            </a:r>
          </a:p>
        </p:txBody>
      </p:sp>
      <p:sp>
        <p:nvSpPr>
          <p:cNvPr id="126035" name="Rectangle 83"/>
          <p:cNvSpPr>
            <a:spLocks noChangeArrowheads="1"/>
          </p:cNvSpPr>
          <p:nvPr/>
        </p:nvSpPr>
        <p:spPr bwMode="auto">
          <a:xfrm>
            <a:off x="4648200" y="5181600"/>
            <a:ext cx="1816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（一定）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29" grpId="0"/>
      <p:bldP spid="126034" grpId="0"/>
      <p:bldP spid="1260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857250" y="3267075"/>
            <a:ext cx="800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kumimoji="1" lang="en-US" altLang="zh-CN" sz="3600" b="1" dirty="0"/>
              <a:t>2 </a:t>
            </a:r>
            <a:r>
              <a:rPr kumimoji="1" lang="en-US" altLang="zh-CN" sz="3200" b="1" dirty="0"/>
              <a:t>.</a:t>
            </a:r>
            <a:r>
              <a:rPr kumimoji="1" lang="zh-CN" altLang="en-US" sz="3200" b="1" dirty="0">
                <a:ea typeface="楷体_GB2312" pitchFamily="49" charset="-122"/>
              </a:rPr>
              <a:t>一列火车行驶的时间和所行路程如下表。</a:t>
            </a:r>
          </a:p>
        </p:txBody>
      </p:sp>
      <p:grpSp>
        <p:nvGrpSpPr>
          <p:cNvPr id="7171" name="Group 8"/>
          <p:cNvGrpSpPr/>
          <p:nvPr/>
        </p:nvGrpSpPr>
        <p:grpSpPr bwMode="auto">
          <a:xfrm>
            <a:off x="571500" y="3857625"/>
            <a:ext cx="7667625" cy="1214438"/>
            <a:chOff x="564" y="1188"/>
            <a:chExt cx="4830" cy="765"/>
          </a:xfrm>
        </p:grpSpPr>
        <p:sp>
          <p:nvSpPr>
            <p:cNvPr id="7208" name="Line 9"/>
            <p:cNvSpPr>
              <a:spLocks noChangeShapeType="1"/>
            </p:cNvSpPr>
            <p:nvPr/>
          </p:nvSpPr>
          <p:spPr bwMode="auto">
            <a:xfrm>
              <a:off x="864" y="1920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9" name="Line 10"/>
            <p:cNvSpPr>
              <a:spLocks noChangeShapeType="1"/>
            </p:cNvSpPr>
            <p:nvPr/>
          </p:nvSpPr>
          <p:spPr bwMode="auto">
            <a:xfrm>
              <a:off x="1968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0" name="Line 11"/>
            <p:cNvSpPr>
              <a:spLocks noChangeShapeType="1"/>
            </p:cNvSpPr>
            <p:nvPr/>
          </p:nvSpPr>
          <p:spPr bwMode="auto">
            <a:xfrm>
              <a:off x="2352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1" name="Line 12"/>
            <p:cNvSpPr>
              <a:spLocks noChangeShapeType="1"/>
            </p:cNvSpPr>
            <p:nvPr/>
          </p:nvSpPr>
          <p:spPr bwMode="auto">
            <a:xfrm>
              <a:off x="2736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2" name="Line 13"/>
            <p:cNvSpPr>
              <a:spLocks noChangeShapeType="1"/>
            </p:cNvSpPr>
            <p:nvPr/>
          </p:nvSpPr>
          <p:spPr bwMode="auto">
            <a:xfrm>
              <a:off x="3120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3" name="Line 14"/>
            <p:cNvSpPr>
              <a:spLocks noChangeShapeType="1"/>
            </p:cNvSpPr>
            <p:nvPr/>
          </p:nvSpPr>
          <p:spPr bwMode="auto">
            <a:xfrm>
              <a:off x="3504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Line 15"/>
            <p:cNvSpPr>
              <a:spLocks noChangeShapeType="1"/>
            </p:cNvSpPr>
            <p:nvPr/>
          </p:nvSpPr>
          <p:spPr bwMode="auto">
            <a:xfrm>
              <a:off x="3888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Line 16"/>
            <p:cNvSpPr>
              <a:spLocks noChangeShapeType="1"/>
            </p:cNvSpPr>
            <p:nvPr/>
          </p:nvSpPr>
          <p:spPr bwMode="auto">
            <a:xfrm>
              <a:off x="4272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6" name="Line 17"/>
            <p:cNvSpPr>
              <a:spLocks noChangeShapeType="1"/>
            </p:cNvSpPr>
            <p:nvPr/>
          </p:nvSpPr>
          <p:spPr bwMode="auto">
            <a:xfrm>
              <a:off x="4656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7" name="Line 18"/>
            <p:cNvSpPr>
              <a:spLocks noChangeShapeType="1"/>
            </p:cNvSpPr>
            <p:nvPr/>
          </p:nvSpPr>
          <p:spPr bwMode="auto">
            <a:xfrm>
              <a:off x="5040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Text Box 19"/>
            <p:cNvSpPr txBox="1">
              <a:spLocks noChangeArrowheads="1"/>
            </p:cNvSpPr>
            <p:nvPr/>
          </p:nvSpPr>
          <p:spPr bwMode="auto">
            <a:xfrm>
              <a:off x="744" y="1261"/>
              <a:ext cx="125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>
                  <a:latin typeface="Times New Roman" panose="02020603050405020304" pitchFamily="18" charset="0"/>
                  <a:ea typeface="楷体_GB2312" pitchFamily="49" charset="-122"/>
                </a:rPr>
                <a:t>时间（时）</a:t>
              </a:r>
            </a:p>
          </p:txBody>
        </p:sp>
        <p:sp>
          <p:nvSpPr>
            <p:cNvPr id="7219" name="Text Box 20"/>
            <p:cNvSpPr txBox="1">
              <a:spLocks noChangeArrowheads="1"/>
            </p:cNvSpPr>
            <p:nvPr/>
          </p:nvSpPr>
          <p:spPr bwMode="auto">
            <a:xfrm>
              <a:off x="564" y="1597"/>
              <a:ext cx="1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>
                  <a:latin typeface="Times New Roman" panose="02020603050405020304" pitchFamily="18" charset="0"/>
                  <a:ea typeface="楷体_GB2312" pitchFamily="49" charset="-122"/>
                </a:rPr>
                <a:t>路程（千米）</a:t>
              </a:r>
            </a:p>
          </p:txBody>
        </p:sp>
        <p:sp>
          <p:nvSpPr>
            <p:cNvPr id="7220" name="Line 21"/>
            <p:cNvSpPr>
              <a:spLocks noChangeShapeType="1"/>
            </p:cNvSpPr>
            <p:nvPr/>
          </p:nvSpPr>
          <p:spPr bwMode="auto">
            <a:xfrm>
              <a:off x="864" y="1584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1" name="Line 22"/>
            <p:cNvSpPr>
              <a:spLocks noChangeShapeType="1"/>
            </p:cNvSpPr>
            <p:nvPr/>
          </p:nvSpPr>
          <p:spPr bwMode="auto">
            <a:xfrm>
              <a:off x="864" y="1248"/>
              <a:ext cx="4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2" name="Text Box 23"/>
            <p:cNvSpPr txBox="1">
              <a:spLocks noChangeArrowheads="1"/>
            </p:cNvSpPr>
            <p:nvPr/>
          </p:nvSpPr>
          <p:spPr bwMode="auto">
            <a:xfrm>
              <a:off x="2054" y="1259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223" name="Text Box 24"/>
            <p:cNvSpPr txBox="1">
              <a:spLocks noChangeArrowheads="1"/>
            </p:cNvSpPr>
            <p:nvPr/>
          </p:nvSpPr>
          <p:spPr bwMode="auto">
            <a:xfrm>
              <a:off x="2448" y="1259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224" name="Text Box 25"/>
            <p:cNvSpPr txBox="1">
              <a:spLocks noChangeArrowheads="1"/>
            </p:cNvSpPr>
            <p:nvPr/>
          </p:nvSpPr>
          <p:spPr bwMode="auto">
            <a:xfrm>
              <a:off x="2842" y="1259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225" name="Text Box 26"/>
            <p:cNvSpPr txBox="1">
              <a:spLocks noChangeArrowheads="1"/>
            </p:cNvSpPr>
            <p:nvPr/>
          </p:nvSpPr>
          <p:spPr bwMode="auto">
            <a:xfrm>
              <a:off x="3221" y="1255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226" name="Text Box 27"/>
            <p:cNvSpPr txBox="1">
              <a:spLocks noChangeArrowheads="1"/>
            </p:cNvSpPr>
            <p:nvPr/>
          </p:nvSpPr>
          <p:spPr bwMode="auto">
            <a:xfrm>
              <a:off x="3593" y="126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227" name="Text Box 28"/>
            <p:cNvSpPr txBox="1">
              <a:spLocks noChangeArrowheads="1"/>
            </p:cNvSpPr>
            <p:nvPr/>
          </p:nvSpPr>
          <p:spPr bwMode="auto">
            <a:xfrm>
              <a:off x="3974" y="1255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7228" name="Text Box 29"/>
            <p:cNvSpPr txBox="1">
              <a:spLocks noChangeArrowheads="1"/>
            </p:cNvSpPr>
            <p:nvPr/>
          </p:nvSpPr>
          <p:spPr bwMode="auto">
            <a:xfrm>
              <a:off x="4357" y="126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7229" name="Text Box 30"/>
            <p:cNvSpPr txBox="1">
              <a:spLocks noChangeArrowheads="1"/>
            </p:cNvSpPr>
            <p:nvPr/>
          </p:nvSpPr>
          <p:spPr bwMode="auto">
            <a:xfrm>
              <a:off x="4745" y="126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7230" name="Text Box 31"/>
            <p:cNvSpPr txBox="1">
              <a:spLocks noChangeArrowheads="1"/>
            </p:cNvSpPr>
            <p:nvPr/>
          </p:nvSpPr>
          <p:spPr bwMode="auto">
            <a:xfrm>
              <a:off x="1976" y="1623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50</a:t>
              </a:r>
            </a:p>
          </p:txBody>
        </p:sp>
        <p:sp>
          <p:nvSpPr>
            <p:cNvPr id="7231" name="Text Box 32"/>
            <p:cNvSpPr txBox="1">
              <a:spLocks noChangeArrowheads="1"/>
            </p:cNvSpPr>
            <p:nvPr/>
          </p:nvSpPr>
          <p:spPr bwMode="auto">
            <a:xfrm>
              <a:off x="2319" y="1623"/>
              <a:ext cx="4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100</a:t>
              </a:r>
            </a:p>
          </p:txBody>
        </p:sp>
        <p:sp>
          <p:nvSpPr>
            <p:cNvPr id="7232" name="Text Box 33"/>
            <p:cNvSpPr txBox="1">
              <a:spLocks noChangeArrowheads="1"/>
            </p:cNvSpPr>
            <p:nvPr/>
          </p:nvSpPr>
          <p:spPr bwMode="auto">
            <a:xfrm>
              <a:off x="2724" y="1623"/>
              <a:ext cx="4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150</a:t>
              </a:r>
            </a:p>
          </p:txBody>
        </p:sp>
        <p:sp>
          <p:nvSpPr>
            <p:cNvPr id="7233" name="Text Box 34"/>
            <p:cNvSpPr txBox="1">
              <a:spLocks noChangeArrowheads="1"/>
            </p:cNvSpPr>
            <p:nvPr/>
          </p:nvSpPr>
          <p:spPr bwMode="auto">
            <a:xfrm>
              <a:off x="3084" y="1623"/>
              <a:ext cx="4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200</a:t>
              </a:r>
            </a:p>
          </p:txBody>
        </p:sp>
        <p:sp>
          <p:nvSpPr>
            <p:cNvPr id="7234" name="Text Box 35"/>
            <p:cNvSpPr txBox="1">
              <a:spLocks noChangeArrowheads="1"/>
            </p:cNvSpPr>
            <p:nvPr/>
          </p:nvSpPr>
          <p:spPr bwMode="auto">
            <a:xfrm>
              <a:off x="3489" y="1623"/>
              <a:ext cx="4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250</a:t>
              </a:r>
            </a:p>
          </p:txBody>
        </p:sp>
        <p:sp>
          <p:nvSpPr>
            <p:cNvPr id="7235" name="Text Box 36"/>
            <p:cNvSpPr txBox="1">
              <a:spLocks noChangeArrowheads="1"/>
            </p:cNvSpPr>
            <p:nvPr/>
          </p:nvSpPr>
          <p:spPr bwMode="auto">
            <a:xfrm>
              <a:off x="3888" y="1623"/>
              <a:ext cx="4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300</a:t>
              </a:r>
            </a:p>
          </p:txBody>
        </p:sp>
        <p:sp>
          <p:nvSpPr>
            <p:cNvPr id="7236" name="Text Box 37"/>
            <p:cNvSpPr txBox="1">
              <a:spLocks noChangeArrowheads="1"/>
            </p:cNvSpPr>
            <p:nvPr/>
          </p:nvSpPr>
          <p:spPr bwMode="auto">
            <a:xfrm>
              <a:off x="4254" y="1623"/>
              <a:ext cx="4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350</a:t>
              </a:r>
            </a:p>
          </p:txBody>
        </p:sp>
        <p:sp>
          <p:nvSpPr>
            <p:cNvPr id="7237" name="Text Box 38"/>
            <p:cNvSpPr txBox="1">
              <a:spLocks noChangeArrowheads="1"/>
            </p:cNvSpPr>
            <p:nvPr/>
          </p:nvSpPr>
          <p:spPr bwMode="auto">
            <a:xfrm>
              <a:off x="4614" y="1623"/>
              <a:ext cx="4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400</a:t>
              </a:r>
            </a:p>
          </p:txBody>
        </p:sp>
        <p:sp>
          <p:nvSpPr>
            <p:cNvPr id="7238" name="Text Box 39"/>
            <p:cNvSpPr txBox="1">
              <a:spLocks noChangeArrowheads="1"/>
            </p:cNvSpPr>
            <p:nvPr/>
          </p:nvSpPr>
          <p:spPr bwMode="auto">
            <a:xfrm>
              <a:off x="5039" y="1188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7239" name="Text Box 40"/>
            <p:cNvSpPr txBox="1">
              <a:spLocks noChangeArrowheads="1"/>
            </p:cNvSpPr>
            <p:nvPr/>
          </p:nvSpPr>
          <p:spPr bwMode="auto">
            <a:xfrm>
              <a:off x="5051" y="154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…</a:t>
              </a:r>
            </a:p>
          </p:txBody>
        </p:sp>
      </p:grpSp>
      <p:sp>
        <p:nvSpPr>
          <p:cNvPr id="7172" name="Rectangle 41"/>
          <p:cNvSpPr>
            <a:spLocks noChangeArrowheads="1"/>
          </p:cNvSpPr>
          <p:nvPr/>
        </p:nvSpPr>
        <p:spPr bwMode="auto">
          <a:xfrm>
            <a:off x="1290638" y="1492250"/>
            <a:ext cx="6924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ea typeface="楷体_GB2312" pitchFamily="49" charset="-122"/>
              </a:rPr>
              <a:t>石头</a:t>
            </a:r>
            <a:r>
              <a:rPr kumimoji="1" lang="en-US" altLang="zh-CN" sz="3200" b="1" dirty="0">
                <a:ea typeface="楷体_GB2312" pitchFamily="49" charset="-122"/>
              </a:rPr>
              <a:t>、</a:t>
            </a:r>
            <a:r>
              <a:rPr kumimoji="1" lang="zh-CN" altLang="en-US" sz="3200" b="1" dirty="0">
                <a:ea typeface="楷体_GB2312" pitchFamily="49" charset="-122"/>
              </a:rPr>
              <a:t>剪子</a:t>
            </a:r>
            <a:r>
              <a:rPr kumimoji="1" lang="en-US" altLang="zh-CN" sz="3200" b="1" dirty="0">
                <a:ea typeface="楷体_GB2312" pitchFamily="49" charset="-122"/>
              </a:rPr>
              <a:t>、</a:t>
            </a:r>
            <a:r>
              <a:rPr kumimoji="1" lang="zh-CN" altLang="en-US" sz="3200" b="1" dirty="0">
                <a:ea typeface="楷体_GB2312" pitchFamily="49" charset="-122"/>
              </a:rPr>
              <a:t>布游戏的情况。</a:t>
            </a:r>
          </a:p>
        </p:txBody>
      </p:sp>
      <p:grpSp>
        <p:nvGrpSpPr>
          <p:cNvPr id="7173" name="Group 42"/>
          <p:cNvGrpSpPr/>
          <p:nvPr/>
        </p:nvGrpSpPr>
        <p:grpSpPr bwMode="auto">
          <a:xfrm>
            <a:off x="990600" y="2162175"/>
            <a:ext cx="6858000" cy="1123950"/>
            <a:chOff x="864" y="1200"/>
            <a:chExt cx="4320" cy="708"/>
          </a:xfrm>
        </p:grpSpPr>
        <p:sp>
          <p:nvSpPr>
            <p:cNvPr id="7179" name="Line 43"/>
            <p:cNvSpPr>
              <a:spLocks noChangeShapeType="1"/>
            </p:cNvSpPr>
            <p:nvPr/>
          </p:nvSpPr>
          <p:spPr bwMode="auto">
            <a:xfrm>
              <a:off x="900" y="1872"/>
              <a:ext cx="4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Line 44"/>
            <p:cNvSpPr>
              <a:spLocks noChangeShapeType="1"/>
            </p:cNvSpPr>
            <p:nvPr/>
          </p:nvSpPr>
          <p:spPr bwMode="auto">
            <a:xfrm>
              <a:off x="2004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Line 45"/>
            <p:cNvSpPr>
              <a:spLocks noChangeShapeType="1"/>
            </p:cNvSpPr>
            <p:nvPr/>
          </p:nvSpPr>
          <p:spPr bwMode="auto">
            <a:xfrm>
              <a:off x="2388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Line 46"/>
            <p:cNvSpPr>
              <a:spLocks noChangeShapeType="1"/>
            </p:cNvSpPr>
            <p:nvPr/>
          </p:nvSpPr>
          <p:spPr bwMode="auto">
            <a:xfrm>
              <a:off x="2772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Line 47"/>
            <p:cNvSpPr>
              <a:spLocks noChangeShapeType="1"/>
            </p:cNvSpPr>
            <p:nvPr/>
          </p:nvSpPr>
          <p:spPr bwMode="auto">
            <a:xfrm>
              <a:off x="3156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Line 48"/>
            <p:cNvSpPr>
              <a:spLocks noChangeShapeType="1"/>
            </p:cNvSpPr>
            <p:nvPr/>
          </p:nvSpPr>
          <p:spPr bwMode="auto">
            <a:xfrm>
              <a:off x="3540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Line 49"/>
            <p:cNvSpPr>
              <a:spLocks noChangeShapeType="1"/>
            </p:cNvSpPr>
            <p:nvPr/>
          </p:nvSpPr>
          <p:spPr bwMode="auto">
            <a:xfrm>
              <a:off x="3924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Line 50"/>
            <p:cNvSpPr>
              <a:spLocks noChangeShapeType="1"/>
            </p:cNvSpPr>
            <p:nvPr/>
          </p:nvSpPr>
          <p:spPr bwMode="auto">
            <a:xfrm>
              <a:off x="4308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7" name="Line 51"/>
            <p:cNvSpPr>
              <a:spLocks noChangeShapeType="1"/>
            </p:cNvSpPr>
            <p:nvPr/>
          </p:nvSpPr>
          <p:spPr bwMode="auto">
            <a:xfrm>
              <a:off x="4692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8" name="Text Box 52"/>
            <p:cNvSpPr txBox="1">
              <a:spLocks noChangeArrowheads="1"/>
            </p:cNvSpPr>
            <p:nvPr/>
          </p:nvSpPr>
          <p:spPr bwMode="auto">
            <a:xfrm>
              <a:off x="864" y="1226"/>
              <a:ext cx="12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  <a:ea typeface="楷体_GB2312" pitchFamily="49" charset="-122"/>
                </a:rPr>
                <a:t>   </a:t>
              </a:r>
              <a:r>
                <a:rPr kumimoji="1" lang="zh-CN" altLang="en-US" sz="2400" b="1">
                  <a:latin typeface="Times New Roman" panose="02020603050405020304" pitchFamily="18" charset="0"/>
                  <a:ea typeface="楷体_GB2312" pitchFamily="49" charset="-122"/>
                </a:rPr>
                <a:t>次数（次）</a:t>
              </a:r>
            </a:p>
          </p:txBody>
        </p:sp>
        <p:sp>
          <p:nvSpPr>
            <p:cNvPr id="7189" name="Text Box 53"/>
            <p:cNvSpPr txBox="1">
              <a:spLocks noChangeArrowheads="1"/>
            </p:cNvSpPr>
            <p:nvPr/>
          </p:nvSpPr>
          <p:spPr bwMode="auto">
            <a:xfrm>
              <a:off x="870" y="1562"/>
              <a:ext cx="12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  <a:ea typeface="楷体_GB2312" pitchFamily="49" charset="-122"/>
                </a:rPr>
                <a:t>   </a:t>
              </a:r>
              <a:r>
                <a:rPr kumimoji="1" lang="zh-CN" altLang="en-US" sz="2400" b="1">
                  <a:latin typeface="Times New Roman" panose="02020603050405020304" pitchFamily="18" charset="0"/>
                  <a:ea typeface="楷体_GB2312" pitchFamily="49" charset="-122"/>
                </a:rPr>
                <a:t>分数（分）</a:t>
              </a:r>
            </a:p>
          </p:txBody>
        </p:sp>
        <p:sp>
          <p:nvSpPr>
            <p:cNvPr id="7190" name="Line 54"/>
            <p:cNvSpPr>
              <a:spLocks noChangeShapeType="1"/>
            </p:cNvSpPr>
            <p:nvPr/>
          </p:nvSpPr>
          <p:spPr bwMode="auto">
            <a:xfrm>
              <a:off x="900" y="1536"/>
              <a:ext cx="4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1" name="Line 55"/>
            <p:cNvSpPr>
              <a:spLocks noChangeShapeType="1"/>
            </p:cNvSpPr>
            <p:nvPr/>
          </p:nvSpPr>
          <p:spPr bwMode="auto">
            <a:xfrm>
              <a:off x="900" y="1200"/>
              <a:ext cx="4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2" name="Text Box 56"/>
            <p:cNvSpPr txBox="1">
              <a:spLocks noChangeArrowheads="1"/>
            </p:cNvSpPr>
            <p:nvPr/>
          </p:nvSpPr>
          <p:spPr bwMode="auto">
            <a:xfrm>
              <a:off x="2090" y="123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193" name="Text Box 57"/>
            <p:cNvSpPr txBox="1">
              <a:spLocks noChangeArrowheads="1"/>
            </p:cNvSpPr>
            <p:nvPr/>
          </p:nvSpPr>
          <p:spPr bwMode="auto">
            <a:xfrm>
              <a:off x="2490" y="123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194" name="Text Box 58"/>
            <p:cNvSpPr txBox="1">
              <a:spLocks noChangeArrowheads="1"/>
            </p:cNvSpPr>
            <p:nvPr/>
          </p:nvSpPr>
          <p:spPr bwMode="auto">
            <a:xfrm>
              <a:off x="2884" y="123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195" name="Text Box 59"/>
            <p:cNvSpPr txBox="1">
              <a:spLocks noChangeArrowheads="1"/>
            </p:cNvSpPr>
            <p:nvPr/>
          </p:nvSpPr>
          <p:spPr bwMode="auto">
            <a:xfrm>
              <a:off x="3263" y="1233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196" name="Text Box 60"/>
            <p:cNvSpPr txBox="1">
              <a:spLocks noChangeArrowheads="1"/>
            </p:cNvSpPr>
            <p:nvPr/>
          </p:nvSpPr>
          <p:spPr bwMode="auto">
            <a:xfrm>
              <a:off x="3635" y="1242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197" name="Text Box 61"/>
            <p:cNvSpPr txBox="1">
              <a:spLocks noChangeArrowheads="1"/>
            </p:cNvSpPr>
            <p:nvPr/>
          </p:nvSpPr>
          <p:spPr bwMode="auto">
            <a:xfrm>
              <a:off x="4016" y="1233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7198" name="Text Box 62"/>
            <p:cNvSpPr txBox="1">
              <a:spLocks noChangeArrowheads="1"/>
            </p:cNvSpPr>
            <p:nvPr/>
          </p:nvSpPr>
          <p:spPr bwMode="auto">
            <a:xfrm>
              <a:off x="4393" y="1239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7199" name="Text Box 63"/>
            <p:cNvSpPr txBox="1">
              <a:spLocks noChangeArrowheads="1"/>
            </p:cNvSpPr>
            <p:nvPr/>
          </p:nvSpPr>
          <p:spPr bwMode="auto">
            <a:xfrm>
              <a:off x="2033" y="1578"/>
              <a:ext cx="28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 5</a:t>
              </a:r>
            </a:p>
          </p:txBody>
        </p:sp>
        <p:sp>
          <p:nvSpPr>
            <p:cNvPr id="7200" name="Text Box 64"/>
            <p:cNvSpPr txBox="1">
              <a:spLocks noChangeArrowheads="1"/>
            </p:cNvSpPr>
            <p:nvPr/>
          </p:nvSpPr>
          <p:spPr bwMode="auto">
            <a:xfrm>
              <a:off x="2310" y="1575"/>
              <a:ext cx="4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  10</a:t>
              </a:r>
            </a:p>
          </p:txBody>
        </p:sp>
        <p:sp>
          <p:nvSpPr>
            <p:cNvPr id="7201" name="Text Box 65"/>
            <p:cNvSpPr txBox="1">
              <a:spLocks noChangeArrowheads="1"/>
            </p:cNvSpPr>
            <p:nvPr/>
          </p:nvSpPr>
          <p:spPr bwMode="auto">
            <a:xfrm>
              <a:off x="2670" y="1575"/>
              <a:ext cx="4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  15</a:t>
              </a:r>
            </a:p>
          </p:txBody>
        </p:sp>
        <p:sp>
          <p:nvSpPr>
            <p:cNvPr id="7202" name="Text Box 66"/>
            <p:cNvSpPr txBox="1">
              <a:spLocks noChangeArrowheads="1"/>
            </p:cNvSpPr>
            <p:nvPr/>
          </p:nvSpPr>
          <p:spPr bwMode="auto">
            <a:xfrm>
              <a:off x="3171" y="1575"/>
              <a:ext cx="39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 20</a:t>
              </a:r>
            </a:p>
          </p:txBody>
        </p:sp>
        <p:sp>
          <p:nvSpPr>
            <p:cNvPr id="7203" name="Text Box 67"/>
            <p:cNvSpPr txBox="1">
              <a:spLocks noChangeArrowheads="1"/>
            </p:cNvSpPr>
            <p:nvPr/>
          </p:nvSpPr>
          <p:spPr bwMode="auto">
            <a:xfrm>
              <a:off x="3555" y="1578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25</a:t>
              </a:r>
            </a:p>
          </p:txBody>
        </p:sp>
        <p:sp>
          <p:nvSpPr>
            <p:cNvPr id="7204" name="Text Box 68"/>
            <p:cNvSpPr txBox="1">
              <a:spLocks noChangeArrowheads="1"/>
            </p:cNvSpPr>
            <p:nvPr/>
          </p:nvSpPr>
          <p:spPr bwMode="auto">
            <a:xfrm>
              <a:off x="3885" y="1575"/>
              <a:ext cx="39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 30</a:t>
              </a:r>
            </a:p>
          </p:txBody>
        </p:sp>
        <p:sp>
          <p:nvSpPr>
            <p:cNvPr id="7205" name="Text Box 69"/>
            <p:cNvSpPr txBox="1">
              <a:spLocks noChangeArrowheads="1"/>
            </p:cNvSpPr>
            <p:nvPr/>
          </p:nvSpPr>
          <p:spPr bwMode="auto">
            <a:xfrm>
              <a:off x="4290" y="1575"/>
              <a:ext cx="51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Times New Roman" panose="02020603050405020304" pitchFamily="18" charset="0"/>
                </a:rPr>
                <a:t> 35  </a:t>
              </a:r>
            </a:p>
          </p:txBody>
        </p:sp>
        <p:sp>
          <p:nvSpPr>
            <p:cNvPr id="7206" name="Text Box 70"/>
            <p:cNvSpPr txBox="1">
              <a:spLocks noChangeArrowheads="1"/>
            </p:cNvSpPr>
            <p:nvPr/>
          </p:nvSpPr>
          <p:spPr bwMode="auto">
            <a:xfrm>
              <a:off x="4752" y="120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7207" name="Text Box 71"/>
            <p:cNvSpPr txBox="1">
              <a:spLocks noChangeArrowheads="1"/>
            </p:cNvSpPr>
            <p:nvPr/>
          </p:nvSpPr>
          <p:spPr bwMode="auto">
            <a:xfrm>
              <a:off x="4752" y="149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</p:grpSp>
      <p:sp>
        <p:nvSpPr>
          <p:cNvPr id="7174" name="Rectangle 72"/>
          <p:cNvSpPr>
            <a:spLocks noChangeArrowheads="1"/>
          </p:cNvSpPr>
          <p:nvPr/>
        </p:nvSpPr>
        <p:spPr bwMode="auto">
          <a:xfrm>
            <a:off x="1285875" y="1004888"/>
            <a:ext cx="72628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a typeface="楷体_GB2312" pitchFamily="49" charset="-122"/>
              </a:rPr>
              <a:t>观察这两张表，它们有什么共同点</a:t>
            </a:r>
            <a:r>
              <a:rPr lang="zh-CN" altLang="en-US" sz="3200" b="1" dirty="0" smtClean="0">
                <a:ea typeface="楷体_GB2312" pitchFamily="49" charset="-122"/>
              </a:rPr>
              <a:t>？</a:t>
            </a:r>
            <a:endParaRPr lang="zh-CN" altLang="en-US" sz="3200" b="1" dirty="0">
              <a:ea typeface="楷体_GB2312" pitchFamily="49" charset="-122"/>
            </a:endParaRPr>
          </a:p>
        </p:txBody>
      </p:sp>
      <p:sp>
        <p:nvSpPr>
          <p:cNvPr id="7175" name="Rectangle 73"/>
          <p:cNvSpPr>
            <a:spLocks noChangeArrowheads="1"/>
          </p:cNvSpPr>
          <p:nvPr/>
        </p:nvSpPr>
        <p:spPr bwMode="auto">
          <a:xfrm>
            <a:off x="1285875" y="214313"/>
            <a:ext cx="29511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5400" b="1" dirty="0">
                <a:solidFill>
                  <a:srgbClr val="FF33CC"/>
                </a:solidFill>
                <a:latin typeface="Times New Roman" panose="02020603050405020304" pitchFamily="18" charset="0"/>
                <a:ea typeface="楷体_GB2312" pitchFamily="49" charset="-122"/>
              </a:rPr>
              <a:t>看一看</a:t>
            </a:r>
          </a:p>
        </p:txBody>
      </p:sp>
      <p:sp>
        <p:nvSpPr>
          <p:cNvPr id="7176" name="Rectangle 74"/>
          <p:cNvSpPr>
            <a:spLocks noChangeArrowheads="1"/>
          </p:cNvSpPr>
          <p:nvPr/>
        </p:nvSpPr>
        <p:spPr bwMode="auto">
          <a:xfrm>
            <a:off x="838200" y="1438275"/>
            <a:ext cx="84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/>
              <a:t>1</a:t>
            </a:r>
            <a:r>
              <a:rPr kumimoji="1" lang="en-US" altLang="zh-CN" sz="3200" b="1" dirty="0"/>
              <a:t>.</a:t>
            </a:r>
            <a:endParaRPr kumimoji="1" lang="zh-CN" altLang="en-US" sz="3200" b="1" dirty="0"/>
          </a:p>
        </p:txBody>
      </p:sp>
      <p:sp>
        <p:nvSpPr>
          <p:cNvPr id="125010" name="Rectangle 82"/>
          <p:cNvSpPr>
            <a:spLocks noChangeArrowheads="1"/>
          </p:cNvSpPr>
          <p:nvPr/>
        </p:nvSpPr>
        <p:spPr bwMode="auto">
          <a:xfrm>
            <a:off x="158750" y="5095875"/>
            <a:ext cx="512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ea typeface="楷体_GB2312" pitchFamily="49" charset="-122"/>
              </a:rPr>
              <a:t>（１）都有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两种相关联</a:t>
            </a:r>
            <a:r>
              <a:rPr lang="zh-CN" altLang="en-US" sz="3200" b="1" dirty="0">
                <a:ea typeface="楷体_GB2312" pitchFamily="49" charset="-122"/>
              </a:rPr>
              <a:t>的量</a:t>
            </a:r>
          </a:p>
        </p:txBody>
      </p:sp>
      <p:sp>
        <p:nvSpPr>
          <p:cNvPr id="125011" name="Rectangle 83"/>
          <p:cNvSpPr>
            <a:spLocks noChangeArrowheads="1"/>
          </p:cNvSpPr>
          <p:nvPr/>
        </p:nvSpPr>
        <p:spPr bwMode="auto">
          <a:xfrm>
            <a:off x="157163" y="5773738"/>
            <a:ext cx="8986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ea typeface="楷体_GB2312" pitchFamily="49" charset="-122"/>
              </a:rPr>
              <a:t>（２）相对应的两个数的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比值</a:t>
            </a:r>
            <a:r>
              <a:rPr lang="zh-CN" altLang="en-US" sz="3200" b="1" dirty="0">
                <a:ea typeface="楷体_GB2312" pitchFamily="49" charset="-122"/>
              </a:rPr>
              <a:t>（也就是商）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一定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10" grpId="0" autoUpdateAnimBg="0"/>
      <p:bldP spid="1250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/>
          <p:nvPr/>
        </p:nvGrpSpPr>
        <p:grpSpPr bwMode="auto">
          <a:xfrm>
            <a:off x="500063" y="4011613"/>
            <a:ext cx="8062912" cy="2012950"/>
            <a:chOff x="315" y="2527"/>
            <a:chExt cx="5079" cy="1268"/>
          </a:xfrm>
        </p:grpSpPr>
        <p:sp>
          <p:nvSpPr>
            <p:cNvPr id="8229" name="Rectangle 3"/>
            <p:cNvSpPr>
              <a:spLocks noChangeArrowheads="1"/>
            </p:cNvSpPr>
            <p:nvPr/>
          </p:nvSpPr>
          <p:spPr bwMode="auto">
            <a:xfrm>
              <a:off x="315" y="2527"/>
              <a:ext cx="507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None/>
              </a:pPr>
              <a:r>
                <a:rPr kumimoji="1" lang="zh-CN" altLang="en-US" sz="36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　</a:t>
              </a:r>
              <a:r>
                <a:rPr kumimoji="1"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一列火车行驶的时间和所行路程如下表。</a:t>
              </a:r>
            </a:p>
          </p:txBody>
        </p:sp>
        <p:grpSp>
          <p:nvGrpSpPr>
            <p:cNvPr id="8230" name="Group 4"/>
            <p:cNvGrpSpPr/>
            <p:nvPr/>
          </p:nvGrpSpPr>
          <p:grpSpPr bwMode="auto">
            <a:xfrm>
              <a:off x="540" y="3023"/>
              <a:ext cx="4638" cy="772"/>
              <a:chOff x="744" y="1151"/>
              <a:chExt cx="4638" cy="772"/>
            </a:xfrm>
          </p:grpSpPr>
          <p:sp>
            <p:nvSpPr>
              <p:cNvPr id="8231" name="Line 5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4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2" name="Line 6"/>
              <p:cNvSpPr>
                <a:spLocks noChangeShapeType="1"/>
              </p:cNvSpPr>
              <p:nvPr/>
            </p:nvSpPr>
            <p:spPr bwMode="auto">
              <a:xfrm>
                <a:off x="1968" y="124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3" name="Line 7"/>
              <p:cNvSpPr>
                <a:spLocks noChangeShapeType="1"/>
              </p:cNvSpPr>
              <p:nvPr/>
            </p:nvSpPr>
            <p:spPr bwMode="auto">
              <a:xfrm>
                <a:off x="2352" y="124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4" name="Line 8"/>
              <p:cNvSpPr>
                <a:spLocks noChangeShapeType="1"/>
              </p:cNvSpPr>
              <p:nvPr/>
            </p:nvSpPr>
            <p:spPr bwMode="auto">
              <a:xfrm>
                <a:off x="2736" y="124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5" name="Line 9"/>
              <p:cNvSpPr>
                <a:spLocks noChangeShapeType="1"/>
              </p:cNvSpPr>
              <p:nvPr/>
            </p:nvSpPr>
            <p:spPr bwMode="auto">
              <a:xfrm>
                <a:off x="3120" y="124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6" name="Line 10"/>
              <p:cNvSpPr>
                <a:spLocks noChangeShapeType="1"/>
              </p:cNvSpPr>
              <p:nvPr/>
            </p:nvSpPr>
            <p:spPr bwMode="auto">
              <a:xfrm>
                <a:off x="3504" y="124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7" name="Line 11"/>
              <p:cNvSpPr>
                <a:spLocks noChangeShapeType="1"/>
              </p:cNvSpPr>
              <p:nvPr/>
            </p:nvSpPr>
            <p:spPr bwMode="auto">
              <a:xfrm>
                <a:off x="3888" y="124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8" name="Line 12"/>
              <p:cNvSpPr>
                <a:spLocks noChangeShapeType="1"/>
              </p:cNvSpPr>
              <p:nvPr/>
            </p:nvSpPr>
            <p:spPr bwMode="auto">
              <a:xfrm>
                <a:off x="4272" y="124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9" name="Line 13"/>
              <p:cNvSpPr>
                <a:spLocks noChangeShapeType="1"/>
              </p:cNvSpPr>
              <p:nvPr/>
            </p:nvSpPr>
            <p:spPr bwMode="auto">
              <a:xfrm>
                <a:off x="4656" y="124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0" name="Line 14"/>
              <p:cNvSpPr>
                <a:spLocks noChangeShapeType="1"/>
              </p:cNvSpPr>
              <p:nvPr/>
            </p:nvSpPr>
            <p:spPr bwMode="auto">
              <a:xfrm>
                <a:off x="5040" y="124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1" name="Text Box 15"/>
              <p:cNvSpPr txBox="1">
                <a:spLocks noChangeArrowheads="1"/>
              </p:cNvSpPr>
              <p:nvPr/>
            </p:nvSpPr>
            <p:spPr bwMode="auto">
              <a:xfrm>
                <a:off x="828" y="1261"/>
                <a:ext cx="109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时间（时）</a:t>
                </a:r>
              </a:p>
            </p:txBody>
          </p:sp>
          <p:sp>
            <p:nvSpPr>
              <p:cNvPr id="8242" name="Text Box 16"/>
              <p:cNvSpPr txBox="1">
                <a:spLocks noChangeArrowheads="1"/>
              </p:cNvSpPr>
              <p:nvPr/>
            </p:nvSpPr>
            <p:spPr bwMode="auto">
              <a:xfrm>
                <a:off x="744" y="1597"/>
                <a:ext cx="128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路程（千米）</a:t>
                </a:r>
              </a:p>
            </p:txBody>
          </p:sp>
          <p:sp>
            <p:nvSpPr>
              <p:cNvPr id="8243" name="Line 17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4" name="Line 18"/>
              <p:cNvSpPr>
                <a:spLocks noChangeShapeType="1"/>
              </p:cNvSpPr>
              <p:nvPr/>
            </p:nvSpPr>
            <p:spPr bwMode="auto">
              <a:xfrm>
                <a:off x="864" y="1233"/>
                <a:ext cx="4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5" name="Text Box 19"/>
              <p:cNvSpPr txBox="1">
                <a:spLocks noChangeArrowheads="1"/>
              </p:cNvSpPr>
              <p:nvPr/>
            </p:nvSpPr>
            <p:spPr bwMode="auto">
              <a:xfrm>
                <a:off x="2054" y="1222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</a:t>
                </a:r>
              </a:p>
            </p:txBody>
          </p:sp>
          <p:sp>
            <p:nvSpPr>
              <p:cNvPr id="8246" name="Text Box 20"/>
              <p:cNvSpPr txBox="1">
                <a:spLocks noChangeArrowheads="1"/>
              </p:cNvSpPr>
              <p:nvPr/>
            </p:nvSpPr>
            <p:spPr bwMode="auto">
              <a:xfrm>
                <a:off x="2448" y="1222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</a:t>
                </a:r>
              </a:p>
            </p:txBody>
          </p:sp>
          <p:sp>
            <p:nvSpPr>
              <p:cNvPr id="8247" name="Text Box 21"/>
              <p:cNvSpPr txBox="1">
                <a:spLocks noChangeArrowheads="1"/>
              </p:cNvSpPr>
              <p:nvPr/>
            </p:nvSpPr>
            <p:spPr bwMode="auto">
              <a:xfrm>
                <a:off x="2842" y="1222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3</a:t>
                </a:r>
              </a:p>
            </p:txBody>
          </p:sp>
          <p:sp>
            <p:nvSpPr>
              <p:cNvPr id="8248" name="Text Box 22"/>
              <p:cNvSpPr txBox="1">
                <a:spLocks noChangeArrowheads="1"/>
              </p:cNvSpPr>
              <p:nvPr/>
            </p:nvSpPr>
            <p:spPr bwMode="auto">
              <a:xfrm>
                <a:off x="3221" y="1218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4</a:t>
                </a:r>
              </a:p>
            </p:txBody>
          </p:sp>
          <p:sp>
            <p:nvSpPr>
              <p:cNvPr id="8249" name="Text Box 23"/>
              <p:cNvSpPr txBox="1">
                <a:spLocks noChangeArrowheads="1"/>
              </p:cNvSpPr>
              <p:nvPr/>
            </p:nvSpPr>
            <p:spPr bwMode="auto">
              <a:xfrm>
                <a:off x="3593" y="1227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5</a:t>
                </a:r>
              </a:p>
            </p:txBody>
          </p:sp>
          <p:sp>
            <p:nvSpPr>
              <p:cNvPr id="8250" name="Text Box 24"/>
              <p:cNvSpPr txBox="1">
                <a:spLocks noChangeArrowheads="1"/>
              </p:cNvSpPr>
              <p:nvPr/>
            </p:nvSpPr>
            <p:spPr bwMode="auto">
              <a:xfrm>
                <a:off x="3974" y="1218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6</a:t>
                </a:r>
              </a:p>
            </p:txBody>
          </p:sp>
          <p:sp>
            <p:nvSpPr>
              <p:cNvPr id="8251" name="Text Box 25"/>
              <p:cNvSpPr txBox="1">
                <a:spLocks noChangeArrowheads="1"/>
              </p:cNvSpPr>
              <p:nvPr/>
            </p:nvSpPr>
            <p:spPr bwMode="auto">
              <a:xfrm>
                <a:off x="4357" y="1227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7</a:t>
                </a:r>
              </a:p>
            </p:txBody>
          </p:sp>
          <p:sp>
            <p:nvSpPr>
              <p:cNvPr id="8252" name="Text Box 26"/>
              <p:cNvSpPr txBox="1">
                <a:spLocks noChangeArrowheads="1"/>
              </p:cNvSpPr>
              <p:nvPr/>
            </p:nvSpPr>
            <p:spPr bwMode="auto">
              <a:xfrm>
                <a:off x="4745" y="1233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8</a:t>
                </a:r>
              </a:p>
            </p:txBody>
          </p:sp>
          <p:sp>
            <p:nvSpPr>
              <p:cNvPr id="8253" name="Text Box 27"/>
              <p:cNvSpPr txBox="1">
                <a:spLocks noChangeArrowheads="1"/>
              </p:cNvSpPr>
              <p:nvPr/>
            </p:nvSpPr>
            <p:spPr bwMode="auto">
              <a:xfrm>
                <a:off x="2021" y="1593"/>
                <a:ext cx="32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50</a:t>
                </a:r>
              </a:p>
            </p:txBody>
          </p:sp>
          <p:sp>
            <p:nvSpPr>
              <p:cNvPr id="8254" name="Text Box 28"/>
              <p:cNvSpPr txBox="1">
                <a:spLocks noChangeArrowheads="1"/>
              </p:cNvSpPr>
              <p:nvPr/>
            </p:nvSpPr>
            <p:spPr bwMode="auto">
              <a:xfrm>
                <a:off x="2319" y="1578"/>
                <a:ext cx="43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100</a:t>
                </a:r>
              </a:p>
            </p:txBody>
          </p:sp>
          <p:sp>
            <p:nvSpPr>
              <p:cNvPr id="8255" name="Text Box 29"/>
              <p:cNvSpPr txBox="1">
                <a:spLocks noChangeArrowheads="1"/>
              </p:cNvSpPr>
              <p:nvPr/>
            </p:nvSpPr>
            <p:spPr bwMode="auto">
              <a:xfrm>
                <a:off x="2699" y="1578"/>
                <a:ext cx="43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150</a:t>
                </a:r>
              </a:p>
            </p:txBody>
          </p:sp>
          <p:sp>
            <p:nvSpPr>
              <p:cNvPr id="8256" name="Text Box 30"/>
              <p:cNvSpPr txBox="1">
                <a:spLocks noChangeArrowheads="1"/>
              </p:cNvSpPr>
              <p:nvPr/>
            </p:nvSpPr>
            <p:spPr bwMode="auto">
              <a:xfrm>
                <a:off x="3083" y="1578"/>
                <a:ext cx="43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200</a:t>
                </a:r>
              </a:p>
            </p:txBody>
          </p:sp>
          <p:sp>
            <p:nvSpPr>
              <p:cNvPr id="8257" name="Text Box 31"/>
              <p:cNvSpPr txBox="1">
                <a:spLocks noChangeArrowheads="1"/>
              </p:cNvSpPr>
              <p:nvPr/>
            </p:nvSpPr>
            <p:spPr bwMode="auto">
              <a:xfrm>
                <a:off x="3483" y="1578"/>
                <a:ext cx="43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250</a:t>
                </a:r>
              </a:p>
            </p:txBody>
          </p:sp>
          <p:sp>
            <p:nvSpPr>
              <p:cNvPr id="8258" name="Text Box 32"/>
              <p:cNvSpPr txBox="1">
                <a:spLocks noChangeArrowheads="1"/>
              </p:cNvSpPr>
              <p:nvPr/>
            </p:nvSpPr>
            <p:spPr bwMode="auto">
              <a:xfrm>
                <a:off x="3888" y="1578"/>
                <a:ext cx="43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300</a:t>
                </a:r>
              </a:p>
            </p:txBody>
          </p:sp>
          <p:sp>
            <p:nvSpPr>
              <p:cNvPr id="8259" name="Text Box 33"/>
              <p:cNvSpPr txBox="1">
                <a:spLocks noChangeArrowheads="1"/>
              </p:cNvSpPr>
              <p:nvPr/>
            </p:nvSpPr>
            <p:spPr bwMode="auto">
              <a:xfrm>
                <a:off x="4235" y="1578"/>
                <a:ext cx="43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350</a:t>
                </a:r>
              </a:p>
            </p:txBody>
          </p:sp>
          <p:sp>
            <p:nvSpPr>
              <p:cNvPr id="8260" name="Text Box 34"/>
              <p:cNvSpPr txBox="1">
                <a:spLocks noChangeArrowheads="1"/>
              </p:cNvSpPr>
              <p:nvPr/>
            </p:nvSpPr>
            <p:spPr bwMode="auto">
              <a:xfrm>
                <a:off x="4610" y="1578"/>
                <a:ext cx="43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400</a:t>
                </a:r>
              </a:p>
            </p:txBody>
          </p:sp>
          <p:sp>
            <p:nvSpPr>
              <p:cNvPr id="8261" name="Text Box 35"/>
              <p:cNvSpPr txBox="1">
                <a:spLocks noChangeArrowheads="1"/>
              </p:cNvSpPr>
              <p:nvPr/>
            </p:nvSpPr>
            <p:spPr bwMode="auto">
              <a:xfrm>
                <a:off x="5039" y="1151"/>
                <a:ext cx="34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…</a:t>
                </a:r>
              </a:p>
            </p:txBody>
          </p:sp>
          <p:sp>
            <p:nvSpPr>
              <p:cNvPr id="8262" name="Text Box 36"/>
              <p:cNvSpPr txBox="1">
                <a:spLocks noChangeArrowheads="1"/>
              </p:cNvSpPr>
              <p:nvPr/>
            </p:nvSpPr>
            <p:spPr bwMode="auto">
              <a:xfrm>
                <a:off x="5051" y="1547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…</a:t>
                </a:r>
              </a:p>
            </p:txBody>
          </p:sp>
        </p:grpSp>
      </p:grpSp>
      <p:grpSp>
        <p:nvGrpSpPr>
          <p:cNvPr id="4" name="Group 73"/>
          <p:cNvGrpSpPr/>
          <p:nvPr/>
        </p:nvGrpSpPr>
        <p:grpSpPr bwMode="auto">
          <a:xfrm>
            <a:off x="714375" y="1905000"/>
            <a:ext cx="7353300" cy="1865313"/>
            <a:chOff x="450" y="1200"/>
            <a:chExt cx="4632" cy="1175"/>
          </a:xfrm>
        </p:grpSpPr>
        <p:sp>
          <p:nvSpPr>
            <p:cNvPr id="8198" name="Rectangle 37"/>
            <p:cNvSpPr>
              <a:spLocks noChangeArrowheads="1"/>
            </p:cNvSpPr>
            <p:nvPr/>
          </p:nvSpPr>
          <p:spPr bwMode="auto">
            <a:xfrm>
              <a:off x="720" y="1200"/>
              <a:ext cx="436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石头、剪子、布游戏的情况</a:t>
              </a:r>
            </a:p>
          </p:txBody>
        </p:sp>
        <p:grpSp>
          <p:nvGrpSpPr>
            <p:cNvPr id="8199" name="Group 38"/>
            <p:cNvGrpSpPr/>
            <p:nvPr/>
          </p:nvGrpSpPr>
          <p:grpSpPr bwMode="auto">
            <a:xfrm>
              <a:off x="450" y="1661"/>
              <a:ext cx="4482" cy="714"/>
              <a:chOff x="702" y="1200"/>
              <a:chExt cx="4482" cy="714"/>
            </a:xfrm>
          </p:grpSpPr>
          <p:sp>
            <p:nvSpPr>
              <p:cNvPr id="8200" name="Line 39"/>
              <p:cNvSpPr>
                <a:spLocks noChangeShapeType="1"/>
              </p:cNvSpPr>
              <p:nvPr/>
            </p:nvSpPr>
            <p:spPr bwMode="auto">
              <a:xfrm>
                <a:off x="900" y="1872"/>
                <a:ext cx="42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1" name="Line 40"/>
              <p:cNvSpPr>
                <a:spLocks noChangeShapeType="1"/>
              </p:cNvSpPr>
              <p:nvPr/>
            </p:nvSpPr>
            <p:spPr bwMode="auto">
              <a:xfrm>
                <a:off x="200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2" name="Line 41"/>
              <p:cNvSpPr>
                <a:spLocks noChangeShapeType="1"/>
              </p:cNvSpPr>
              <p:nvPr/>
            </p:nvSpPr>
            <p:spPr bwMode="auto">
              <a:xfrm>
                <a:off x="2388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3" name="Line 42"/>
              <p:cNvSpPr>
                <a:spLocks noChangeShapeType="1"/>
              </p:cNvSpPr>
              <p:nvPr/>
            </p:nvSpPr>
            <p:spPr bwMode="auto">
              <a:xfrm>
                <a:off x="2772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4" name="Line 43"/>
              <p:cNvSpPr>
                <a:spLocks noChangeShapeType="1"/>
              </p:cNvSpPr>
              <p:nvPr/>
            </p:nvSpPr>
            <p:spPr bwMode="auto">
              <a:xfrm>
                <a:off x="3156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5" name="Line 44"/>
              <p:cNvSpPr>
                <a:spLocks noChangeShapeType="1"/>
              </p:cNvSpPr>
              <p:nvPr/>
            </p:nvSpPr>
            <p:spPr bwMode="auto">
              <a:xfrm>
                <a:off x="3540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6" name="Line 45"/>
              <p:cNvSpPr>
                <a:spLocks noChangeShapeType="1"/>
              </p:cNvSpPr>
              <p:nvPr/>
            </p:nvSpPr>
            <p:spPr bwMode="auto">
              <a:xfrm>
                <a:off x="392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7" name="Line 46"/>
              <p:cNvSpPr>
                <a:spLocks noChangeShapeType="1"/>
              </p:cNvSpPr>
              <p:nvPr/>
            </p:nvSpPr>
            <p:spPr bwMode="auto">
              <a:xfrm>
                <a:off x="4308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8" name="Line 47"/>
              <p:cNvSpPr>
                <a:spLocks noChangeShapeType="1"/>
              </p:cNvSpPr>
              <p:nvPr/>
            </p:nvSpPr>
            <p:spPr bwMode="auto">
              <a:xfrm>
                <a:off x="4692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9" name="Text Box 48"/>
              <p:cNvSpPr txBox="1">
                <a:spLocks noChangeArrowheads="1"/>
              </p:cNvSpPr>
              <p:nvPr/>
            </p:nvSpPr>
            <p:spPr bwMode="auto">
              <a:xfrm>
                <a:off x="702" y="1226"/>
                <a:ext cx="14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  </a:t>
                </a:r>
                <a:r>
                  <a:rPr kumimoji="1" lang="zh-CN" altLang="en-US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次数（次）</a:t>
                </a:r>
              </a:p>
            </p:txBody>
          </p:sp>
          <p:sp>
            <p:nvSpPr>
              <p:cNvPr id="8210" name="Text Box 49"/>
              <p:cNvSpPr txBox="1">
                <a:spLocks noChangeArrowheads="1"/>
              </p:cNvSpPr>
              <p:nvPr/>
            </p:nvSpPr>
            <p:spPr bwMode="auto">
              <a:xfrm>
                <a:off x="708" y="1562"/>
                <a:ext cx="14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  </a:t>
                </a:r>
                <a:r>
                  <a:rPr kumimoji="1" lang="zh-CN" altLang="en-US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分数（分）</a:t>
                </a:r>
              </a:p>
            </p:txBody>
          </p:sp>
          <p:sp>
            <p:nvSpPr>
              <p:cNvPr id="8211" name="Line 50"/>
              <p:cNvSpPr>
                <a:spLocks noChangeShapeType="1"/>
              </p:cNvSpPr>
              <p:nvPr/>
            </p:nvSpPr>
            <p:spPr bwMode="auto">
              <a:xfrm>
                <a:off x="900" y="1536"/>
                <a:ext cx="42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2" name="Line 51"/>
              <p:cNvSpPr>
                <a:spLocks noChangeShapeType="1"/>
              </p:cNvSpPr>
              <p:nvPr/>
            </p:nvSpPr>
            <p:spPr bwMode="auto">
              <a:xfrm>
                <a:off x="900" y="1200"/>
                <a:ext cx="42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3" name="Text Box 52"/>
              <p:cNvSpPr txBox="1">
                <a:spLocks noChangeArrowheads="1"/>
              </p:cNvSpPr>
              <p:nvPr/>
            </p:nvSpPr>
            <p:spPr bwMode="auto">
              <a:xfrm>
                <a:off x="2090" y="1279"/>
                <a:ext cx="22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</a:t>
                </a:r>
              </a:p>
            </p:txBody>
          </p:sp>
          <p:sp>
            <p:nvSpPr>
              <p:cNvPr id="8214" name="Text Box 53"/>
              <p:cNvSpPr txBox="1">
                <a:spLocks noChangeArrowheads="1"/>
              </p:cNvSpPr>
              <p:nvPr/>
            </p:nvSpPr>
            <p:spPr bwMode="auto">
              <a:xfrm>
                <a:off x="2484" y="1279"/>
                <a:ext cx="22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</a:t>
                </a:r>
              </a:p>
            </p:txBody>
          </p:sp>
          <p:sp>
            <p:nvSpPr>
              <p:cNvPr id="8215" name="Text Box 54"/>
              <p:cNvSpPr txBox="1">
                <a:spLocks noChangeArrowheads="1"/>
              </p:cNvSpPr>
              <p:nvPr/>
            </p:nvSpPr>
            <p:spPr bwMode="auto">
              <a:xfrm>
                <a:off x="2878" y="1279"/>
                <a:ext cx="22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3</a:t>
                </a:r>
              </a:p>
            </p:txBody>
          </p:sp>
          <p:sp>
            <p:nvSpPr>
              <p:cNvPr id="8216" name="Text Box 55"/>
              <p:cNvSpPr txBox="1">
                <a:spLocks noChangeArrowheads="1"/>
              </p:cNvSpPr>
              <p:nvPr/>
            </p:nvSpPr>
            <p:spPr bwMode="auto">
              <a:xfrm>
                <a:off x="3257" y="1275"/>
                <a:ext cx="22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4</a:t>
                </a:r>
              </a:p>
            </p:txBody>
          </p:sp>
          <p:sp>
            <p:nvSpPr>
              <p:cNvPr id="8217" name="Text Box 56"/>
              <p:cNvSpPr txBox="1">
                <a:spLocks noChangeArrowheads="1"/>
              </p:cNvSpPr>
              <p:nvPr/>
            </p:nvSpPr>
            <p:spPr bwMode="auto">
              <a:xfrm>
                <a:off x="3629" y="1284"/>
                <a:ext cx="22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5</a:t>
                </a:r>
              </a:p>
            </p:txBody>
          </p:sp>
          <p:sp>
            <p:nvSpPr>
              <p:cNvPr id="8218" name="Text Box 57"/>
              <p:cNvSpPr txBox="1">
                <a:spLocks noChangeArrowheads="1"/>
              </p:cNvSpPr>
              <p:nvPr/>
            </p:nvSpPr>
            <p:spPr bwMode="auto">
              <a:xfrm>
                <a:off x="4010" y="1275"/>
                <a:ext cx="22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6</a:t>
                </a:r>
              </a:p>
            </p:txBody>
          </p:sp>
          <p:sp>
            <p:nvSpPr>
              <p:cNvPr id="8219" name="Text Box 58"/>
              <p:cNvSpPr txBox="1">
                <a:spLocks noChangeArrowheads="1"/>
              </p:cNvSpPr>
              <p:nvPr/>
            </p:nvSpPr>
            <p:spPr bwMode="auto">
              <a:xfrm>
                <a:off x="4393" y="1284"/>
                <a:ext cx="22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7</a:t>
                </a:r>
              </a:p>
            </p:txBody>
          </p:sp>
          <p:sp>
            <p:nvSpPr>
              <p:cNvPr id="8220" name="Text Box 59"/>
              <p:cNvSpPr txBox="1">
                <a:spLocks noChangeArrowheads="1"/>
              </p:cNvSpPr>
              <p:nvPr/>
            </p:nvSpPr>
            <p:spPr bwMode="auto">
              <a:xfrm>
                <a:off x="2033" y="1578"/>
                <a:ext cx="27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5</a:t>
                </a:r>
              </a:p>
            </p:txBody>
          </p:sp>
          <p:sp>
            <p:nvSpPr>
              <p:cNvPr id="8221" name="Text Box 60"/>
              <p:cNvSpPr txBox="1">
                <a:spLocks noChangeArrowheads="1"/>
              </p:cNvSpPr>
              <p:nvPr/>
            </p:nvSpPr>
            <p:spPr bwMode="auto">
              <a:xfrm>
                <a:off x="2370" y="1575"/>
                <a:ext cx="4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 10</a:t>
                </a:r>
              </a:p>
            </p:txBody>
          </p:sp>
          <p:sp>
            <p:nvSpPr>
              <p:cNvPr id="8222" name="Text Box 61"/>
              <p:cNvSpPr txBox="1">
                <a:spLocks noChangeArrowheads="1"/>
              </p:cNvSpPr>
              <p:nvPr/>
            </p:nvSpPr>
            <p:spPr bwMode="auto">
              <a:xfrm>
                <a:off x="2764" y="1575"/>
                <a:ext cx="4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 15</a:t>
                </a:r>
              </a:p>
            </p:txBody>
          </p:sp>
          <p:sp>
            <p:nvSpPr>
              <p:cNvPr id="8223" name="Text Box 62"/>
              <p:cNvSpPr txBox="1">
                <a:spLocks noChangeArrowheads="1"/>
              </p:cNvSpPr>
              <p:nvPr/>
            </p:nvSpPr>
            <p:spPr bwMode="auto">
              <a:xfrm>
                <a:off x="3166" y="1575"/>
                <a:ext cx="38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20</a:t>
                </a:r>
              </a:p>
            </p:txBody>
          </p:sp>
          <p:sp>
            <p:nvSpPr>
              <p:cNvPr id="8224" name="Text Box 63"/>
              <p:cNvSpPr txBox="1">
                <a:spLocks noChangeArrowheads="1"/>
              </p:cNvSpPr>
              <p:nvPr/>
            </p:nvSpPr>
            <p:spPr bwMode="auto">
              <a:xfrm>
                <a:off x="3601" y="1584"/>
                <a:ext cx="32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25</a:t>
                </a:r>
              </a:p>
            </p:txBody>
          </p:sp>
          <p:sp>
            <p:nvSpPr>
              <p:cNvPr id="8225" name="Text Box 64"/>
              <p:cNvSpPr txBox="1">
                <a:spLocks noChangeArrowheads="1"/>
              </p:cNvSpPr>
              <p:nvPr/>
            </p:nvSpPr>
            <p:spPr bwMode="auto">
              <a:xfrm>
                <a:off x="3921" y="1575"/>
                <a:ext cx="38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30</a:t>
                </a:r>
              </a:p>
            </p:txBody>
          </p:sp>
          <p:sp>
            <p:nvSpPr>
              <p:cNvPr id="8226" name="Text Box 65"/>
              <p:cNvSpPr txBox="1">
                <a:spLocks noChangeArrowheads="1"/>
              </p:cNvSpPr>
              <p:nvPr/>
            </p:nvSpPr>
            <p:spPr bwMode="auto">
              <a:xfrm>
                <a:off x="4300" y="1575"/>
                <a:ext cx="49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35  </a:t>
                </a:r>
              </a:p>
            </p:txBody>
          </p:sp>
          <p:sp>
            <p:nvSpPr>
              <p:cNvPr id="8227" name="Text Box 66"/>
              <p:cNvSpPr txBox="1">
                <a:spLocks noChangeArrowheads="1"/>
              </p:cNvSpPr>
              <p:nvPr/>
            </p:nvSpPr>
            <p:spPr bwMode="auto">
              <a:xfrm>
                <a:off x="4752" y="1208"/>
                <a:ext cx="34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…</a:t>
                </a:r>
              </a:p>
            </p:txBody>
          </p:sp>
          <p:sp>
            <p:nvSpPr>
              <p:cNvPr id="8228" name="Text Box 67"/>
              <p:cNvSpPr txBox="1">
                <a:spLocks noChangeArrowheads="1"/>
              </p:cNvSpPr>
              <p:nvPr/>
            </p:nvSpPr>
            <p:spPr bwMode="auto">
              <a:xfrm>
                <a:off x="4752" y="1499"/>
                <a:ext cx="34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…</a:t>
                </a:r>
              </a:p>
            </p:txBody>
          </p:sp>
        </p:grpSp>
      </p:grpSp>
      <p:sp>
        <p:nvSpPr>
          <p:cNvPr id="8196" name="Rectangle 68"/>
          <p:cNvSpPr>
            <a:spLocks noChangeArrowheads="1"/>
          </p:cNvSpPr>
          <p:nvPr/>
        </p:nvSpPr>
        <p:spPr bwMode="auto">
          <a:xfrm>
            <a:off x="838200" y="1058863"/>
            <a:ext cx="7262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观察表中的两种量是不是成正比</a:t>
            </a:r>
            <a:r>
              <a:rPr kumimoji="1"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例的量？</a:t>
            </a:r>
          </a:p>
        </p:txBody>
      </p:sp>
      <p:sp>
        <p:nvSpPr>
          <p:cNvPr id="8197" name="Rectangle 69"/>
          <p:cNvSpPr>
            <a:spLocks noChangeArrowheads="1"/>
          </p:cNvSpPr>
          <p:nvPr/>
        </p:nvSpPr>
        <p:spPr bwMode="auto">
          <a:xfrm>
            <a:off x="952500" y="214313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5400" b="1">
                <a:solidFill>
                  <a:srgbClr val="FF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2"/>
          <p:cNvSpPr>
            <a:spLocks noChangeArrowheads="1"/>
          </p:cNvSpPr>
          <p:nvPr/>
        </p:nvSpPr>
        <p:spPr bwMode="auto">
          <a:xfrm>
            <a:off x="928688" y="571500"/>
            <a:ext cx="24479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4800" b="1">
                <a:solidFill>
                  <a:srgbClr val="FF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考一考</a:t>
            </a:r>
          </a:p>
        </p:txBody>
      </p:sp>
      <p:sp>
        <p:nvSpPr>
          <p:cNvPr id="9219" name="Rectangle 43"/>
          <p:cNvSpPr>
            <a:spLocks noChangeArrowheads="1"/>
          </p:cNvSpPr>
          <p:nvPr/>
        </p:nvSpPr>
        <p:spPr bwMode="auto">
          <a:xfrm>
            <a:off x="609600" y="2139950"/>
            <a:ext cx="8748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王敏调查一种花布，米数和总价如下表：</a:t>
            </a:r>
          </a:p>
        </p:txBody>
      </p:sp>
      <p:grpSp>
        <p:nvGrpSpPr>
          <p:cNvPr id="9220" name="Group 49"/>
          <p:cNvGrpSpPr/>
          <p:nvPr/>
        </p:nvGrpSpPr>
        <p:grpSpPr bwMode="auto">
          <a:xfrm>
            <a:off x="1219200" y="3643313"/>
            <a:ext cx="6858000" cy="1181100"/>
            <a:chOff x="864" y="1143"/>
            <a:chExt cx="4320" cy="744"/>
          </a:xfrm>
        </p:grpSpPr>
        <p:sp>
          <p:nvSpPr>
            <p:cNvPr id="9221" name="Line 50"/>
            <p:cNvSpPr>
              <a:spLocks noChangeShapeType="1"/>
            </p:cNvSpPr>
            <p:nvPr/>
          </p:nvSpPr>
          <p:spPr bwMode="auto">
            <a:xfrm>
              <a:off x="900" y="1872"/>
              <a:ext cx="4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2" name="Line 51"/>
            <p:cNvSpPr>
              <a:spLocks noChangeShapeType="1"/>
            </p:cNvSpPr>
            <p:nvPr/>
          </p:nvSpPr>
          <p:spPr bwMode="auto">
            <a:xfrm>
              <a:off x="2004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3" name="Line 52"/>
            <p:cNvSpPr>
              <a:spLocks noChangeShapeType="1"/>
            </p:cNvSpPr>
            <p:nvPr/>
          </p:nvSpPr>
          <p:spPr bwMode="auto">
            <a:xfrm>
              <a:off x="2388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4" name="Line 53"/>
            <p:cNvSpPr>
              <a:spLocks noChangeShapeType="1"/>
            </p:cNvSpPr>
            <p:nvPr/>
          </p:nvSpPr>
          <p:spPr bwMode="auto">
            <a:xfrm>
              <a:off x="2772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" name="Line 54"/>
            <p:cNvSpPr>
              <a:spLocks noChangeShapeType="1"/>
            </p:cNvSpPr>
            <p:nvPr/>
          </p:nvSpPr>
          <p:spPr bwMode="auto">
            <a:xfrm>
              <a:off x="3156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6" name="Line 55"/>
            <p:cNvSpPr>
              <a:spLocks noChangeShapeType="1"/>
            </p:cNvSpPr>
            <p:nvPr/>
          </p:nvSpPr>
          <p:spPr bwMode="auto">
            <a:xfrm>
              <a:off x="3540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Line 56"/>
            <p:cNvSpPr>
              <a:spLocks noChangeShapeType="1"/>
            </p:cNvSpPr>
            <p:nvPr/>
          </p:nvSpPr>
          <p:spPr bwMode="auto">
            <a:xfrm>
              <a:off x="3924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8" name="Line 57"/>
            <p:cNvSpPr>
              <a:spLocks noChangeShapeType="1"/>
            </p:cNvSpPr>
            <p:nvPr/>
          </p:nvSpPr>
          <p:spPr bwMode="auto">
            <a:xfrm>
              <a:off x="4308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Line 58"/>
            <p:cNvSpPr>
              <a:spLocks noChangeShapeType="1"/>
            </p:cNvSpPr>
            <p:nvPr/>
          </p:nvSpPr>
          <p:spPr bwMode="auto">
            <a:xfrm>
              <a:off x="4692" y="120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Text Box 59"/>
            <p:cNvSpPr txBox="1">
              <a:spLocks noChangeArrowheads="1"/>
            </p:cNvSpPr>
            <p:nvPr/>
          </p:nvSpPr>
          <p:spPr bwMode="auto">
            <a:xfrm>
              <a:off x="864" y="1213"/>
              <a:ext cx="125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米数（米）</a:t>
              </a:r>
            </a:p>
          </p:txBody>
        </p:sp>
        <p:sp>
          <p:nvSpPr>
            <p:cNvPr id="9231" name="Text Box 60"/>
            <p:cNvSpPr txBox="1">
              <a:spLocks noChangeArrowheads="1"/>
            </p:cNvSpPr>
            <p:nvPr/>
          </p:nvSpPr>
          <p:spPr bwMode="auto">
            <a:xfrm>
              <a:off x="870" y="1549"/>
              <a:ext cx="125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总价（元）</a:t>
              </a:r>
            </a:p>
          </p:txBody>
        </p:sp>
        <p:sp>
          <p:nvSpPr>
            <p:cNvPr id="9232" name="Line 61"/>
            <p:cNvSpPr>
              <a:spLocks noChangeShapeType="1"/>
            </p:cNvSpPr>
            <p:nvPr/>
          </p:nvSpPr>
          <p:spPr bwMode="auto">
            <a:xfrm>
              <a:off x="900" y="1536"/>
              <a:ext cx="4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Line 62"/>
            <p:cNvSpPr>
              <a:spLocks noChangeShapeType="1"/>
            </p:cNvSpPr>
            <p:nvPr/>
          </p:nvSpPr>
          <p:spPr bwMode="auto">
            <a:xfrm>
              <a:off x="900" y="1200"/>
              <a:ext cx="4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Text Box 63"/>
            <p:cNvSpPr txBox="1">
              <a:spLocks noChangeArrowheads="1"/>
            </p:cNvSpPr>
            <p:nvPr/>
          </p:nvSpPr>
          <p:spPr bwMode="auto">
            <a:xfrm>
              <a:off x="2090" y="121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</a:p>
          </p:txBody>
        </p:sp>
        <p:sp>
          <p:nvSpPr>
            <p:cNvPr id="9235" name="Text Box 64"/>
            <p:cNvSpPr txBox="1">
              <a:spLocks noChangeArrowheads="1"/>
            </p:cNvSpPr>
            <p:nvPr/>
          </p:nvSpPr>
          <p:spPr bwMode="auto">
            <a:xfrm>
              <a:off x="2484" y="121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</a:p>
          </p:txBody>
        </p:sp>
        <p:sp>
          <p:nvSpPr>
            <p:cNvPr id="9236" name="Text Box 65"/>
            <p:cNvSpPr txBox="1">
              <a:spLocks noChangeArrowheads="1"/>
            </p:cNvSpPr>
            <p:nvPr/>
          </p:nvSpPr>
          <p:spPr bwMode="auto">
            <a:xfrm>
              <a:off x="2878" y="121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</a:p>
          </p:txBody>
        </p:sp>
        <p:sp>
          <p:nvSpPr>
            <p:cNvPr id="9237" name="Text Box 66"/>
            <p:cNvSpPr txBox="1">
              <a:spLocks noChangeArrowheads="1"/>
            </p:cNvSpPr>
            <p:nvPr/>
          </p:nvSpPr>
          <p:spPr bwMode="auto">
            <a:xfrm>
              <a:off x="3257" y="121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4</a:t>
              </a:r>
            </a:p>
          </p:txBody>
        </p:sp>
        <p:sp>
          <p:nvSpPr>
            <p:cNvPr id="9238" name="Text Box 67"/>
            <p:cNvSpPr txBox="1">
              <a:spLocks noChangeArrowheads="1"/>
            </p:cNvSpPr>
            <p:nvPr/>
          </p:nvSpPr>
          <p:spPr bwMode="auto">
            <a:xfrm>
              <a:off x="3629" y="1219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5</a:t>
              </a:r>
            </a:p>
          </p:txBody>
        </p:sp>
        <p:sp>
          <p:nvSpPr>
            <p:cNvPr id="9239" name="Text Box 68"/>
            <p:cNvSpPr txBox="1">
              <a:spLocks noChangeArrowheads="1"/>
            </p:cNvSpPr>
            <p:nvPr/>
          </p:nvSpPr>
          <p:spPr bwMode="auto">
            <a:xfrm>
              <a:off x="4010" y="121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6</a:t>
              </a:r>
            </a:p>
          </p:txBody>
        </p:sp>
        <p:sp>
          <p:nvSpPr>
            <p:cNvPr id="9240" name="Text Box 69"/>
            <p:cNvSpPr txBox="1">
              <a:spLocks noChangeArrowheads="1"/>
            </p:cNvSpPr>
            <p:nvPr/>
          </p:nvSpPr>
          <p:spPr bwMode="auto">
            <a:xfrm>
              <a:off x="4393" y="1219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7</a:t>
              </a:r>
            </a:p>
          </p:txBody>
        </p:sp>
        <p:sp>
          <p:nvSpPr>
            <p:cNvPr id="9241" name="Text Box 70"/>
            <p:cNvSpPr txBox="1">
              <a:spLocks noChangeArrowheads="1"/>
            </p:cNvSpPr>
            <p:nvPr/>
          </p:nvSpPr>
          <p:spPr bwMode="auto">
            <a:xfrm>
              <a:off x="1986" y="1551"/>
              <a:ext cx="37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1.3</a:t>
              </a:r>
            </a:p>
          </p:txBody>
        </p:sp>
        <p:sp>
          <p:nvSpPr>
            <p:cNvPr id="9242" name="Text Box 71"/>
            <p:cNvSpPr txBox="1">
              <a:spLocks noChangeArrowheads="1"/>
            </p:cNvSpPr>
            <p:nvPr/>
          </p:nvSpPr>
          <p:spPr bwMode="auto">
            <a:xfrm>
              <a:off x="2323" y="1548"/>
              <a:ext cx="4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2.6</a:t>
              </a:r>
            </a:p>
          </p:txBody>
        </p:sp>
        <p:sp>
          <p:nvSpPr>
            <p:cNvPr id="9243" name="Text Box 72"/>
            <p:cNvSpPr txBox="1">
              <a:spLocks noChangeArrowheads="1"/>
            </p:cNvSpPr>
            <p:nvPr/>
          </p:nvSpPr>
          <p:spPr bwMode="auto">
            <a:xfrm>
              <a:off x="2717" y="1548"/>
              <a:ext cx="4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3.9</a:t>
              </a:r>
            </a:p>
          </p:txBody>
        </p:sp>
        <p:sp>
          <p:nvSpPr>
            <p:cNvPr id="9244" name="Text Box 73"/>
            <p:cNvSpPr txBox="1">
              <a:spLocks noChangeArrowheads="1"/>
            </p:cNvSpPr>
            <p:nvPr/>
          </p:nvSpPr>
          <p:spPr bwMode="auto">
            <a:xfrm>
              <a:off x="3119" y="1548"/>
              <a:ext cx="4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5.2</a:t>
              </a:r>
            </a:p>
          </p:txBody>
        </p:sp>
        <p:sp>
          <p:nvSpPr>
            <p:cNvPr id="9245" name="Text Box 74"/>
            <p:cNvSpPr txBox="1">
              <a:spLocks noChangeArrowheads="1"/>
            </p:cNvSpPr>
            <p:nvPr/>
          </p:nvSpPr>
          <p:spPr bwMode="auto">
            <a:xfrm>
              <a:off x="3554" y="1557"/>
              <a:ext cx="37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6.5</a:t>
              </a:r>
            </a:p>
          </p:txBody>
        </p:sp>
        <p:sp>
          <p:nvSpPr>
            <p:cNvPr id="9246" name="Text Box 75"/>
            <p:cNvSpPr txBox="1">
              <a:spLocks noChangeArrowheads="1"/>
            </p:cNvSpPr>
            <p:nvPr/>
          </p:nvSpPr>
          <p:spPr bwMode="auto">
            <a:xfrm>
              <a:off x="3874" y="1548"/>
              <a:ext cx="4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7.8</a:t>
              </a:r>
            </a:p>
          </p:txBody>
        </p:sp>
        <p:sp>
          <p:nvSpPr>
            <p:cNvPr id="9247" name="Text Box 76"/>
            <p:cNvSpPr txBox="1">
              <a:spLocks noChangeArrowheads="1"/>
            </p:cNvSpPr>
            <p:nvPr/>
          </p:nvSpPr>
          <p:spPr bwMode="auto">
            <a:xfrm>
              <a:off x="4253" y="1548"/>
              <a:ext cx="4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9.1</a:t>
              </a:r>
            </a:p>
          </p:txBody>
        </p:sp>
        <p:sp>
          <p:nvSpPr>
            <p:cNvPr id="9248" name="Text Box 77"/>
            <p:cNvSpPr txBox="1">
              <a:spLocks noChangeArrowheads="1"/>
            </p:cNvSpPr>
            <p:nvPr/>
          </p:nvSpPr>
          <p:spPr bwMode="auto">
            <a:xfrm>
              <a:off x="4752" y="1143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</a:t>
              </a:r>
            </a:p>
          </p:txBody>
        </p:sp>
        <p:sp>
          <p:nvSpPr>
            <p:cNvPr id="9249" name="Text Box 78"/>
            <p:cNvSpPr txBox="1">
              <a:spLocks noChangeArrowheads="1"/>
            </p:cNvSpPr>
            <p:nvPr/>
          </p:nvSpPr>
          <p:spPr bwMode="auto">
            <a:xfrm>
              <a:off x="4752" y="1499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…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57213" y="500063"/>
            <a:ext cx="1728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做一做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95288" y="14335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判断下面每题中的两种量是不是成正比例，并说明理由。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3700" y="2714625"/>
            <a:ext cx="84645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１</a:t>
            </a:r>
            <a:r>
              <a:rPr kumimoji="1" lang="en-US" altLang="zh-CN" sz="3200" b="1" dirty="0">
                <a:latin typeface="Times New Roman" panose="02020603050405020304" pitchFamily="18" charset="0"/>
                <a:ea typeface="楷体_GB2312" pitchFamily="49" charset="-122"/>
              </a:rPr>
              <a:t>.</a:t>
            </a:r>
            <a:r>
              <a:rPr kumimoji="1" lang="zh-CN" altLang="en-US" sz="3200" b="1" dirty="0">
                <a:ea typeface="楷体_GB2312" pitchFamily="49" charset="-122"/>
              </a:rPr>
              <a:t>每包书中册数相同，包数和总册数。</a:t>
            </a:r>
          </a:p>
          <a:p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２</a:t>
            </a:r>
            <a:r>
              <a:rPr kumimoji="1" lang="en-US" altLang="zh-CN" sz="3200" b="1" dirty="0">
                <a:latin typeface="Times New Roman" panose="02020603050405020304" pitchFamily="18" charset="0"/>
                <a:ea typeface="楷体_GB2312" pitchFamily="49" charset="-122"/>
              </a:rPr>
              <a:t>.</a:t>
            </a:r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全班的学生人数一定，每组的人数和组数。</a:t>
            </a:r>
          </a:p>
          <a:p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３</a:t>
            </a:r>
            <a:r>
              <a:rPr kumimoji="1" lang="en-US" altLang="zh-CN" sz="3200" b="1" dirty="0">
                <a:latin typeface="Times New Roman" panose="02020603050405020304" pitchFamily="18" charset="0"/>
                <a:ea typeface="楷体_GB2312" pitchFamily="49" charset="-122"/>
              </a:rPr>
              <a:t>.</a:t>
            </a:r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房间地面面积一定，房间里的人数和每人所占的面积。</a:t>
            </a:r>
          </a:p>
          <a:p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４</a:t>
            </a:r>
            <a:r>
              <a:rPr kumimoji="1" lang="en-US" altLang="zh-CN" sz="3200" b="1" dirty="0">
                <a:latin typeface="Times New Roman" panose="02020603050405020304" pitchFamily="18" charset="0"/>
                <a:ea typeface="楷体_GB2312" pitchFamily="49" charset="-122"/>
              </a:rPr>
              <a:t>.</a:t>
            </a:r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和一定，加数和另一个加数。</a:t>
            </a:r>
          </a:p>
          <a:p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５</a:t>
            </a:r>
            <a:r>
              <a:rPr kumimoji="1" lang="en-US" altLang="zh-CN" sz="3200" b="1" dirty="0">
                <a:latin typeface="Times New Roman" panose="02020603050405020304" pitchFamily="18" charset="0"/>
                <a:ea typeface="楷体_GB2312" pitchFamily="49" charset="-122"/>
              </a:rPr>
              <a:t>.</a:t>
            </a:r>
            <a:r>
              <a:rPr kumimoji="1"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一个人的年龄和他的体重。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85938" y="1155700"/>
            <a:ext cx="708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解决生活中的数学问题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42938" y="2357438"/>
            <a:ext cx="76962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现在某体育用品店声称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如果买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只篮球以下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每只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如果买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只篮球以上（包括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只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），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每只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请问总价同篮球的数量是不是成正比例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如果成正比例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那是 在什么情况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全屏显示(4:3)</PresentationFormat>
  <Paragraphs>179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华文楷体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2005-04-13T01:26:00Z</dcterms:created>
  <dcterms:modified xsi:type="dcterms:W3CDTF">2023-01-16T16:38:25Z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F2A1B80797604843908857723A501DE0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