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39" r:id="rId2"/>
    <p:sldId id="264" r:id="rId3"/>
    <p:sldId id="263" r:id="rId4"/>
    <p:sldId id="261" r:id="rId5"/>
    <p:sldId id="737" r:id="rId6"/>
    <p:sldId id="712" r:id="rId7"/>
    <p:sldId id="713" r:id="rId8"/>
    <p:sldId id="648" r:id="rId9"/>
    <p:sldId id="649" r:id="rId10"/>
    <p:sldId id="691" r:id="rId11"/>
    <p:sldId id="714" r:id="rId12"/>
    <p:sldId id="561" r:id="rId13"/>
    <p:sldId id="365" r:id="rId14"/>
    <p:sldId id="633" r:id="rId15"/>
    <p:sldId id="676" r:id="rId16"/>
    <p:sldId id="273" r:id="rId17"/>
    <p:sldId id="738" r:id="rId18"/>
    <p:sldId id="719" r:id="rId19"/>
    <p:sldId id="720" r:id="rId20"/>
    <p:sldId id="427" r:id="rId21"/>
    <p:sldId id="695" r:id="rId22"/>
    <p:sldId id="290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>
          <p15:clr>
            <a:srgbClr val="A4A3A4"/>
          </p15:clr>
        </p15:guide>
        <p15:guide id="2" pos="28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8F2"/>
    <a:srgbClr val="35C0F3"/>
    <a:srgbClr val="FDE4D6"/>
    <a:srgbClr val="F5B88B"/>
    <a:srgbClr val="EEEAC9"/>
    <a:srgbClr val="F1EADC"/>
    <a:srgbClr val="BC006A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597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4994C83-B398-4CED-B405-7E99E4174C4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5B94866-E6D4-46D9-AD68-715E4252213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68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45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E333CF88-5505-4635-9916-F02D5689DB7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05642"/>
            <a:ext cx="9144000" cy="2101674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1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正比例</a:t>
            </a:r>
            <a:endParaRPr lang="en-US" altLang="zh-CN" sz="61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7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7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7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</a:t>
            </a:r>
            <a:r>
              <a:rPr lang="zh-CN" altLang="en-US" sz="27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endParaRPr lang="zh-CN" altLang="en-US" sz="2700" b="1" dirty="0"/>
          </a:p>
        </p:txBody>
      </p:sp>
      <p:sp>
        <p:nvSpPr>
          <p:cNvPr id="3" name="矩形 2"/>
          <p:cNvSpPr/>
          <p:nvPr/>
        </p:nvSpPr>
        <p:spPr>
          <a:xfrm>
            <a:off x="0" y="401185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4"/>
          <p:cNvGrpSpPr/>
          <p:nvPr/>
        </p:nvGrpSpPr>
        <p:grpSpPr bwMode="auto">
          <a:xfrm>
            <a:off x="1157036" y="466726"/>
            <a:ext cx="6963452" cy="1241822"/>
            <a:chOff x="3062" y="1976"/>
            <a:chExt cx="14263" cy="2608"/>
          </a:xfrm>
        </p:grpSpPr>
        <p:grpSp>
          <p:nvGrpSpPr>
            <p:cNvPr id="21506" name="组合 2"/>
            <p:cNvGrpSpPr/>
            <p:nvPr/>
          </p:nvGrpSpPr>
          <p:grpSpPr bwMode="auto">
            <a:xfrm>
              <a:off x="3062" y="1976"/>
              <a:ext cx="11067" cy="2608"/>
              <a:chOff x="3628" y="1999"/>
              <a:chExt cx="11067" cy="2608"/>
            </a:xfrm>
          </p:grpSpPr>
          <p:sp>
            <p:nvSpPr>
              <p:cNvPr id="21507" name="矩形 48"/>
              <p:cNvSpPr>
                <a:spLocks noChangeArrowheads="1"/>
              </p:cNvSpPr>
              <p:nvPr/>
            </p:nvSpPr>
            <p:spPr bwMode="auto">
              <a:xfrm>
                <a:off x="3815" y="2445"/>
                <a:ext cx="10616" cy="1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6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分别举一个成正比例和一个不成正比例的例子，与同伴交流。</a:t>
                </a:r>
              </a:p>
            </p:txBody>
          </p:sp>
          <p:sp>
            <p:nvSpPr>
              <p:cNvPr id="2" name="圆角矩形标注 1"/>
              <p:cNvSpPr/>
              <p:nvPr/>
            </p:nvSpPr>
            <p:spPr>
              <a:xfrm>
                <a:off x="3628" y="1999"/>
                <a:ext cx="11067" cy="2608"/>
              </a:xfrm>
              <a:prstGeom prst="wedgeRoundRectCallout">
                <a:avLst>
                  <a:gd name="adj1" fmla="val 55909"/>
                  <a:gd name="adj2" fmla="val -2645"/>
                  <a:gd name="adj3" fmla="val 16667"/>
                </a:avLst>
              </a:prstGeom>
              <a:noFill/>
              <a:ln w="38100">
                <a:solidFill>
                  <a:schemeClr val="accent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1509" name="图片 3" descr="18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308" y="2220"/>
              <a:ext cx="2017" cy="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53865" y="1814513"/>
            <a:ext cx="430349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rgbClr val="BC006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（1）成正比例关系的量。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127744" y="2405063"/>
            <a:ext cx="591699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示例：圆的周长与直径成正比例。</a:t>
            </a: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127744" y="2877742"/>
            <a:ext cx="7410155" cy="1962151"/>
            <a:chOff x="2309" y="6043"/>
            <a:chExt cx="15179" cy="4120"/>
          </a:xfrm>
        </p:grpSpPr>
        <p:sp>
          <p:nvSpPr>
            <p:cNvPr id="21513" name="文本框 7"/>
            <p:cNvSpPr txBox="1">
              <a:spLocks noChangeArrowheads="1"/>
            </p:cNvSpPr>
            <p:nvPr/>
          </p:nvSpPr>
          <p:spPr bwMode="auto">
            <a:xfrm>
              <a:off x="2309" y="6043"/>
              <a:ext cx="15179" cy="4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理由：圆的周长随着直径的变化而变化，它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  们是两个相关联的量。         ＝圆周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  率（一定），所以它们成正比例。</a:t>
              </a:r>
            </a:p>
          </p:txBody>
        </p:sp>
        <p:grpSp>
          <p:nvGrpSpPr>
            <p:cNvPr id="21514" name="组合 8"/>
            <p:cNvGrpSpPr/>
            <p:nvPr/>
          </p:nvGrpSpPr>
          <p:grpSpPr bwMode="auto">
            <a:xfrm>
              <a:off x="11654" y="7139"/>
              <a:ext cx="3436" cy="2082"/>
              <a:chOff x="15416" y="6823"/>
              <a:chExt cx="1020" cy="2082"/>
            </a:xfrm>
          </p:grpSpPr>
          <p:sp>
            <p:nvSpPr>
              <p:cNvPr id="21515" name="文本框 11"/>
              <p:cNvSpPr txBox="1">
                <a:spLocks noChangeArrowheads="1"/>
              </p:cNvSpPr>
              <p:nvPr/>
            </p:nvSpPr>
            <p:spPr bwMode="auto">
              <a:xfrm>
                <a:off x="15435" y="7839"/>
                <a:ext cx="100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实际距离</a:t>
                </a:r>
              </a:p>
            </p:txBody>
          </p:sp>
          <p:sp>
            <p:nvSpPr>
              <p:cNvPr id="21516" name="文本框 9"/>
              <p:cNvSpPr txBox="1">
                <a:spLocks noChangeArrowheads="1"/>
              </p:cNvSpPr>
              <p:nvPr/>
            </p:nvSpPr>
            <p:spPr bwMode="auto">
              <a:xfrm>
                <a:off x="15435" y="6823"/>
                <a:ext cx="100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图上距离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15416" y="7839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2"/>
          <p:cNvSpPr txBox="1">
            <a:spLocks noChangeArrowheads="1"/>
          </p:cNvSpPr>
          <p:nvPr/>
        </p:nvSpPr>
        <p:spPr bwMode="auto">
          <a:xfrm>
            <a:off x="529698" y="676275"/>
            <a:ext cx="4657435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rgbClr val="BC006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solidFill>
                  <a:srgbClr val="BC006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rgbClr val="BC006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）不成正比例关系的量。</a:t>
            </a: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529698" y="1388269"/>
            <a:ext cx="760860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示例：一本书的总页数一定，已看的页数和未看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的页数不成正比例。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529698" y="2531269"/>
            <a:ext cx="830429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理由：已看的页数＋未看的页数＝总页数（一定），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已看的页数和未看的页数虽然是两个相关联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的量，其中一个量随着另一个量的变化而变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化，但是这两个量的和一定，而不是比值一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定，所以已看的页数和未看的页数不成正比例。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1133847" y="1652587"/>
            <a:ext cx="7157023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判断两个量是否成正比例，先判断两个量是否相关联，若两个量相关联，再看它们的比值（即商）是否一定，若一定，则这两个量成正比例，它们的关系是正比例关系。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7651" name="文本框 5"/>
          <p:cNvSpPr txBox="1">
            <a:spLocks noChangeArrowheads="1"/>
          </p:cNvSpPr>
          <p:nvPr/>
        </p:nvSpPr>
        <p:spPr bwMode="auto">
          <a:xfrm>
            <a:off x="412530" y="1710929"/>
            <a:ext cx="8519103" cy="255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练习本的本数和总价是两个相关联的量，本数增加，总价也随着（      ）；本数减少，总价也随着（     ）。这两个量中相对应的两个数的（     ）一定，也就是（     ）一定，练习本的本数和总价成（       ）关系。</a:t>
            </a:r>
          </a:p>
        </p:txBody>
      </p:sp>
      <p:sp>
        <p:nvSpPr>
          <p:cNvPr id="27652" name="文本框 5"/>
          <p:cNvSpPr txBox="1">
            <a:spLocks noChangeArrowheads="1"/>
          </p:cNvSpPr>
          <p:nvPr/>
        </p:nvSpPr>
        <p:spPr bwMode="auto">
          <a:xfrm>
            <a:off x="412530" y="1041797"/>
            <a:ext cx="129861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329529" y="2302669"/>
            <a:ext cx="107282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增加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01789" y="2763442"/>
            <a:ext cx="1072821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减少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292499" y="2763442"/>
            <a:ext cx="1072821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比值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891369" y="3277792"/>
            <a:ext cx="1072821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单价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22619" y="3738563"/>
            <a:ext cx="1282748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正比例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3" descr="图片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0994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本框 4"/>
          <p:cNvSpPr txBox="1">
            <a:spLocks noChangeArrowheads="1"/>
          </p:cNvSpPr>
          <p:nvPr/>
        </p:nvSpPr>
        <p:spPr bwMode="auto">
          <a:xfrm>
            <a:off x="423515" y="2927747"/>
            <a:ext cx="844831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当高一定时，圆柱的体积和底面半径的平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     方成正比例，而不是与底面半径成正比例。</a:t>
            </a:r>
          </a:p>
        </p:txBody>
      </p:sp>
      <p:sp>
        <p:nvSpPr>
          <p:cNvPr id="28675" name="文本框 1"/>
          <p:cNvSpPr txBox="1">
            <a:spLocks noChangeArrowheads="1"/>
          </p:cNvSpPr>
          <p:nvPr/>
        </p:nvSpPr>
        <p:spPr bwMode="auto">
          <a:xfrm>
            <a:off x="423515" y="1029891"/>
            <a:ext cx="802235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700" b="1">
                <a:ea typeface="楷体" panose="02010609060101010101" pitchFamily="49" charset="-122"/>
              </a:rPr>
              <a:t>判断：圆柱的高一定时，它的体积和底面半径</a:t>
            </a:r>
          </a:p>
          <a:p>
            <a:r>
              <a:rPr lang="zh-CN" altLang="zh-CN" sz="2700" b="1">
                <a:ea typeface="楷体" panose="02010609060101010101" pitchFamily="49" charset="-122"/>
              </a:rPr>
              <a:t>                成正比例。                         （       ）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32779" name="文本框 14"/>
          <p:cNvSpPr txBox="1">
            <a:spLocks noChangeArrowheads="1"/>
          </p:cNvSpPr>
          <p:nvPr/>
        </p:nvSpPr>
        <p:spPr bwMode="auto">
          <a:xfrm>
            <a:off x="423515" y="2078832"/>
            <a:ext cx="3519927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错误解答：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423514" y="4255294"/>
            <a:ext cx="2420255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正确解答：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277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文本框 1"/>
          <p:cNvSpPr txBox="1">
            <a:spLocks noChangeArrowheads="1"/>
          </p:cNvSpPr>
          <p:nvPr/>
        </p:nvSpPr>
        <p:spPr bwMode="auto">
          <a:xfrm>
            <a:off x="681040" y="866776"/>
            <a:ext cx="778192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判断下面各题中的两个量是否成正比例，并说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明理由。</a:t>
            </a:r>
          </a:p>
        </p:txBody>
      </p:sp>
      <p:sp>
        <p:nvSpPr>
          <p:cNvPr id="29699" name="文本框 7"/>
          <p:cNvSpPr txBox="1">
            <a:spLocks noChangeArrowheads="1"/>
          </p:cNvSpPr>
          <p:nvPr/>
        </p:nvSpPr>
        <p:spPr bwMode="auto">
          <a:xfrm>
            <a:off x="4880787" y="1254919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P43 T3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255891" y="2484835"/>
            <a:ext cx="865335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成</a:t>
            </a:r>
          </a:p>
        </p:txBody>
      </p:sp>
      <p:sp>
        <p:nvSpPr>
          <p:cNvPr id="29701" name="文本框 1"/>
          <p:cNvSpPr txBox="1">
            <a:spLocks noChangeArrowheads="1"/>
          </p:cNvSpPr>
          <p:nvPr/>
        </p:nvSpPr>
        <p:spPr bwMode="auto">
          <a:xfrm>
            <a:off x="681041" y="2000250"/>
            <a:ext cx="8013815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）每袋大米的质量一定，大米的总质量和袋数。</a:t>
            </a:r>
          </a:p>
        </p:txBody>
      </p:sp>
      <p:sp>
        <p:nvSpPr>
          <p:cNvPr id="29702" name="文本框 1"/>
          <p:cNvSpPr txBox="1">
            <a:spLocks noChangeArrowheads="1"/>
          </p:cNvSpPr>
          <p:nvPr/>
        </p:nvSpPr>
        <p:spPr bwMode="auto">
          <a:xfrm>
            <a:off x="681040" y="3145631"/>
            <a:ext cx="468672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）一个人的身高和年龄。</a:t>
            </a:r>
          </a:p>
        </p:txBody>
      </p:sp>
      <p:sp>
        <p:nvSpPr>
          <p:cNvPr id="29703" name="文本框 2"/>
          <p:cNvSpPr txBox="1">
            <a:spLocks noChangeArrowheads="1"/>
          </p:cNvSpPr>
          <p:nvPr/>
        </p:nvSpPr>
        <p:spPr bwMode="auto">
          <a:xfrm>
            <a:off x="681040" y="4093369"/>
            <a:ext cx="534946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）宽不变，长方形的周长与长。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367768" y="3099198"/>
            <a:ext cx="1462161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不成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327082" y="4048125"/>
            <a:ext cx="1462161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不成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>
            <a:spLocks noChangeArrowheads="1"/>
          </p:cNvSpPr>
          <p:nvPr/>
        </p:nvSpPr>
        <p:spPr bwMode="auto">
          <a:xfrm>
            <a:off x="777460" y="897732"/>
            <a:ext cx="48453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</a:p>
        </p:txBody>
      </p:sp>
      <p:sp>
        <p:nvSpPr>
          <p:cNvPr id="30722" name="文本框 7"/>
          <p:cNvSpPr txBox="1">
            <a:spLocks noChangeArrowheads="1"/>
          </p:cNvSpPr>
          <p:nvPr/>
        </p:nvSpPr>
        <p:spPr bwMode="auto">
          <a:xfrm>
            <a:off x="1543935" y="3506391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P43 T4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4091" y="897732"/>
            <a:ext cx="3316103" cy="24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8046" name="表格 128045"/>
          <p:cNvGraphicFramePr/>
          <p:nvPr/>
        </p:nvGraphicFramePr>
        <p:xfrm>
          <a:off x="5672893" y="336947"/>
          <a:ext cx="3100075" cy="4579548"/>
        </p:xfrm>
        <a:graphic>
          <a:graphicData uri="http://schemas.openxmlformats.org/drawingml/2006/table">
            <a:tbl>
              <a:tblPr/>
              <a:tblGrid>
                <a:gridCol w="1670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81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买邮票的数量</a:t>
                      </a: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</a:t>
                      </a: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枚</a:t>
                      </a: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应付金额</a:t>
                      </a: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</a:t>
                      </a: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元</a:t>
                      </a: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0.8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1.6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735963" y="1478757"/>
            <a:ext cx="4640348" cy="12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把表填完整，你从中发现了什么？应付金额与所买邮票的数量成正比例吗？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5672893" y="336947"/>
          <a:ext cx="3100075" cy="4579548"/>
        </p:xfrm>
        <a:graphic>
          <a:graphicData uri="http://schemas.openxmlformats.org/drawingml/2006/table">
            <a:tbl>
              <a:tblPr/>
              <a:tblGrid>
                <a:gridCol w="1670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81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买邮票的数量</a:t>
                      </a: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</a:t>
                      </a: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枚</a:t>
                      </a: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应付金额</a:t>
                      </a: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</a:t>
                      </a: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元</a:t>
                      </a: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0.8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1.6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86" marB="3428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310807" y="2085975"/>
            <a:ext cx="1462161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2.4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310807" y="2538412"/>
            <a:ext cx="1462161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3.2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310807" y="2959893"/>
            <a:ext cx="1462161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4.0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310807" y="3465910"/>
            <a:ext cx="1462161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4.8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310807" y="3940969"/>
            <a:ext cx="1462161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5.6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310807" y="4363641"/>
            <a:ext cx="1462161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6.4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528068" y="3133725"/>
            <a:ext cx="2733924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答：成正比例。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"/>
          <p:cNvSpPr txBox="1">
            <a:spLocks noChangeArrowheads="1"/>
          </p:cNvSpPr>
          <p:nvPr/>
        </p:nvSpPr>
        <p:spPr bwMode="auto">
          <a:xfrm>
            <a:off x="527257" y="475060"/>
            <a:ext cx="216395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、判断题。</a:t>
            </a:r>
          </a:p>
        </p:txBody>
      </p:sp>
      <p:sp>
        <p:nvSpPr>
          <p:cNvPr id="32770" name="文本框 1"/>
          <p:cNvSpPr txBox="1">
            <a:spLocks noChangeArrowheads="1"/>
          </p:cNvSpPr>
          <p:nvPr/>
        </p:nvSpPr>
        <p:spPr bwMode="auto">
          <a:xfrm>
            <a:off x="461349" y="1402557"/>
            <a:ext cx="8177363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（1）花生的出油率一定，花生仁的质量和榨出的油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的质量成正比例。             （     ）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771" name="文本框 3"/>
          <p:cNvSpPr txBox="1">
            <a:spLocks noChangeArrowheads="1"/>
          </p:cNvSpPr>
          <p:nvPr/>
        </p:nvSpPr>
        <p:spPr bwMode="auto">
          <a:xfrm>
            <a:off x="483319" y="2637235"/>
            <a:ext cx="8177363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）香蕉的单价一定，购买的数量和总价成正比例。       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（     ）</a:t>
            </a:r>
          </a:p>
        </p:txBody>
      </p:sp>
      <p:sp>
        <p:nvSpPr>
          <p:cNvPr id="32772" name="文本框 5"/>
          <p:cNvSpPr txBox="1">
            <a:spLocks noChangeArrowheads="1"/>
          </p:cNvSpPr>
          <p:nvPr/>
        </p:nvSpPr>
        <p:spPr bwMode="auto">
          <a:xfrm>
            <a:off x="527257" y="3732610"/>
            <a:ext cx="8177363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）平行四边形的高一定，它对应的底与面积成正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比例。                       （     ）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064265" y="1771650"/>
            <a:ext cx="610251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109424" y="3006329"/>
            <a:ext cx="609030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186315" y="4101704"/>
            <a:ext cx="610251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"/>
          <p:cNvSpPr txBox="1">
            <a:spLocks noChangeArrowheads="1"/>
          </p:cNvSpPr>
          <p:nvPr/>
        </p:nvSpPr>
        <p:spPr bwMode="auto">
          <a:xfrm>
            <a:off x="604149" y="596504"/>
            <a:ext cx="764766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、丽丽为班级联欢会买糖果，每袋糖果3.5元。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227812" y="2546748"/>
            <a:ext cx="49308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</a:p>
        </p:txBody>
      </p:sp>
      <p:pic>
        <p:nvPicPr>
          <p:cNvPr id="33795" name="图片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9227" y="1364456"/>
            <a:ext cx="487834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7039855" y="3128963"/>
            <a:ext cx="99104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17.5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7193638" y="3687366"/>
            <a:ext cx="68104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193638" y="4171950"/>
            <a:ext cx="74816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175</a:t>
            </a:r>
          </a:p>
        </p:txBody>
      </p:sp>
      <p:sp>
        <p:nvSpPr>
          <p:cNvPr id="33799" name="文本框 1"/>
          <p:cNvSpPr txBox="1">
            <a:spLocks noChangeArrowheads="1"/>
          </p:cNvSpPr>
          <p:nvPr/>
        </p:nvSpPr>
        <p:spPr bwMode="auto">
          <a:xfrm>
            <a:off x="604149" y="1481138"/>
            <a:ext cx="305857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（1）把表填完整。</a:t>
            </a:r>
          </a:p>
        </p:txBody>
      </p:sp>
      <p:sp>
        <p:nvSpPr>
          <p:cNvPr id="33800" name="文本框 1"/>
          <p:cNvSpPr txBox="1">
            <a:spLocks noChangeArrowheads="1"/>
          </p:cNvSpPr>
          <p:nvPr/>
        </p:nvSpPr>
        <p:spPr bwMode="auto">
          <a:xfrm>
            <a:off x="604149" y="2182416"/>
            <a:ext cx="3058578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（2）应付金额与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所买的糖果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数量成正比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例吗？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4823" y="4105275"/>
            <a:ext cx="240561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答：成正比例。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09463" y="449860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556549" y="1660922"/>
            <a:ext cx="8032123" cy="20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1.进一步认识正比例，能判断两个相关联的量是不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是成正比例。 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2.能利用正比例解决一些简单的生活问题。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1"/>
          <p:cNvSpPr txBox="1">
            <a:spLocks noChangeArrowheads="1"/>
          </p:cNvSpPr>
          <p:nvPr/>
        </p:nvSpPr>
        <p:spPr bwMode="auto">
          <a:xfrm>
            <a:off x="632220" y="497681"/>
            <a:ext cx="2007726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、选择题。</a:t>
            </a:r>
          </a:p>
        </p:txBody>
      </p:sp>
      <p:sp>
        <p:nvSpPr>
          <p:cNvPr id="34818" name="文本框 1"/>
          <p:cNvSpPr txBox="1">
            <a:spLocks noChangeArrowheads="1"/>
          </p:cNvSpPr>
          <p:nvPr/>
        </p:nvSpPr>
        <p:spPr bwMode="auto">
          <a:xfrm>
            <a:off x="1196092" y="1134667"/>
            <a:ext cx="7215607" cy="9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）走路的速度一定，（     ）与所用的时</a:t>
            </a:r>
          </a:p>
          <a:p>
            <a:pPr>
              <a:lnSpc>
                <a:spcPct val="11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间成正比例。</a:t>
            </a: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19" name="文本框 2"/>
          <p:cNvSpPr txBox="1">
            <a:spLocks noChangeArrowheads="1"/>
          </p:cNvSpPr>
          <p:nvPr/>
        </p:nvSpPr>
        <p:spPr bwMode="auto">
          <a:xfrm>
            <a:off x="544344" y="2320529"/>
            <a:ext cx="8055312" cy="5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A. 总路程     B. 每时走的路程    C. 无法确定</a:t>
            </a: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20" name="文本框 3"/>
          <p:cNvSpPr txBox="1">
            <a:spLocks noChangeArrowheads="1"/>
          </p:cNvSpPr>
          <p:nvPr/>
        </p:nvSpPr>
        <p:spPr bwMode="auto">
          <a:xfrm>
            <a:off x="1196092" y="3076575"/>
            <a:ext cx="7668414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）表示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成正比例关系的式子是（    ）。</a:t>
            </a:r>
          </a:p>
        </p:txBody>
      </p:sp>
      <p:grpSp>
        <p:nvGrpSpPr>
          <p:cNvPr id="34821" name="组合 8"/>
          <p:cNvGrpSpPr/>
          <p:nvPr/>
        </p:nvGrpSpPr>
        <p:grpSpPr bwMode="auto">
          <a:xfrm>
            <a:off x="632220" y="3780235"/>
            <a:ext cx="7414549" cy="938225"/>
            <a:chOff x="1115" y="7825"/>
            <a:chExt cx="15188" cy="1969"/>
          </a:xfrm>
        </p:grpSpPr>
        <p:sp>
          <p:nvSpPr>
            <p:cNvPr id="34822" name="文本框 4"/>
            <p:cNvSpPr txBox="1">
              <a:spLocks noChangeArrowheads="1"/>
            </p:cNvSpPr>
            <p:nvPr/>
          </p:nvSpPr>
          <p:spPr bwMode="auto">
            <a:xfrm>
              <a:off x="1115" y="8225"/>
              <a:ext cx="15188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A. </a:t>
              </a:r>
              <a:r>
                <a:rPr lang="zh-CN" altLang="zh-CN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x</a:t>
              </a: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  <a:r>
                <a:rPr lang="zh-CN" altLang="zh-CN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y</a:t>
              </a: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＝5     B. </a:t>
              </a:r>
              <a:r>
                <a:rPr lang="zh-CN" altLang="zh-CN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x</a:t>
              </a: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＋</a:t>
              </a:r>
              <a:r>
                <a:rPr lang="zh-CN" altLang="zh-CN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y</a:t>
              </a: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＝7    C. </a:t>
              </a:r>
              <a:r>
                <a:rPr lang="zh-CN" altLang="zh-CN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x</a:t>
              </a: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＝    </a:t>
              </a:r>
              <a:r>
                <a:rPr lang="zh-CN" altLang="zh-CN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y</a:t>
              </a:r>
              <a:endParaRPr lang="zh-CN" altLang="en-US" sz="27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4823" name="组合 10"/>
            <p:cNvGrpSpPr/>
            <p:nvPr/>
          </p:nvGrpSpPr>
          <p:grpSpPr bwMode="auto">
            <a:xfrm>
              <a:off x="14015" y="7825"/>
              <a:ext cx="1020" cy="1969"/>
              <a:chOff x="15342" y="6936"/>
              <a:chExt cx="1020" cy="1969"/>
            </a:xfrm>
          </p:grpSpPr>
          <p:sp>
            <p:nvSpPr>
              <p:cNvPr id="34824" name="文本框 5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5342" y="7811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26" name="文本框 7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</p:grpSp>
      </p:grp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453203" y="1134666"/>
            <a:ext cx="681040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427975" y="3076575"/>
            <a:ext cx="68104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4" descr="图片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930023" y="1778794"/>
            <a:ext cx="7396241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判断两个量是否成正比例，先判断两个量是否相关联，若两个量相关联，再看它们的比值（即商）是否一定，若一定，则这两个量成正比例，它们的关系是正比例关系。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55586" y="1058603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0" name="组合 6"/>
          <p:cNvGrpSpPr/>
          <p:nvPr/>
        </p:nvGrpSpPr>
        <p:grpSpPr bwMode="auto">
          <a:xfrm>
            <a:off x="1039868" y="1352550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70868" y="2075260"/>
            <a:ext cx="493693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70868" y="2999185"/>
            <a:ext cx="631853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631000" y="1157288"/>
            <a:ext cx="788200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练习本总价和本数的比值一定，当单价一定时，练习本总价和本数（     ）正比例（填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成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不成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</a:p>
        </p:txBody>
      </p:sp>
      <p:pic>
        <p:nvPicPr>
          <p:cNvPr id="7170" name="图片 3" descr="图片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1072822" y="2957513"/>
            <a:ext cx="7084525" cy="1534716"/>
            <a:chOff x="1878" y="6868"/>
            <a:chExt cx="14510" cy="3220"/>
          </a:xfrm>
        </p:grpSpPr>
        <p:grpSp>
          <p:nvGrpSpPr>
            <p:cNvPr id="7172" name="组合 21"/>
            <p:cNvGrpSpPr/>
            <p:nvPr/>
          </p:nvGrpSpPr>
          <p:grpSpPr bwMode="auto">
            <a:xfrm>
              <a:off x="1878" y="6868"/>
              <a:ext cx="14510" cy="3220"/>
              <a:chOff x="4267" y="6388"/>
              <a:chExt cx="14509" cy="3219"/>
            </a:xfrm>
          </p:grpSpPr>
          <p:sp>
            <p:nvSpPr>
              <p:cNvPr id="14" name="圆角矩形标注 13"/>
              <p:cNvSpPr/>
              <p:nvPr/>
            </p:nvSpPr>
            <p:spPr>
              <a:xfrm>
                <a:off x="4267" y="6388"/>
                <a:ext cx="11401" cy="3219"/>
              </a:xfrm>
              <a:prstGeom prst="wedgeRoundRectCallout">
                <a:avLst>
                  <a:gd name="adj1" fmla="val 54591"/>
                  <a:gd name="adj2" fmla="val -6957"/>
                  <a:gd name="adj3" fmla="val 16667"/>
                </a:avLst>
              </a:prstGeom>
              <a:noFill/>
              <a:ln w="38100">
                <a:solidFill>
                  <a:srgbClr val="F5B8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pic>
            <p:nvPicPr>
              <p:cNvPr id="7174" name="图片 20" descr="46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16296" y="6761"/>
                <a:ext cx="2480" cy="2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5" name="Text Box 14"/>
            <p:cNvSpPr txBox="1">
              <a:spLocks noChangeArrowheads="1"/>
            </p:cNvSpPr>
            <p:nvPr/>
          </p:nvSpPr>
          <p:spPr bwMode="auto">
            <a:xfrm>
              <a:off x="2476" y="7102"/>
              <a:ext cx="10644" cy="2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上节课我们学习了正比例的意义，这节课我们根据正比例意义来判断两个量是否成正比例。</a:t>
              </a: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785589" y="1572816"/>
            <a:ext cx="562651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504068" y="797719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endParaRPr lang="en-US" altLang="zh-CN" sz="25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2111469" y="808435"/>
            <a:ext cx="388974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判断两个量是否成正比例</a:t>
            </a:r>
          </a:p>
        </p:txBody>
      </p:sp>
      <p:grpSp>
        <p:nvGrpSpPr>
          <p:cNvPr id="9221" name="组合 2"/>
          <p:cNvGrpSpPr/>
          <p:nvPr/>
        </p:nvGrpSpPr>
        <p:grpSpPr bwMode="auto">
          <a:xfrm>
            <a:off x="1122862" y="1535906"/>
            <a:ext cx="7185095" cy="892764"/>
            <a:chOff x="1033" y="3001"/>
            <a:chExt cx="14716" cy="1873"/>
          </a:xfrm>
        </p:grpSpPr>
        <p:sp>
          <p:nvSpPr>
            <p:cNvPr id="9222" name="矩形 48"/>
            <p:cNvSpPr>
              <a:spLocks noChangeArrowheads="1"/>
            </p:cNvSpPr>
            <p:nvPr/>
          </p:nvSpPr>
          <p:spPr bwMode="auto">
            <a:xfrm>
              <a:off x="1710" y="3001"/>
              <a:ext cx="14039" cy="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圆的面积与半径成正比例吗？你是怎么想的？与同伴交流。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033" y="3136"/>
              <a:ext cx="680" cy="6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78843" y="2807494"/>
            <a:ext cx="718387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根据圆的面积公式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zh-CN" sz="27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zh-CN" sz="27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可知，圆的面积随着半径的变化而变化。所以圆的面积与半径是两个相关联的量。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4057" y="848916"/>
            <a:ext cx="5755887" cy="112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 bwMode="auto">
          <a:xfrm>
            <a:off x="1138729" y="2311005"/>
            <a:ext cx="6760359" cy="2062163"/>
            <a:chOff x="1836" y="5424"/>
            <a:chExt cx="13846" cy="4330"/>
          </a:xfrm>
        </p:grpSpPr>
        <p:sp>
          <p:nvSpPr>
            <p:cNvPr id="11267" name="文本框 3"/>
            <p:cNvSpPr txBox="1">
              <a:spLocks noChangeArrowheads="1"/>
            </p:cNvSpPr>
            <p:nvPr/>
          </p:nvSpPr>
          <p:spPr bwMode="auto">
            <a:xfrm>
              <a:off x="2007" y="5714"/>
              <a:ext cx="13675" cy="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因为      ＝3.14，       ＝6.28，</a:t>
              </a:r>
            </a:p>
            <a:p>
              <a:pPr>
                <a:lnSpc>
                  <a:spcPct val="130000"/>
                </a:lnSpc>
              </a:pPr>
              <a:r>
                <a:rPr lang="zh-CN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</a:t>
              </a:r>
            </a:p>
            <a:p>
              <a:pPr>
                <a:lnSpc>
                  <a:spcPct val="130000"/>
                </a:lnSpc>
              </a:pPr>
              <a:r>
                <a:rPr lang="zh-CN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＝9.42，…所以比值不相等。</a:t>
              </a:r>
            </a:p>
          </p:txBody>
        </p:sp>
        <p:grpSp>
          <p:nvGrpSpPr>
            <p:cNvPr id="11268" name="组合 18"/>
            <p:cNvGrpSpPr/>
            <p:nvPr/>
          </p:nvGrpSpPr>
          <p:grpSpPr bwMode="auto">
            <a:xfrm>
              <a:off x="1836" y="5424"/>
              <a:ext cx="10843" cy="4330"/>
              <a:chOff x="1836" y="5424"/>
              <a:chExt cx="10844" cy="4330"/>
            </a:xfrm>
          </p:grpSpPr>
          <p:grpSp>
            <p:nvGrpSpPr>
              <p:cNvPr id="11269" name="组合 10"/>
              <p:cNvGrpSpPr/>
              <p:nvPr/>
            </p:nvGrpSpPr>
            <p:grpSpPr bwMode="auto">
              <a:xfrm>
                <a:off x="5203" y="5446"/>
                <a:ext cx="1926" cy="1969"/>
                <a:chOff x="15343" y="6936"/>
                <a:chExt cx="1142" cy="1969"/>
              </a:xfrm>
            </p:grpSpPr>
            <p:sp>
              <p:nvSpPr>
                <p:cNvPr id="11270" name="文本框 6"/>
                <p:cNvSpPr txBox="1">
                  <a:spLocks noChangeArrowheads="1"/>
                </p:cNvSpPr>
                <p:nvPr/>
              </p:nvSpPr>
              <p:spPr bwMode="auto">
                <a:xfrm>
                  <a:off x="15343" y="6936"/>
                  <a:ext cx="1142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3.14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15343" y="7811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72" name="文本框 8"/>
                <p:cNvSpPr txBox="1">
                  <a:spLocks noChangeArrowheads="1"/>
                </p:cNvSpPr>
                <p:nvPr/>
              </p:nvSpPr>
              <p:spPr bwMode="auto">
                <a:xfrm>
                  <a:off x="15556" y="7839"/>
                  <a:ext cx="581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</p:grpSp>
          <p:grpSp>
            <p:nvGrpSpPr>
              <p:cNvPr id="11273" name="组合 9"/>
              <p:cNvGrpSpPr/>
              <p:nvPr/>
            </p:nvGrpSpPr>
            <p:grpSpPr bwMode="auto">
              <a:xfrm>
                <a:off x="10186" y="5424"/>
                <a:ext cx="2494" cy="1969"/>
                <a:chOff x="15343" y="6936"/>
                <a:chExt cx="1142" cy="1969"/>
              </a:xfrm>
            </p:grpSpPr>
            <p:sp>
              <p:nvSpPr>
                <p:cNvPr id="11274" name="文本框 11"/>
                <p:cNvSpPr txBox="1">
                  <a:spLocks noChangeArrowheads="1"/>
                </p:cNvSpPr>
                <p:nvPr/>
              </p:nvSpPr>
              <p:spPr bwMode="auto">
                <a:xfrm>
                  <a:off x="15343" y="6936"/>
                  <a:ext cx="1142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12.56</a:t>
                  </a:r>
                </a:p>
              </p:txBody>
            </p:sp>
            <p:cxnSp>
              <p:nvCxnSpPr>
                <p:cNvPr id="13" name="直接连接符 12"/>
                <p:cNvCxnSpPr/>
                <p:nvPr/>
              </p:nvCxnSpPr>
              <p:spPr>
                <a:xfrm>
                  <a:off x="15343" y="7811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76" name="文本框 13"/>
                <p:cNvSpPr txBox="1">
                  <a:spLocks noChangeArrowheads="1"/>
                </p:cNvSpPr>
                <p:nvPr/>
              </p:nvSpPr>
              <p:spPr bwMode="auto">
                <a:xfrm>
                  <a:off x="15556" y="7839"/>
                  <a:ext cx="581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</a:p>
              </p:txBody>
            </p:sp>
          </p:grpSp>
          <p:grpSp>
            <p:nvGrpSpPr>
              <p:cNvPr id="11277" name="组合 14"/>
              <p:cNvGrpSpPr/>
              <p:nvPr/>
            </p:nvGrpSpPr>
            <p:grpSpPr bwMode="auto">
              <a:xfrm>
                <a:off x="1836" y="7718"/>
                <a:ext cx="2538" cy="2036"/>
                <a:chOff x="15322" y="7774"/>
                <a:chExt cx="1142" cy="2036"/>
              </a:xfrm>
            </p:grpSpPr>
            <p:sp>
              <p:nvSpPr>
                <p:cNvPr id="11278" name="文本框 15"/>
                <p:cNvSpPr txBox="1">
                  <a:spLocks noChangeArrowheads="1"/>
                </p:cNvSpPr>
                <p:nvPr/>
              </p:nvSpPr>
              <p:spPr bwMode="auto">
                <a:xfrm>
                  <a:off x="15322" y="7774"/>
                  <a:ext cx="1142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28.26</a:t>
                  </a:r>
                </a:p>
              </p:txBody>
            </p:sp>
            <p:cxnSp>
              <p:nvCxnSpPr>
                <p:cNvPr id="17" name="直接连接符 16"/>
                <p:cNvCxnSpPr/>
                <p:nvPr/>
              </p:nvCxnSpPr>
              <p:spPr>
                <a:xfrm>
                  <a:off x="15322" y="8725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80" name="文本框 17"/>
                <p:cNvSpPr txBox="1">
                  <a:spLocks noChangeArrowheads="1"/>
                </p:cNvSpPr>
                <p:nvPr/>
              </p:nvSpPr>
              <p:spPr bwMode="auto">
                <a:xfrm>
                  <a:off x="15535" y="8744"/>
                  <a:ext cx="581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934905" y="1393032"/>
            <a:ext cx="7274679" cy="2561035"/>
            <a:chOff x="1915" y="3219"/>
            <a:chExt cx="14899" cy="5378"/>
          </a:xfrm>
        </p:grpSpPr>
        <p:sp>
          <p:nvSpPr>
            <p:cNvPr id="13314" name="文本框 24"/>
            <p:cNvSpPr txBox="1">
              <a:spLocks noChangeArrowheads="1"/>
            </p:cNvSpPr>
            <p:nvPr/>
          </p:nvSpPr>
          <p:spPr bwMode="auto">
            <a:xfrm>
              <a:off x="1915" y="3219"/>
              <a:ext cx="14899" cy="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虽然圆的面积随着半径的变化而变化，它们是相关联的量，但是          ＝圆周率×半径，而半径不是一个固定的数，即两种量的比值不固定，所以圆的面积与半径不成正比例。</a:t>
              </a:r>
            </a:p>
          </p:txBody>
        </p:sp>
        <p:grpSp>
          <p:nvGrpSpPr>
            <p:cNvPr id="13315" name="组合 27"/>
            <p:cNvGrpSpPr/>
            <p:nvPr/>
          </p:nvGrpSpPr>
          <p:grpSpPr bwMode="auto">
            <a:xfrm>
              <a:off x="9390" y="4384"/>
              <a:ext cx="3436" cy="2082"/>
              <a:chOff x="15416" y="6823"/>
              <a:chExt cx="1020" cy="2082"/>
            </a:xfrm>
          </p:grpSpPr>
          <p:sp>
            <p:nvSpPr>
              <p:cNvPr id="13316" name="文本框 28"/>
              <p:cNvSpPr txBox="1">
                <a:spLocks noChangeArrowheads="1"/>
              </p:cNvSpPr>
              <p:nvPr/>
            </p:nvSpPr>
            <p:spPr bwMode="auto">
              <a:xfrm>
                <a:off x="15707" y="7839"/>
                <a:ext cx="53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半径</a:t>
                </a:r>
              </a:p>
            </p:txBody>
          </p:sp>
          <p:sp>
            <p:nvSpPr>
              <p:cNvPr id="13317" name="文本框 29"/>
              <p:cNvSpPr txBox="1">
                <a:spLocks noChangeArrowheads="1"/>
              </p:cNvSpPr>
              <p:nvPr/>
            </p:nvSpPr>
            <p:spPr bwMode="auto">
              <a:xfrm>
                <a:off x="15435" y="6823"/>
                <a:ext cx="100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圆的面积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15416" y="7841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2"/>
          <p:cNvGrpSpPr/>
          <p:nvPr/>
        </p:nvGrpSpPr>
        <p:grpSpPr bwMode="auto">
          <a:xfrm>
            <a:off x="449145" y="689373"/>
            <a:ext cx="8392171" cy="492221"/>
            <a:chOff x="1033" y="2993"/>
            <a:chExt cx="17190" cy="1033"/>
          </a:xfrm>
        </p:grpSpPr>
        <p:sp>
          <p:nvSpPr>
            <p:cNvPr id="15362" name="矩形 48"/>
            <p:cNvSpPr>
              <a:spLocks noChangeArrowheads="1"/>
            </p:cNvSpPr>
            <p:nvPr/>
          </p:nvSpPr>
          <p:spPr bwMode="auto">
            <a:xfrm>
              <a:off x="2010" y="2993"/>
              <a:ext cx="16213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乐乐和爸爸的年龄变化情况如右表，把表填写完整。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033" y="3138"/>
              <a:ext cx="680" cy="67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2282339" y="3388519"/>
            <a:ext cx="6140345" cy="795338"/>
            <a:chOff x="221" y="1486"/>
            <a:chExt cx="12574" cy="1671"/>
          </a:xfrm>
        </p:grpSpPr>
        <p:sp>
          <p:nvSpPr>
            <p:cNvPr id="15365" name="文本框 1"/>
            <p:cNvSpPr txBox="1">
              <a:spLocks noChangeArrowheads="1"/>
            </p:cNvSpPr>
            <p:nvPr/>
          </p:nvSpPr>
          <p:spPr bwMode="auto">
            <a:xfrm>
              <a:off x="816" y="1778"/>
              <a:ext cx="11979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他们的年龄成正比例吗？为什么？</a:t>
              </a:r>
            </a:p>
          </p:txBody>
        </p:sp>
        <p:sp>
          <p:nvSpPr>
            <p:cNvPr id="7" name="圆角矩形标注 6"/>
            <p:cNvSpPr/>
            <p:nvPr/>
          </p:nvSpPr>
          <p:spPr>
            <a:xfrm>
              <a:off x="221" y="1486"/>
              <a:ext cx="11624" cy="1671"/>
            </a:xfrm>
            <a:prstGeom prst="wedgeRoundRectCallout">
              <a:avLst>
                <a:gd name="adj1" fmla="val -55487"/>
                <a:gd name="adj2" fmla="val -2346"/>
                <a:gd name="adj3" fmla="val 16667"/>
              </a:avLst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15367" name="图片 4" descr="4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362" y="3168254"/>
            <a:ext cx="713993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6092" y="1500188"/>
            <a:ext cx="6751816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10738" y="991791"/>
            <a:ext cx="672252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爸爸的年龄随着乐乐年龄的增加而增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加，所以爸爸的年龄与乐乐的年龄是两个相关联的量。</a:t>
            </a:r>
          </a:p>
        </p:txBody>
      </p:sp>
      <p:pic>
        <p:nvPicPr>
          <p:cNvPr id="17410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6092" y="2694385"/>
            <a:ext cx="6751816" cy="132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071186" y="3432573"/>
            <a:ext cx="56265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34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746123" y="3443288"/>
            <a:ext cx="56143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35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475983" y="3432573"/>
            <a:ext cx="56143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36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252222" y="3443288"/>
            <a:ext cx="56143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4" name="组合 35"/>
          <p:cNvGrpSpPr/>
          <p:nvPr/>
        </p:nvGrpSpPr>
        <p:grpSpPr bwMode="auto">
          <a:xfrm>
            <a:off x="1257117" y="1596629"/>
            <a:ext cx="5328711" cy="1949053"/>
            <a:chOff x="4931" y="2628"/>
            <a:chExt cx="10916" cy="4101"/>
          </a:xfrm>
        </p:grpSpPr>
        <p:sp>
          <p:nvSpPr>
            <p:cNvPr id="38" name="圆角矩形标注 37"/>
            <p:cNvSpPr/>
            <p:nvPr/>
          </p:nvSpPr>
          <p:spPr>
            <a:xfrm>
              <a:off x="4931" y="2628"/>
              <a:ext cx="10916" cy="4101"/>
            </a:xfrm>
            <a:prstGeom prst="wedgeRoundRectCallout">
              <a:avLst>
                <a:gd name="adj1" fmla="val 54774"/>
                <a:gd name="adj2" fmla="val -11280"/>
                <a:gd name="adj3" fmla="val 16667"/>
              </a:avLst>
            </a:prstGeom>
            <a:noFill/>
            <a:ln w="31750">
              <a:solidFill>
                <a:srgbClr val="E3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9459" name="矩形 17"/>
            <p:cNvSpPr>
              <a:spLocks noChangeArrowheads="1"/>
            </p:cNvSpPr>
            <p:nvPr/>
          </p:nvSpPr>
          <p:spPr bwMode="auto">
            <a:xfrm>
              <a:off x="5303" y="2956"/>
              <a:ext cx="10171" cy="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虽然乐乐和爸爸的年龄是两种相关联的量，但是这两种量的比值不固定，所以乐乐和爸爸的年龄不成正比例。</a:t>
              </a:r>
            </a:p>
          </p:txBody>
        </p:sp>
      </p:grpSp>
      <p:pic>
        <p:nvPicPr>
          <p:cNvPr id="19460" name="图片 1" descr="3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20408" y="1906191"/>
            <a:ext cx="1188769" cy="132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Office PowerPoint</Application>
  <PresentationFormat>全屏显示(16:9)</PresentationFormat>
  <Paragraphs>145</Paragraphs>
  <Slides>22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2023-01-16T16:38:35Z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167C8B000BC74F4DA6E23CDF92D08C20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