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69" r:id="rId3"/>
    <p:sldId id="301" r:id="rId4"/>
    <p:sldId id="303" r:id="rId5"/>
    <p:sldId id="282" r:id="rId6"/>
    <p:sldId id="270" r:id="rId7"/>
    <p:sldId id="299" r:id="rId8"/>
    <p:sldId id="298" r:id="rId9"/>
    <p:sldId id="285" r:id="rId10"/>
    <p:sldId id="258" r:id="rId11"/>
    <p:sldId id="273" r:id="rId12"/>
    <p:sldId id="274" r:id="rId13"/>
    <p:sldId id="275" r:id="rId14"/>
    <p:sldId id="276" r:id="rId15"/>
    <p:sldId id="277" r:id="rId16"/>
    <p:sldId id="280" r:id="rId17"/>
    <p:sldId id="259" r:id="rId18"/>
    <p:sldId id="267" r:id="rId19"/>
    <p:sldId id="264" r:id="rId20"/>
    <p:sldId id="281" r:id="rId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339933"/>
    <a:srgbClr val="008000"/>
    <a:srgbClr val="CC9900"/>
    <a:srgbClr val="996633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9" autoAdjust="0"/>
    <p:restoredTop sz="99629" autoAdjust="0"/>
  </p:normalViewPr>
  <p:slideViewPr>
    <p:cSldViewPr>
      <p:cViewPr>
        <p:scale>
          <a:sx n="100" d="100"/>
          <a:sy n="100" d="100"/>
        </p:scale>
        <p:origin x="-30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84A34B-20E2-46B1-88C4-B14C0D920C9C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93CC5F5-684F-49DF-91F4-1D4A19609E60}" type="slidenum">
              <a:rPr lang="en-US" altLang="zh-CN" smtClean="0">
                <a:solidFill>
                  <a:srgbClr val="000000"/>
                </a:solidFill>
              </a:rPr>
              <a:t>2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3156521-B631-4062-B7D5-6F25F5187690}" type="slidenum">
              <a:rPr lang="en-US" altLang="zh-CN" smtClean="0"/>
              <a:t>13</a:t>
            </a:fld>
            <a:endParaRPr lang="en-US" altLang="zh-CN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CC07601-C9D4-4BA3-9DB0-86FF772C95DB}" type="slidenum">
              <a:rPr lang="en-US" altLang="zh-CN" smtClean="0"/>
              <a:t>14</a:t>
            </a:fld>
            <a:endParaRPr lang="en-US" altLang="zh-CN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A98875B-1233-4638-8ACB-AB09AF83B8C8}" type="slidenum">
              <a:rPr lang="en-US" altLang="zh-CN" smtClean="0"/>
              <a:t>15</a:t>
            </a:fld>
            <a:endParaRPr lang="en-US" altLang="zh-CN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66665F5-CB3B-4860-B459-ED7E154D3F80}" type="slidenum">
              <a:rPr lang="en-US" altLang="zh-CN" smtClean="0"/>
              <a:t>16</a:t>
            </a:fld>
            <a:endParaRPr lang="en-US" altLang="zh-CN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93B2DED-F9DD-4574-8B08-3F43FAC364D9}" type="slidenum">
              <a:rPr lang="en-US" altLang="zh-CN" smtClean="0"/>
              <a:t>17</a:t>
            </a:fld>
            <a:endParaRPr lang="en-US" altLang="zh-CN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7707B50-0808-4DB5-8B2A-5D830DC5EE20}" type="slidenum">
              <a:rPr lang="en-US" altLang="zh-CN" smtClean="0"/>
              <a:t>18</a:t>
            </a:fld>
            <a:endParaRPr lang="en-US" altLang="zh-CN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7E1D27F-FBB5-45B1-880B-39398E08767B}" type="slidenum">
              <a:rPr lang="en-US" altLang="zh-CN" smtClean="0"/>
              <a:t>19</a:t>
            </a:fld>
            <a:endParaRPr lang="en-US" altLang="zh-CN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5E9C67E-9C67-42E8-A07F-7286E682F3F5}" type="slidenum">
              <a:rPr lang="en-US" altLang="zh-CN" smtClean="0"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E55CD69-2094-4D40-899D-280DE524A64C}" type="slidenum">
              <a:rPr lang="en-US" altLang="zh-CN" smtClean="0"/>
              <a:t>5</a:t>
            </a:fld>
            <a:endParaRPr lang="en-US" altLang="zh-CN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C32A312-B18E-48F4-975E-109C40C4B72C}" type="slidenum">
              <a:rPr lang="en-US" altLang="zh-CN" smtClean="0"/>
              <a:t>6</a:t>
            </a:fld>
            <a:endParaRPr lang="en-US" altLang="zh-CN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0EB62D3-E216-40AF-A910-6DB5A2B614C2}" type="slidenum">
              <a:rPr lang="en-US" altLang="zh-CN" smtClean="0">
                <a:solidFill>
                  <a:srgbClr val="000000"/>
                </a:solidFill>
              </a:rPr>
              <a:t>8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zh-CN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7806284-F00D-4E29-AC7A-F54B279718B6}" type="slidenum">
              <a:rPr lang="en-US" altLang="zh-CN" smtClean="0"/>
              <a:t>9</a:t>
            </a:fld>
            <a:endParaRPr lang="en-US" altLang="zh-CN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EABE9D3-D9CF-4EC9-8667-E4AF955A1EA2}" type="slidenum">
              <a:rPr lang="en-US" altLang="zh-CN" smtClean="0"/>
              <a:t>10</a:t>
            </a:fld>
            <a:endParaRPr lang="en-US" altLang="zh-CN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AAF5557-86A1-4899-9642-21E34ABC09FF}" type="slidenum">
              <a:rPr lang="en-US" altLang="zh-CN" smtClean="0"/>
              <a:t>11</a:t>
            </a:fld>
            <a:endParaRPr lang="en-US" altLang="zh-CN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5EF129B-968D-4003-BBAE-09DC5DEC920D}" type="slidenum">
              <a:rPr lang="en-US" altLang="zh-CN" smtClean="0"/>
              <a:t>12</a:t>
            </a:fld>
            <a:endParaRPr lang="en-US" altLang="zh-CN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D16F1-4E9C-41BF-AC3D-261322FEB65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A7499-7267-4757-B9F2-4E1E1F6A59B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24B56-29C9-4ADC-909F-AE7AA324C7B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84AB-7EB4-4666-BE42-93870ECD117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C825D-1555-48D1-99B7-5F3E9586072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D6C38-C20B-41BD-801D-0D95E42476F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42C67-11BC-4C7F-B3DF-2E501302965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25858-C2C7-4BD9-8EA5-875087364D4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D051E-FD98-4A03-986D-51FFE36362E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5351F-D7C7-4ED2-B3A1-53DB547F8C1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865D3-B520-4EF8-B961-9357C92447C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2F12E-1514-4F71-A9FC-D8F4086DF8C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896B-C7A8-4349-A3B6-10520142E12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31C4E-4C4A-4CAB-A6F9-E2888C86695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E34B4-E2B1-4EA3-93C8-98337C40A02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6CA78-FA3B-4ED4-ACD7-8A1EC770EBA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0454-E865-4F77-B7D5-4F129D94266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A871-FCB4-4871-8740-D2BA94BF4B0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856FA-BA9C-48CA-8B0B-92D9EA0C1C5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A9F41-F772-431D-9F57-7836312EAD2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B8A83-1869-4592-93BE-A07223D6957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C6D7D-21A3-45B3-AE53-76ACD829405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1FB18-D0A6-4F84-9049-0A657605197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227BB11-BAC3-4825-AD3D-C32ED1694FCA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A4C5B4-F5F1-430E-A07B-EDADEE9EF569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audio" Target="ppt/slides/Say%20and%20act%201.mp3" TargetMode="External"/><Relationship Id="rId1" Type="http://schemas.microsoft.com/office/2007/relationships/media" Target="ppt/slides/Say%20and%20act%201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2" Type="http://schemas.openxmlformats.org/officeDocument/2006/relationships/audio" Target="ppt/slides/Say%20and%20act%202.mp3" TargetMode="External"/><Relationship Id="rId1" Type="http://schemas.microsoft.com/office/2007/relationships/media" Target="ppt/slides/Say%20and%20act%202.mp3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2" Type="http://schemas.openxmlformats.org/officeDocument/2006/relationships/audio" Target="ppt/slides/Say%20and%20act%203.mp3" TargetMode="External"/><Relationship Id="rId1" Type="http://schemas.microsoft.com/office/2007/relationships/media" Target="ppt/slides/Say%20and%20act%203.mp3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2" Type="http://schemas.openxmlformats.org/officeDocument/2006/relationships/audio" Target="ppt/slides/Say%20and%20act%204.mp3" TargetMode="External"/><Relationship Id="rId1" Type="http://schemas.microsoft.com/office/2007/relationships/media" Target="ppt/slides/Say%20and%20act%204.mp3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2" Type="http://schemas.openxmlformats.org/officeDocument/2006/relationships/audio" Target="ppt/slides/Say%20and%20act%205.mp3" TargetMode="External"/><Relationship Id="rId1" Type="http://schemas.microsoft.com/office/2007/relationships/media" Target="ppt/slides/Say%20and%20act%205.mp3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ppt/slides/Learn%20the%20sounds.mp3" TargetMode="External"/><Relationship Id="rId1" Type="http://schemas.microsoft.com/office/2007/relationships/media" Target="ppt/slides/Learn%20the%20sounds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ppt/slides/chant&#33410;&#22863;.wav" TargetMode="External"/><Relationship Id="rId1" Type="http://schemas.microsoft.com/office/2007/relationships/media" Target="ppt/slides/chant&#33410;&#22863;.wav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microsoft.com/office/2007/relationships/media" Target="ppt/slides/fire%20engine.mp3" TargetMode="Externa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2.png"/><Relationship Id="rId2" Type="http://schemas.openxmlformats.org/officeDocument/2006/relationships/audio" Target="ppt/slides/fire.mp3" TargetMode="External"/><Relationship Id="rId1" Type="http://schemas.microsoft.com/office/2007/relationships/media" Target="ppt/slides/fire.mp3" TargetMode="External"/><Relationship Id="rId6" Type="http://schemas.openxmlformats.org/officeDocument/2006/relationships/audio" Target="ppt/slides/firemen.mp3" TargetMode="External"/><Relationship Id="rId11" Type="http://schemas.openxmlformats.org/officeDocument/2006/relationships/image" Target="../media/image21.png"/><Relationship Id="rId5" Type="http://schemas.microsoft.com/office/2007/relationships/media" Target="ppt/slides/firemen.mp3" TargetMode="External"/><Relationship Id="rId10" Type="http://schemas.openxmlformats.org/officeDocument/2006/relationships/image" Target="../media/image20.jpeg"/><Relationship Id="rId4" Type="http://schemas.openxmlformats.org/officeDocument/2006/relationships/audio" Target="ppt/slides/fire%20engine.mp3" TargetMode="Externa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3" descr="C:\Users\Administrator\Desktop\42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9" y="548680"/>
            <a:ext cx="2263775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标题 1"/>
          <p:cNvSpPr txBox="1"/>
          <p:nvPr/>
        </p:nvSpPr>
        <p:spPr bwMode="auto">
          <a:xfrm>
            <a:off x="2123727" y="1782167"/>
            <a:ext cx="6846887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11500" b="1" i="1" kern="0" dirty="0">
                <a:solidFill>
                  <a:srgbClr val="669900"/>
                </a:solidFill>
                <a:latin typeface="Broadway BT" pitchFamily="82" charset="0"/>
                <a:ea typeface="+mj-ea"/>
                <a:cs typeface="+mj-cs"/>
              </a:rPr>
              <a:t>My parents</a:t>
            </a:r>
          </a:p>
        </p:txBody>
      </p:sp>
      <p:sp>
        <p:nvSpPr>
          <p:cNvPr id="15366" name="标题 1"/>
          <p:cNvSpPr txBox="1"/>
          <p:nvPr/>
        </p:nvSpPr>
        <p:spPr bwMode="auto">
          <a:xfrm>
            <a:off x="173484" y="1637705"/>
            <a:ext cx="1439862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800" dirty="0">
                <a:solidFill>
                  <a:schemeClr val="bg1"/>
                </a:solidFill>
                <a:latin typeface="Jokerman" panose="04090605060D06020702" pitchFamily="82" charset="0"/>
              </a:rPr>
              <a:t>6</a:t>
            </a:r>
          </a:p>
        </p:txBody>
      </p:sp>
      <p:pic>
        <p:nvPicPr>
          <p:cNvPr id="15368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47470" y="3789040"/>
            <a:ext cx="4796530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932990" y="5373216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932363" y="1557338"/>
            <a:ext cx="3924300" cy="4092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buFontTx/>
              <a:buAutoNum type="arabicPeriod"/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Where are they?</a:t>
            </a:r>
          </a:p>
          <a:p>
            <a:pPr marL="441325" indent="-441325">
              <a:spcBef>
                <a:spcPts val="3600"/>
              </a:spcBef>
              <a:defRPr/>
            </a:pPr>
            <a:endParaRPr lang="en-US" altLang="zh-CN" sz="2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441325" indent="-441325">
              <a:spcBef>
                <a:spcPts val="3600"/>
              </a:spcBef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2. Who is this man?</a:t>
            </a:r>
          </a:p>
          <a:p>
            <a:pPr marL="441325" indent="-441325">
              <a:spcBef>
                <a:spcPts val="3600"/>
              </a:spcBef>
              <a:defRPr/>
            </a:pPr>
            <a:endParaRPr lang="en-US" altLang="zh-CN" sz="2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441325" indent="-441325">
              <a:spcBef>
                <a:spcPts val="3600"/>
              </a:spcBef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3.What does he do?</a:t>
            </a: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416050"/>
            <a:ext cx="4859338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WordArt 2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5903913" cy="612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Look , read and answer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867275" y="2060575"/>
            <a:ext cx="427672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They are at a </a:t>
            </a:r>
            <a:r>
              <a:rPr lang="en-US" altLang="zh-CN" sz="2400" b="1" u="sng">
                <a:solidFill>
                  <a:srgbClr val="FF0000"/>
                </a:solidFill>
                <a:latin typeface="Comic Sans MS" panose="030F0702030302020204" pitchFamily="66" charset="0"/>
              </a:rPr>
              <a:t>fire station</a:t>
            </a: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pPr eaLnBrk="1" hangingPunct="1"/>
            <a:endParaRPr lang="en-US" altLang="zh-CN" sz="2400">
              <a:latin typeface="Comic Sans MS" panose="030F0702030302020204" pitchFamily="66" charset="0"/>
            </a:endParaRPr>
          </a:p>
          <a:p>
            <a:pPr eaLnBrk="1" hangingPunct="1"/>
            <a:endParaRPr lang="en-US" altLang="zh-CN" sz="2400">
              <a:latin typeface="Comic Sans MS" panose="030F0702030302020204" pitchFamily="66" charset="0"/>
            </a:endParaRPr>
          </a:p>
          <a:p>
            <a:pPr eaLnBrk="1" hangingPunct="1"/>
            <a:endParaRPr lang="en-US" altLang="zh-CN" sz="2400">
              <a:latin typeface="Comic Sans MS" panose="030F0702030302020204" pitchFamily="66" charset="0"/>
            </a:endParaRPr>
          </a:p>
          <a:p>
            <a:pPr eaLnBrk="1" hangingPunct="1"/>
            <a:endParaRPr lang="en-US" altLang="zh-CN" sz="24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He is Mr Xu, Jill’s father.</a:t>
            </a:r>
          </a:p>
          <a:p>
            <a:pPr eaLnBrk="1" hangingPunct="1"/>
            <a:endParaRPr lang="en-US" altLang="zh-CN" sz="2400">
              <a:latin typeface="Comic Sans MS" panose="030F0702030302020204" pitchFamily="66" charset="0"/>
            </a:endParaRPr>
          </a:p>
          <a:p>
            <a:pPr eaLnBrk="1" hangingPunct="1"/>
            <a:endParaRPr lang="en-US" altLang="zh-CN" sz="2400">
              <a:latin typeface="Comic Sans MS" panose="030F0702030302020204" pitchFamily="66" charset="0"/>
            </a:endParaRPr>
          </a:p>
          <a:p>
            <a:pPr eaLnBrk="1" hangingPunct="1"/>
            <a:endParaRPr lang="en-US" altLang="zh-CN" sz="2400">
              <a:latin typeface="Comic Sans MS" panose="030F0702030302020204" pitchFamily="66" charset="0"/>
            </a:endParaRPr>
          </a:p>
          <a:p>
            <a:pPr eaLnBrk="1" hangingPunct="1"/>
            <a:endParaRPr lang="en-US" altLang="zh-CN" sz="24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He is a fireman. </a:t>
            </a:r>
            <a:endParaRPr lang="zh-CN" altLang="en-US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967288" y="1628775"/>
            <a:ext cx="4176712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5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In the afternoon, the students visit a fire station with their teacher, Miss Fang. </a:t>
            </a:r>
            <a:r>
              <a:rPr lang="en-US" altLang="zh-CN" sz="28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Mr</a:t>
            </a: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Xu</a:t>
            </a: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is Jill’s father. He works there. He is a fireman.  </a:t>
            </a:r>
          </a:p>
        </p:txBody>
      </p:sp>
      <p:pic>
        <p:nvPicPr>
          <p:cNvPr id="9" name="Say and act 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49950"/>
            <a:ext cx="58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34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8677" grpId="0"/>
      <p:bldP spid="3" grpId="0" build="allAtOnce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1900" y="1341438"/>
            <a:ext cx="51720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0" y="1125538"/>
            <a:ext cx="3673475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What is this?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endParaRPr lang="en-US" altLang="zh-CN" sz="3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2. How is it?</a:t>
            </a:r>
          </a:p>
        </p:txBody>
      </p:sp>
      <p:sp>
        <p:nvSpPr>
          <p:cNvPr id="28677" name="WordArt 2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5903913" cy="612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Look , read and answer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50" y="6092825"/>
            <a:ext cx="91376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8313" y="2060575"/>
            <a:ext cx="39306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It’s a fire engine.</a:t>
            </a:r>
          </a:p>
          <a:p>
            <a:pPr eaLnBrk="1" hangingPunct="1"/>
            <a:endParaRPr lang="en-US" altLang="zh-CN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altLang="zh-CN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altLang="zh-CN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altLang="zh-CN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It’s </a:t>
            </a:r>
            <a:r>
              <a:rPr lang="en-US" altLang="zh-CN" sz="3600" b="1" dirty="0">
                <a:latin typeface="Comic Sans MS" panose="030F0702030302020204" pitchFamily="66" charset="0"/>
              </a:rPr>
              <a:t>so</a:t>
            </a: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big.</a:t>
            </a:r>
            <a:endParaRPr lang="zh-CN" alt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288" y="2420938"/>
            <a:ext cx="36004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latin typeface="Comic Sans MS" panose="030F0702030302020204" pitchFamily="66" charset="0"/>
              </a:rPr>
              <a:t>They can see a big fire engine at the fire station.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10" name="Say and act 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5876925"/>
            <a:ext cx="58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54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9701" grpId="0"/>
      <p:bldP spid="29701" grpId="1"/>
      <p:bldP spid="3" grpId="0" build="allAtOnce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850" y="1412875"/>
            <a:ext cx="4721225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WordArt 2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5903913" cy="612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Look , read and answer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50" y="6203950"/>
            <a:ext cx="91376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59338" y="3068638"/>
            <a:ext cx="33845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No, he isn’t.</a:t>
            </a:r>
          </a:p>
          <a:p>
            <a:pPr eaLnBrk="1" hangingPunct="1"/>
            <a:endParaRPr lang="en-US" altLang="zh-CN" sz="2800" dirty="0">
              <a:latin typeface="Comic Sans MS" panose="030F0702030302020204" pitchFamily="66" charset="0"/>
            </a:endParaRPr>
          </a:p>
          <a:p>
            <a:pPr eaLnBrk="1" hangingPunct="1"/>
            <a:endParaRPr lang="en-US" altLang="zh-CN" sz="2800" dirty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He’s a fireman.</a:t>
            </a:r>
          </a:p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He’s </a:t>
            </a:r>
            <a:r>
              <a:rPr lang="en-US" altLang="zh-CN" sz="28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brave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He likes his job.</a:t>
            </a:r>
          </a:p>
          <a:p>
            <a:pPr eaLnBrk="1" hangingPunct="1"/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87900" y="1628775"/>
            <a:ext cx="43561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 err="1">
                <a:latin typeface="Comic Sans MS" panose="030F0702030302020204" pitchFamily="66" charset="0"/>
              </a:rPr>
              <a:t>Mr</a:t>
            </a:r>
            <a:r>
              <a:rPr lang="en-US" altLang="zh-CN" sz="2800" dirty="0">
                <a:latin typeface="Comic Sans MS" panose="030F0702030302020204" pitchFamily="66" charset="0"/>
              </a:rPr>
              <a:t> </a:t>
            </a:r>
            <a:r>
              <a:rPr lang="en-US" altLang="zh-CN" sz="2800" dirty="0" err="1">
                <a:latin typeface="Comic Sans MS" panose="030F0702030302020204" pitchFamily="66" charset="0"/>
              </a:rPr>
              <a:t>Xu</a:t>
            </a:r>
            <a:r>
              <a:rPr lang="en-US" altLang="zh-CN" sz="2800" dirty="0">
                <a:latin typeface="Comic Sans MS" panose="030F0702030302020204" pitchFamily="66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is a fireman. He </a:t>
            </a:r>
            <a:r>
              <a:rPr lang="en-US" altLang="zh-CN" sz="2800" dirty="0">
                <a:latin typeface="Comic Sans MS" panose="030F0702030302020204" pitchFamily="66" charset="0"/>
              </a:rPr>
              <a:t>isn’t afraid of fire. He is very brave.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Comic Sans MS" panose="030F0702030302020204" pitchFamily="66" charset="0"/>
              </a:rPr>
              <a:t>He likes his job, because he can help people. 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pic>
        <p:nvPicPr>
          <p:cNvPr id="10" name="Say and act 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05488"/>
            <a:ext cx="5746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067175" y="2276475"/>
            <a:ext cx="48831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CN" sz="2800" b="1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b="1">
                <a:latin typeface="Comic Sans MS" panose="030F0702030302020204" pitchFamily="66" charset="0"/>
              </a:rPr>
              <a:t>Is</a:t>
            </a:r>
            <a:r>
              <a:rPr lang="en-US" altLang="zh-CN" sz="2800" b="1">
                <a:solidFill>
                  <a:srgbClr val="0000FF"/>
                </a:solidFill>
                <a:latin typeface="Comic Sans MS" panose="030F0702030302020204" pitchFamily="66" charset="0"/>
              </a:rPr>
              <a:t> Mr Xu </a:t>
            </a:r>
            <a:r>
              <a:rPr lang="en-US" altLang="zh-CN" sz="2800" b="1">
                <a:latin typeface="Comic Sans MS" panose="030F0702030302020204" pitchFamily="66" charset="0"/>
              </a:rPr>
              <a:t>afraid of </a:t>
            </a:r>
            <a:r>
              <a:rPr lang="en-US" altLang="zh-CN" sz="2800" b="1">
                <a:solidFill>
                  <a:srgbClr val="0000FF"/>
                </a:solidFill>
                <a:latin typeface="Comic Sans MS" panose="030F0702030302020204" pitchFamily="66" charset="0"/>
              </a:rPr>
              <a:t>fire?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CN" sz="2800" b="1">
                <a:solidFill>
                  <a:srgbClr val="0000FF"/>
                </a:solidFill>
                <a:latin typeface="Comic Sans MS" panose="030F0702030302020204" pitchFamily="66" charset="0"/>
              </a:rPr>
              <a:t>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49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build="allAtOnce"/>
      <p:bldP spid="8" grpId="1" build="allAtOnce"/>
      <p:bldP spid="9" grpId="0"/>
      <p:bldP spid="30725" grpId="0"/>
      <p:bldP spid="3072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41438"/>
            <a:ext cx="47879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284663" y="1700213"/>
            <a:ext cx="51831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CN" sz="2800" b="1">
                <a:solidFill>
                  <a:srgbClr val="0000FF"/>
                </a:solidFill>
                <a:latin typeface="Comic Sans MS" panose="030F0702030302020204" pitchFamily="66" charset="0"/>
              </a:rPr>
              <a:t>What does Mr Xu say?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CN" sz="2800" b="1">
                <a:solidFill>
                  <a:srgbClr val="0000FF"/>
                </a:solidFill>
                <a:latin typeface="Comic Sans MS" panose="030F0702030302020204" pitchFamily="66" charset="0"/>
              </a:rPr>
              <a:t>Why?</a:t>
            </a:r>
          </a:p>
        </p:txBody>
      </p:sp>
      <p:sp>
        <p:nvSpPr>
          <p:cNvPr id="30725" name="WordArt 2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5903913" cy="612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Look , read and answer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27575" y="2349500"/>
            <a:ext cx="44164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en-US" altLang="zh-CN" sz="2800" b="1">
                <a:solidFill>
                  <a:srgbClr val="7030A0"/>
                </a:solidFill>
              </a:rPr>
              <a:t>Don’t play with fire, kids.</a:t>
            </a:r>
          </a:p>
          <a:p>
            <a:pPr eaLnBrk="1" hangingPunct="1">
              <a:lnSpc>
                <a:spcPts val="3600"/>
              </a:lnSpc>
            </a:pPr>
            <a:endParaRPr lang="en-US" altLang="zh-CN" sz="2800"/>
          </a:p>
          <a:p>
            <a:pPr eaLnBrk="1" hangingPunct="1">
              <a:lnSpc>
                <a:spcPts val="3600"/>
              </a:lnSpc>
            </a:pPr>
            <a:endParaRPr lang="en-US" altLang="zh-CN" sz="2800"/>
          </a:p>
          <a:p>
            <a:pPr eaLnBrk="1" hangingPunct="1">
              <a:lnSpc>
                <a:spcPts val="3600"/>
              </a:lnSpc>
            </a:pPr>
            <a:r>
              <a:rPr lang="en-US" altLang="zh-CN" sz="2800" b="1">
                <a:solidFill>
                  <a:srgbClr val="7030A0"/>
                </a:solidFill>
              </a:rPr>
              <a:t>It’s</a:t>
            </a:r>
            <a:r>
              <a:rPr lang="en-US" altLang="zh-CN" sz="2800" b="1">
                <a:solidFill>
                  <a:srgbClr val="FF0000"/>
                </a:solidFill>
              </a:rPr>
              <a:t> dangerous</a:t>
            </a:r>
            <a:r>
              <a:rPr lang="en-US" altLang="zh-CN" sz="2800"/>
              <a:t>. </a:t>
            </a:r>
            <a:endParaRPr lang="zh-CN" altLang="en-US" sz="28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43438" y="2492375"/>
            <a:ext cx="4140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latin typeface="Comic Sans MS" panose="030F0702030302020204" pitchFamily="66" charset="0"/>
              </a:rPr>
              <a:t>Students shouldn’t play with fire.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latin typeface="Comic Sans MS" panose="030F0702030302020204" pitchFamily="66" charset="0"/>
              </a:rPr>
              <a:t>It is </a:t>
            </a:r>
            <a:r>
              <a:rPr lang="en-US" altLang="zh-CN" sz="3200" u="sng" dirty="0">
                <a:latin typeface="Comic Sans MS" panose="030F0702030302020204" pitchFamily="66" charset="0"/>
              </a:rPr>
              <a:t>dangerous</a:t>
            </a:r>
            <a:r>
              <a:rPr lang="en-US" altLang="zh-CN" sz="3200" dirty="0">
                <a:latin typeface="Comic Sans MS" panose="030F0702030302020204" pitchFamily="66" charset="0"/>
              </a:rPr>
              <a:t>.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10" name="Say and act 4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92825"/>
            <a:ext cx="5111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75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1750" grpId="0" build="allAtOnce"/>
      <p:bldP spid="7" grpId="0" build="allAtOnce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750" y="1206500"/>
            <a:ext cx="9112250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WordArt 2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4895850" cy="612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Look and read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50" y="6092825"/>
            <a:ext cx="91376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Box 7"/>
          <p:cNvSpPr txBox="1">
            <a:spLocks noChangeArrowheads="1"/>
          </p:cNvSpPr>
          <p:nvPr/>
        </p:nvSpPr>
        <p:spPr bwMode="auto">
          <a:xfrm>
            <a:off x="1258888" y="4724400"/>
            <a:ext cx="82454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Comic Sans MS" panose="030F0702030302020204" pitchFamily="66" charset="0"/>
              </a:rPr>
              <a:t>The students </a:t>
            </a:r>
            <a:r>
              <a:rPr lang="en-US" altLang="zh-CN" sz="2800" u="sng">
                <a:latin typeface="Comic Sans MS" panose="030F0702030302020204" pitchFamily="66" charset="0"/>
              </a:rPr>
              <a:t>learn a lot </a:t>
            </a:r>
            <a:r>
              <a:rPr lang="en-US" altLang="zh-CN" sz="2800">
                <a:latin typeface="Comic Sans MS" panose="030F0702030302020204" pitchFamily="66" charset="0"/>
              </a:rPr>
              <a:t>about fire.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Comic Sans MS" panose="030F0702030302020204" pitchFamily="66" charset="0"/>
              </a:rPr>
              <a:t>They have a great day.</a:t>
            </a:r>
            <a:endParaRPr lang="zh-CN" altLang="en-US" sz="2800">
              <a:latin typeface="Comic Sans MS" panose="030F0702030302020204" pitchFamily="66" charset="0"/>
            </a:endParaRPr>
          </a:p>
        </p:txBody>
      </p:sp>
      <p:pic>
        <p:nvPicPr>
          <p:cNvPr id="8" name="Say and act 5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21388"/>
            <a:ext cx="5032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2200" b="1" dirty="0"/>
              <a:t>In the afternoon, the students do not have any classes. They want to visit the fire station. Jill’s father, </a:t>
            </a:r>
            <a:r>
              <a:rPr lang="en-US" altLang="zh-CN" sz="2200" b="1" dirty="0" err="1"/>
              <a:t>Mr</a:t>
            </a:r>
            <a:r>
              <a:rPr lang="en-US" altLang="zh-CN" sz="2200" b="1" dirty="0"/>
              <a:t> </a:t>
            </a:r>
            <a:r>
              <a:rPr lang="en-US" altLang="zh-CN" sz="2200" b="1" dirty="0" err="1"/>
              <a:t>Xu</a:t>
            </a:r>
            <a:r>
              <a:rPr lang="en-US" altLang="zh-CN" sz="2200" b="1" dirty="0"/>
              <a:t>, works there. </a:t>
            </a:r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4788" y="868363"/>
            <a:ext cx="8159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300" y="1731963"/>
            <a:ext cx="8810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91488" y="1876425"/>
            <a:ext cx="10128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1150" y="3336925"/>
            <a:ext cx="7778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2725" y="2500313"/>
            <a:ext cx="86677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标注 1"/>
          <p:cNvSpPr/>
          <p:nvPr/>
        </p:nvSpPr>
        <p:spPr>
          <a:xfrm>
            <a:off x="1319213" y="947738"/>
            <a:ext cx="4168775" cy="442912"/>
          </a:xfrm>
          <a:prstGeom prst="wedgeRoundRectCallout">
            <a:avLst>
              <a:gd name="adj1" fmla="val -56618"/>
              <a:gd name="adj2" fmla="val 505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srgbClr val="FF0000"/>
                </a:solidFill>
              </a:rPr>
              <a:t>This is </a:t>
            </a:r>
            <a:r>
              <a:rPr lang="en-US" altLang="zh-CN" sz="2400" b="1" dirty="0" err="1">
                <a:solidFill>
                  <a:srgbClr val="FF0000"/>
                </a:solidFill>
              </a:rPr>
              <a:t>Mr</a:t>
            </a: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</a:rPr>
              <a:t>Xu</a:t>
            </a:r>
            <a:r>
              <a:rPr lang="en-US" altLang="zh-CN" sz="2400" b="1" dirty="0">
                <a:solidFill>
                  <a:srgbClr val="FF0000"/>
                </a:solidFill>
              </a:rPr>
              <a:t>. Jill’s father. 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1319213" y="1643063"/>
            <a:ext cx="4168775" cy="466725"/>
          </a:xfrm>
          <a:prstGeom prst="wedgeRoundRectCallout">
            <a:avLst>
              <a:gd name="adj1" fmla="val -58469"/>
              <a:gd name="adj2" fmla="val 505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srgbClr val="000000"/>
                </a:solidFill>
              </a:rPr>
              <a:t>Good afternoon, </a:t>
            </a:r>
            <a:r>
              <a:rPr lang="en-US" altLang="zh-CN" sz="2400" b="1" dirty="0" err="1">
                <a:solidFill>
                  <a:srgbClr val="000000"/>
                </a:solidFill>
              </a:rPr>
              <a:t>Mr</a:t>
            </a:r>
            <a:r>
              <a:rPr lang="en-US" altLang="zh-CN" sz="2400" b="1" dirty="0">
                <a:solidFill>
                  <a:srgbClr val="000000"/>
                </a:solidFill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</a:rPr>
              <a:t>Xu</a:t>
            </a:r>
            <a:r>
              <a:rPr lang="en-US" altLang="zh-CN" sz="24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2789238" y="2320925"/>
            <a:ext cx="5067300" cy="466725"/>
          </a:xfrm>
          <a:prstGeom prst="wedgeRoundRectCallout">
            <a:avLst>
              <a:gd name="adj1" fmla="val 56798"/>
              <a:gd name="adj2" fmla="val -414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srgbClr val="0000FF"/>
                </a:solidFill>
              </a:rPr>
              <a:t> Good afternoon, kids. Welcome! </a:t>
            </a:r>
            <a:endParaRPr lang="en-US" altLang="zh-CN" sz="2400" b="1" dirty="0">
              <a:solidFill>
                <a:srgbClr val="000000"/>
              </a:solidFill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1368425" y="2863850"/>
            <a:ext cx="2843213" cy="466725"/>
          </a:xfrm>
          <a:prstGeom prst="wedgeRoundRectCallout">
            <a:avLst>
              <a:gd name="adj1" fmla="val -63836"/>
              <a:gd name="adj2" fmla="val -54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>
                <a:solidFill>
                  <a:srgbClr val="CC00FF"/>
                </a:solidFill>
              </a:rPr>
              <a:t>Wow! It’s so big. </a:t>
            </a:r>
          </a:p>
        </p:txBody>
      </p:sp>
      <p:sp>
        <p:nvSpPr>
          <p:cNvPr id="14" name="圆角矩形标注 13"/>
          <p:cNvSpPr/>
          <p:nvPr/>
        </p:nvSpPr>
        <p:spPr>
          <a:xfrm>
            <a:off x="1368425" y="3463925"/>
            <a:ext cx="4406900" cy="466725"/>
          </a:xfrm>
          <a:prstGeom prst="wedgeRoundRectCallout">
            <a:avLst>
              <a:gd name="adj1" fmla="val -57274"/>
              <a:gd name="adj2" fmla="val 345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srgbClr val="00B050"/>
                </a:solidFill>
              </a:rPr>
              <a:t>Are you afraid of fire, </a:t>
            </a:r>
            <a:r>
              <a:rPr lang="en-US" altLang="zh-CN" sz="2400" b="1" dirty="0" err="1">
                <a:solidFill>
                  <a:srgbClr val="00B050"/>
                </a:solidFill>
              </a:rPr>
              <a:t>Mr</a:t>
            </a:r>
            <a:r>
              <a:rPr lang="en-US" altLang="zh-CN" sz="2400" b="1" dirty="0">
                <a:solidFill>
                  <a:srgbClr val="00B050"/>
                </a:solidFill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</a:rPr>
              <a:t>Xu</a:t>
            </a:r>
            <a:r>
              <a:rPr lang="en-US" altLang="zh-CN" sz="2400" b="1" dirty="0">
                <a:solidFill>
                  <a:srgbClr val="00B050"/>
                </a:solidFill>
              </a:rPr>
              <a:t>?</a:t>
            </a:r>
          </a:p>
        </p:txBody>
      </p:sp>
      <p:pic>
        <p:nvPicPr>
          <p:cNvPr id="4711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31175" y="3551238"/>
            <a:ext cx="101282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圆角矩形标注 15"/>
          <p:cNvSpPr/>
          <p:nvPr/>
        </p:nvSpPr>
        <p:spPr>
          <a:xfrm>
            <a:off x="1319213" y="4060825"/>
            <a:ext cx="6537325" cy="801688"/>
          </a:xfrm>
          <a:prstGeom prst="wedgeRoundRectCallout">
            <a:avLst>
              <a:gd name="adj1" fmla="val 55143"/>
              <a:gd name="adj2" fmla="val -402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srgbClr val="0000FF"/>
                </a:solidFill>
              </a:rPr>
              <a:t>No, I’m not. I’m a fireman. I can help people. I like my job. Don’t play with fire, kids.</a:t>
            </a:r>
            <a:r>
              <a:rPr lang="en-US" altLang="zh-CN" sz="2400" b="1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7120" name="Picture 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2725" y="4897438"/>
            <a:ext cx="939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圆角矩形标注 17"/>
          <p:cNvSpPr/>
          <p:nvPr/>
        </p:nvSpPr>
        <p:spPr>
          <a:xfrm>
            <a:off x="1390650" y="4999038"/>
            <a:ext cx="6196013" cy="466725"/>
          </a:xfrm>
          <a:prstGeom prst="wedgeRoundRectCallout">
            <a:avLst>
              <a:gd name="adj1" fmla="val -56317"/>
              <a:gd name="adj2" fmla="val -54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srgbClr val="000000"/>
                </a:solidFill>
              </a:rPr>
              <a:t>Yes, </a:t>
            </a:r>
            <a:r>
              <a:rPr lang="en-US" altLang="zh-CN" sz="2400" b="1" dirty="0" err="1">
                <a:solidFill>
                  <a:srgbClr val="000000"/>
                </a:solidFill>
              </a:rPr>
              <a:t>Mr</a:t>
            </a:r>
            <a:r>
              <a:rPr lang="en-US" altLang="zh-CN" sz="2400" b="1" dirty="0">
                <a:solidFill>
                  <a:srgbClr val="000000"/>
                </a:solidFill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</a:rPr>
              <a:t>Xu</a:t>
            </a:r>
            <a:r>
              <a:rPr lang="en-US" altLang="zh-CN" sz="2400" b="1" dirty="0">
                <a:solidFill>
                  <a:srgbClr val="000000"/>
                </a:solidFill>
              </a:rPr>
              <a:t>. Thank you, </a:t>
            </a:r>
            <a:r>
              <a:rPr lang="en-US" altLang="zh-CN" sz="2400" b="1" dirty="0" err="1">
                <a:solidFill>
                  <a:srgbClr val="000000"/>
                </a:solidFill>
              </a:rPr>
              <a:t>Mr</a:t>
            </a:r>
            <a:r>
              <a:rPr lang="en-US" altLang="zh-CN" sz="2400" b="1" dirty="0">
                <a:solidFill>
                  <a:srgbClr val="000000"/>
                </a:solidFill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</a:rPr>
              <a:t>Xu</a:t>
            </a:r>
            <a:r>
              <a:rPr lang="en-US" altLang="zh-CN" sz="2400" b="1" dirty="0">
                <a:solidFill>
                  <a:srgbClr val="000000"/>
                </a:solidFill>
              </a:rPr>
              <a:t>! Goodbye!</a:t>
            </a:r>
          </a:p>
        </p:txBody>
      </p:sp>
      <p:sp>
        <p:nvSpPr>
          <p:cNvPr id="20" name="圆角矩形标注 19"/>
          <p:cNvSpPr/>
          <p:nvPr/>
        </p:nvSpPr>
        <p:spPr>
          <a:xfrm>
            <a:off x="6059488" y="5673725"/>
            <a:ext cx="1766887" cy="466725"/>
          </a:xfrm>
          <a:prstGeom prst="wedgeRoundRectCallout">
            <a:avLst>
              <a:gd name="adj1" fmla="val 72278"/>
              <a:gd name="adj2" fmla="val 145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srgbClr val="0000FF"/>
                </a:solidFill>
              </a:rPr>
              <a:t>Goodbye!</a:t>
            </a:r>
            <a:endParaRPr lang="en-US" altLang="zh-CN" sz="2400" b="1" dirty="0">
              <a:solidFill>
                <a:srgbClr val="000000"/>
              </a:solidFill>
            </a:endParaRPr>
          </a:p>
        </p:txBody>
      </p:sp>
      <p:pic>
        <p:nvPicPr>
          <p:cNvPr id="47123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31175" y="5357813"/>
            <a:ext cx="10128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4" name="Picture 1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0675" y="5743575"/>
            <a:ext cx="10699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圆角矩形标注 22"/>
          <p:cNvSpPr/>
          <p:nvPr/>
        </p:nvSpPr>
        <p:spPr>
          <a:xfrm>
            <a:off x="1390650" y="6140450"/>
            <a:ext cx="2589213" cy="466725"/>
          </a:xfrm>
          <a:prstGeom prst="wedgeRoundRectCallout">
            <a:avLst>
              <a:gd name="adj1" fmla="val -60299"/>
              <a:gd name="adj2" fmla="val 185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srgbClr val="996633"/>
                </a:solidFill>
              </a:rPr>
              <a:t>Goodbye, Dad!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  <p:bldP spid="2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20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250825" y="1484313"/>
            <a:ext cx="889317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300"/>
              </a:lnSpc>
              <a:spcBef>
                <a:spcPts val="1200"/>
              </a:spcBef>
            </a:pPr>
            <a:r>
              <a:rPr lang="en-US" altLang="zh-CN" sz="2800" b="1">
                <a:latin typeface="Comic Sans MS" panose="030F0702030302020204" pitchFamily="66" charset="0"/>
              </a:rPr>
              <a:t>    In the ________, the _______ visit a fire station with their teacher, Miss Fang. Mr Xu is Jill’s ______. He works there. He is a ______.  </a:t>
            </a:r>
          </a:p>
          <a:p>
            <a:pPr eaLnBrk="1" hangingPunct="1">
              <a:lnSpc>
                <a:spcPts val="4300"/>
              </a:lnSpc>
              <a:spcBef>
                <a:spcPts val="1200"/>
              </a:spcBef>
            </a:pPr>
            <a:r>
              <a:rPr lang="en-US" altLang="zh-CN" sz="2800" b="1">
                <a:latin typeface="Comic Sans MS" panose="030F0702030302020204" pitchFamily="66" charset="0"/>
              </a:rPr>
              <a:t>    In the fire station, the students can see a big fire _______. Mr Xu isn’t _______ of fire. He _______ his job, because he can _______ people. Mr Xu tell the kids not to __________ fire. The students have a ________ day today!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124075" y="1557338"/>
            <a:ext cx="2016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afternoon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003800" y="1557338"/>
            <a:ext cx="18716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student</a:t>
            </a:r>
            <a:r>
              <a:rPr lang="en-US" altLang="zh-CN" sz="28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235825" y="2636838"/>
            <a:ext cx="1476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fireman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835150" y="3860800"/>
            <a:ext cx="1512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engine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588125" y="4941888"/>
            <a:ext cx="2000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play with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042988" y="4437063"/>
            <a:ext cx="12255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like</a:t>
            </a:r>
            <a:r>
              <a:rPr lang="en-US" altLang="zh-CN" sz="28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7092950" y="4437063"/>
            <a:ext cx="1079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help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867400" y="3860800"/>
            <a:ext cx="13668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afraid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148263" y="5445125"/>
            <a:ext cx="12239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great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2339975" y="1190625"/>
            <a:ext cx="424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/>
              <a:t>_______________________________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411413" y="981075"/>
            <a:ext cx="4968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Visiting a fire station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331913" y="2636838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father</a:t>
            </a:r>
          </a:p>
        </p:txBody>
      </p:sp>
      <p:sp>
        <p:nvSpPr>
          <p:cNvPr id="33808" name="WordArt 2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4895850" cy="612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Read and complete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8" grpId="0"/>
      <p:bldP spid="5129" grpId="0"/>
      <p:bldP spid="5131" grpId="0"/>
      <p:bldP spid="5132" grpId="0"/>
      <p:bldP spid="5133" grpId="0"/>
      <p:bldP spid="5134" grpId="0"/>
      <p:bldP spid="5135" grpId="0"/>
      <p:bldP spid="5136" grpId="0"/>
      <p:bldP spid="5137" grpId="0"/>
      <p:bldP spid="51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141663"/>
            <a:ext cx="2020888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2339975" y="1916113"/>
            <a:ext cx="5976938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zh-CN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This is my father.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zh-CN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He is tall and thin.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zh-CN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He is a fireman.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zh-CN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He works at the fire station.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zh-CN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He is brave. 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zh-CN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He can put out a fire.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zh-CN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He can help people.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zh-CN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He likes his job.</a:t>
            </a:r>
          </a:p>
        </p:txBody>
      </p:sp>
      <p:sp>
        <p:nvSpPr>
          <p:cNvPr id="69636" name="Text Box 6"/>
          <p:cNvSpPr txBox="1">
            <a:spLocks noChangeArrowheads="1"/>
          </p:cNvSpPr>
          <p:nvPr/>
        </p:nvSpPr>
        <p:spPr bwMode="auto">
          <a:xfrm>
            <a:off x="2987675" y="1203325"/>
            <a:ext cx="3960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chemeClr val="accent2"/>
                </a:solidFill>
              </a:rPr>
              <a:t>My father’s job</a:t>
            </a:r>
          </a:p>
        </p:txBody>
      </p:sp>
      <p:sp>
        <p:nvSpPr>
          <p:cNvPr id="34822" name="WordArt 2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4895850" cy="612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Look and read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69639" name="Picture 4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6516688" y="673100"/>
            <a:ext cx="2303462" cy="2909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WordArt 2"/>
          <p:cNvSpPr>
            <a:spLocks noChangeArrowheads="1" noChangeShapeType="1" noTextEdit="1"/>
          </p:cNvSpPr>
          <p:nvPr/>
        </p:nvSpPr>
        <p:spPr bwMode="auto">
          <a:xfrm rot="497238">
            <a:off x="2932113" y="614363"/>
            <a:ext cx="4895850" cy="612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Think and write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5845" name="组合 2"/>
          <p:cNvGrpSpPr/>
          <p:nvPr/>
        </p:nvGrpSpPr>
        <p:grpSpPr bwMode="auto">
          <a:xfrm>
            <a:off x="1727200" y="1479550"/>
            <a:ext cx="6334125" cy="4775200"/>
            <a:chOff x="-6286397" y="790065"/>
            <a:chExt cx="5986597" cy="4834455"/>
          </a:xfrm>
        </p:grpSpPr>
        <p:sp>
          <p:nvSpPr>
            <p:cNvPr id="35846" name="Text Box 7"/>
            <p:cNvSpPr txBox="1">
              <a:spLocks noChangeArrowheads="1"/>
            </p:cNvSpPr>
            <p:nvPr/>
          </p:nvSpPr>
          <p:spPr bwMode="auto">
            <a:xfrm rot="471254">
              <a:off x="-6286397" y="1477037"/>
              <a:ext cx="5589840" cy="41474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40000"/>
                </a:lnSpc>
                <a:spcBef>
                  <a:spcPts val="600"/>
                </a:spcBef>
              </a:pPr>
              <a:r>
                <a:rPr lang="en-US" altLang="zh-CN" sz="2800" b="1" dirty="0">
                  <a:solidFill>
                    <a:schemeClr val="tx2"/>
                  </a:solidFill>
                  <a:latin typeface="Comic Sans MS" panose="030F0702030302020204" pitchFamily="66" charset="0"/>
                </a:rPr>
                <a:t>         This is my _______.</a:t>
              </a:r>
            </a:p>
            <a:p>
              <a:pPr eaLnBrk="1" hangingPunct="1">
                <a:lnSpc>
                  <a:spcPct val="140000"/>
                </a:lnSpc>
                <a:spcBef>
                  <a:spcPts val="600"/>
                </a:spcBef>
              </a:pPr>
              <a:r>
                <a:rPr lang="en-US" altLang="zh-CN" sz="2800" b="1" dirty="0">
                  <a:solidFill>
                    <a:schemeClr val="tx2"/>
                  </a:solidFill>
                  <a:latin typeface="Comic Sans MS" panose="030F0702030302020204" pitchFamily="66" charset="0"/>
                </a:rPr>
                <a:t>       </a:t>
              </a:r>
              <a:r>
                <a:rPr lang="en-US" altLang="zh-CN" sz="2800" b="1" dirty="0" err="1">
                  <a:solidFill>
                    <a:schemeClr val="tx2"/>
                  </a:solidFill>
                  <a:latin typeface="Comic Sans MS" panose="030F0702030302020204" pitchFamily="66" charset="0"/>
                </a:rPr>
                <a:t>He/She</a:t>
              </a:r>
              <a:r>
                <a:rPr lang="en-US" altLang="zh-CN" sz="2800" b="1" dirty="0">
                  <a:solidFill>
                    <a:schemeClr val="tx2"/>
                  </a:solidFill>
                  <a:latin typeface="Comic Sans MS" panose="030F0702030302020204" pitchFamily="66" charset="0"/>
                </a:rPr>
                <a:t> is ___________.</a:t>
              </a:r>
            </a:p>
            <a:p>
              <a:pPr eaLnBrk="1" hangingPunct="1">
                <a:lnSpc>
                  <a:spcPct val="140000"/>
                </a:lnSpc>
                <a:spcBef>
                  <a:spcPts val="600"/>
                </a:spcBef>
              </a:pPr>
              <a:r>
                <a:rPr lang="en-US" altLang="zh-CN" sz="2800" b="1" dirty="0">
                  <a:solidFill>
                    <a:schemeClr val="tx2"/>
                  </a:solidFill>
                  <a:latin typeface="Comic Sans MS" panose="030F0702030302020204" pitchFamily="66" charset="0"/>
                </a:rPr>
                <a:t>      </a:t>
              </a:r>
              <a:r>
                <a:rPr lang="en-US" altLang="zh-CN" sz="2800" b="1" dirty="0" err="1">
                  <a:solidFill>
                    <a:schemeClr val="tx2"/>
                  </a:solidFill>
                  <a:latin typeface="Comic Sans MS" panose="030F0702030302020204" pitchFamily="66" charset="0"/>
                </a:rPr>
                <a:t>He/She</a:t>
              </a:r>
              <a:r>
                <a:rPr lang="en-US" altLang="zh-CN" sz="2800" b="1" dirty="0">
                  <a:solidFill>
                    <a:schemeClr val="tx2"/>
                  </a:solidFill>
                  <a:latin typeface="Comic Sans MS" panose="030F0702030302020204" pitchFamily="66" charset="0"/>
                </a:rPr>
                <a:t> is a _________.</a:t>
              </a:r>
            </a:p>
            <a:p>
              <a:pPr eaLnBrk="1" hangingPunct="1">
                <a:lnSpc>
                  <a:spcPct val="140000"/>
                </a:lnSpc>
                <a:spcBef>
                  <a:spcPts val="600"/>
                </a:spcBef>
              </a:pPr>
              <a:r>
                <a:rPr lang="en-US" altLang="zh-CN" sz="2800" b="1" dirty="0">
                  <a:solidFill>
                    <a:schemeClr val="tx2"/>
                  </a:solidFill>
                  <a:latin typeface="Comic Sans MS" panose="030F0702030302020204" pitchFamily="66" charset="0"/>
                </a:rPr>
                <a:t>     </a:t>
              </a:r>
              <a:r>
                <a:rPr lang="en-US" altLang="zh-CN" sz="2800" b="1" dirty="0" err="1">
                  <a:solidFill>
                    <a:schemeClr val="tx2"/>
                  </a:solidFill>
                  <a:latin typeface="Comic Sans MS" panose="030F0702030302020204" pitchFamily="66" charset="0"/>
                </a:rPr>
                <a:t>He/She</a:t>
              </a:r>
              <a:r>
                <a:rPr lang="en-US" altLang="zh-CN" sz="2800" b="1" dirty="0">
                  <a:solidFill>
                    <a:schemeClr val="tx2"/>
                  </a:solidFill>
                  <a:latin typeface="Comic Sans MS" panose="030F0702030302020204" pitchFamily="66" charset="0"/>
                </a:rPr>
                <a:t> works at a ______.</a:t>
              </a:r>
            </a:p>
            <a:p>
              <a:pPr eaLnBrk="1" hangingPunct="1">
                <a:lnSpc>
                  <a:spcPct val="140000"/>
                </a:lnSpc>
                <a:spcBef>
                  <a:spcPts val="600"/>
                </a:spcBef>
              </a:pPr>
              <a:r>
                <a:rPr lang="en-US" altLang="zh-CN" sz="2800" b="1" dirty="0">
                  <a:solidFill>
                    <a:schemeClr val="tx2"/>
                  </a:solidFill>
                  <a:latin typeface="Comic Sans MS" panose="030F0702030302020204" pitchFamily="66" charset="0"/>
                </a:rPr>
                <a:t>    </a:t>
              </a:r>
              <a:r>
                <a:rPr lang="en-US" altLang="zh-CN" sz="2800" b="1" dirty="0" err="1">
                  <a:solidFill>
                    <a:schemeClr val="tx2"/>
                  </a:solidFill>
                  <a:latin typeface="Comic Sans MS" panose="030F0702030302020204" pitchFamily="66" charset="0"/>
                </a:rPr>
                <a:t>He/She</a:t>
              </a:r>
              <a:r>
                <a:rPr lang="en-US" altLang="zh-CN" sz="2800" b="1" dirty="0">
                  <a:solidFill>
                    <a:schemeClr val="tx2"/>
                  </a:solidFill>
                  <a:latin typeface="Comic Sans MS" panose="030F0702030302020204" pitchFamily="66" charset="0"/>
                </a:rPr>
                <a:t> can ________.</a:t>
              </a:r>
            </a:p>
            <a:p>
              <a:pPr eaLnBrk="1" hangingPunct="1">
                <a:lnSpc>
                  <a:spcPct val="140000"/>
                </a:lnSpc>
                <a:spcBef>
                  <a:spcPts val="600"/>
                </a:spcBef>
              </a:pPr>
              <a:r>
                <a:rPr lang="en-US" altLang="zh-CN" sz="2800" b="1" dirty="0">
                  <a:solidFill>
                    <a:schemeClr val="tx2"/>
                  </a:solidFill>
                  <a:latin typeface="Comic Sans MS" panose="030F0702030302020204" pitchFamily="66" charset="0"/>
                </a:rPr>
                <a:t>   </a:t>
              </a:r>
              <a:r>
                <a:rPr lang="en-US" altLang="zh-CN" sz="2800" b="1" dirty="0" err="1">
                  <a:solidFill>
                    <a:schemeClr val="tx2"/>
                  </a:solidFill>
                  <a:latin typeface="Comic Sans MS" panose="030F0702030302020204" pitchFamily="66" charset="0"/>
                </a:rPr>
                <a:t>He/She</a:t>
              </a:r>
              <a:r>
                <a:rPr lang="en-US" altLang="zh-CN" sz="2800" b="1" dirty="0">
                  <a:solidFill>
                    <a:schemeClr val="tx2"/>
                  </a:solidFill>
                  <a:latin typeface="Comic Sans MS" panose="030F0702030302020204" pitchFamily="66" charset="0"/>
                </a:rPr>
                <a:t> likes his/her job.</a:t>
              </a:r>
            </a:p>
          </p:txBody>
        </p:sp>
        <p:sp>
          <p:nvSpPr>
            <p:cNvPr id="35847" name="Text Box 8"/>
            <p:cNvSpPr txBox="1">
              <a:spLocks noChangeArrowheads="1"/>
            </p:cNvSpPr>
            <p:nvPr/>
          </p:nvSpPr>
          <p:spPr bwMode="auto">
            <a:xfrm rot="495542">
              <a:off x="-5007872" y="790065"/>
              <a:ext cx="4708072" cy="654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solidFill>
                    <a:schemeClr val="accent2"/>
                  </a:solidFill>
                  <a:latin typeface="Comic Sans MS" panose="030F0702030302020204" pitchFamily="66" charset="0"/>
                </a:rPr>
                <a:t>    My _____’s job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547813" y="1268413"/>
            <a:ext cx="597651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2425" indent="-352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zh-CN" altLang="en-US" sz="2800" dirty="0">
                <a:solidFill>
                  <a:srgbClr val="A50021"/>
                </a:solidFill>
              </a:rPr>
              <a:t>听读并背诵</a:t>
            </a:r>
            <a:r>
              <a:rPr lang="en-US" altLang="zh-CN" sz="2800" dirty="0">
                <a:solidFill>
                  <a:srgbClr val="A50021"/>
                </a:solidFill>
              </a:rPr>
              <a:t>P28</a:t>
            </a:r>
            <a:r>
              <a:rPr lang="zh-CN" altLang="en-US" sz="2800" dirty="0">
                <a:solidFill>
                  <a:srgbClr val="A50021"/>
                </a:solidFill>
              </a:rPr>
              <a:t>。</a:t>
            </a:r>
            <a:endParaRPr lang="en-US" altLang="zh-CN" sz="2800" dirty="0">
              <a:solidFill>
                <a:srgbClr val="A5002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 dirty="0">
                <a:solidFill>
                  <a:srgbClr val="A50021"/>
                </a:solidFill>
              </a:rPr>
              <a:t> </a:t>
            </a:r>
            <a:r>
              <a:rPr lang="zh-CN" altLang="en-US" sz="2800" dirty="0">
                <a:solidFill>
                  <a:srgbClr val="A50021"/>
                </a:solidFill>
              </a:rPr>
              <a:t>完成写话。</a:t>
            </a:r>
            <a:r>
              <a:rPr lang="en-US" altLang="zh-CN" sz="2800" dirty="0">
                <a:solidFill>
                  <a:srgbClr val="A50021"/>
                </a:solidFill>
              </a:rPr>
              <a:t>(1</a:t>
            </a:r>
            <a:r>
              <a:rPr lang="zh-CN" altLang="en-US" sz="2800" dirty="0">
                <a:solidFill>
                  <a:srgbClr val="A50021"/>
                </a:solidFill>
              </a:rPr>
              <a:t>号本，周二早上交</a:t>
            </a:r>
            <a:r>
              <a:rPr lang="en-US" altLang="zh-CN" sz="2800" dirty="0">
                <a:solidFill>
                  <a:srgbClr val="A50021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 dirty="0">
                <a:solidFill>
                  <a:srgbClr val="A50021"/>
                </a:solidFill>
              </a:rPr>
              <a:t> </a:t>
            </a:r>
            <a:r>
              <a:rPr lang="zh-CN" altLang="en-US" sz="2800" dirty="0">
                <a:solidFill>
                  <a:srgbClr val="A50021"/>
                </a:solidFill>
              </a:rPr>
              <a:t>提醒：周二带活动手册</a:t>
            </a:r>
            <a:r>
              <a:rPr lang="zh-CN" altLang="en-US" sz="2800" dirty="0" smtClean="0">
                <a:solidFill>
                  <a:srgbClr val="A50021"/>
                </a:solidFill>
              </a:rPr>
              <a:t>。 </a:t>
            </a:r>
            <a:endParaRPr lang="en-US" altLang="zh-CN" sz="2800" dirty="0">
              <a:solidFill>
                <a:srgbClr val="A50021"/>
              </a:solidFill>
            </a:endParaRPr>
          </a:p>
        </p:txBody>
      </p:sp>
      <p:sp>
        <p:nvSpPr>
          <p:cNvPr id="36868" name="WordArt 11"/>
          <p:cNvSpPr>
            <a:spLocks noChangeArrowheads="1" noChangeShapeType="1" noTextEdit="1"/>
          </p:cNvSpPr>
          <p:nvPr/>
        </p:nvSpPr>
        <p:spPr bwMode="auto">
          <a:xfrm>
            <a:off x="3254375" y="476250"/>
            <a:ext cx="26860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/>
            </a:endParaRP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95513" y="3155950"/>
            <a:ext cx="4975225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4211638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81625" y="1008063"/>
            <a:ext cx="3221038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6732588" y="2060575"/>
            <a:ext cx="744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FF00"/>
                </a:solidFill>
              </a:rPr>
              <a:t>Jim</a:t>
            </a:r>
            <a:endParaRPr lang="zh-CN" altLang="en-US" sz="280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9750" y="1557338"/>
            <a:ext cx="49577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3333FF"/>
                </a:solidFill>
                <a:latin typeface="Comic Sans MS" panose="030F0702030302020204" pitchFamily="66" charset="0"/>
              </a:rPr>
              <a:t>J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3600" b="1" dirty="0">
                <a:solidFill>
                  <a:srgbClr val="3333FF"/>
                </a:solidFill>
                <a:latin typeface="Comic Sans MS" panose="030F0702030302020204" pitchFamily="66" charset="0"/>
              </a:rPr>
              <a:t>m has a p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3600" b="1" dirty="0">
                <a:solidFill>
                  <a:srgbClr val="3333FF"/>
                </a:solidFill>
                <a:latin typeface="Comic Sans MS" panose="030F0702030302020204" pitchFamily="66" charset="0"/>
              </a:rPr>
              <a:t>g.</a:t>
            </a:r>
          </a:p>
          <a:p>
            <a:pPr eaLnBrk="1" hangingPunct="1"/>
            <a:endParaRPr lang="en-US" altLang="zh-CN" sz="3600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zh-CN" sz="3600" b="1" dirty="0">
                <a:solidFill>
                  <a:srgbClr val="3333FF"/>
                </a:solidFill>
                <a:latin typeface="Comic Sans MS" panose="030F0702030302020204" pitchFamily="66" charset="0"/>
              </a:rPr>
              <a:t>H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3600" b="1" dirty="0">
                <a:solidFill>
                  <a:srgbClr val="3333FF"/>
                </a:solidFill>
                <a:latin typeface="Comic Sans MS" panose="030F0702030302020204" pitchFamily="66" charset="0"/>
              </a:rPr>
              <a:t>s p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3600" b="1" dirty="0">
                <a:solidFill>
                  <a:srgbClr val="3333FF"/>
                </a:solidFill>
                <a:latin typeface="Comic Sans MS" panose="030F0702030302020204" pitchFamily="66" charset="0"/>
              </a:rPr>
              <a:t>g 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3600" b="1" dirty="0">
                <a:solidFill>
                  <a:srgbClr val="3333FF"/>
                </a:solidFill>
                <a:latin typeface="Comic Sans MS" panose="030F0702030302020204" pitchFamily="66" charset="0"/>
              </a:rPr>
              <a:t>s b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3600" b="1" dirty="0">
                <a:solidFill>
                  <a:srgbClr val="3333FF"/>
                </a:solidFill>
                <a:latin typeface="Comic Sans MS" panose="030F0702030302020204" pitchFamily="66" charset="0"/>
              </a:rPr>
              <a:t>g.</a:t>
            </a:r>
          </a:p>
          <a:p>
            <a:pPr eaLnBrk="1" hangingPunct="1"/>
            <a:endParaRPr lang="en-US" altLang="zh-CN" sz="3600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zh-CN" sz="3600" b="1" dirty="0">
                <a:solidFill>
                  <a:srgbClr val="3333FF"/>
                </a:solidFill>
                <a:latin typeface="Comic Sans MS" panose="030F0702030302020204" pitchFamily="66" charset="0"/>
              </a:rPr>
              <a:t>H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3600" b="1" dirty="0">
                <a:solidFill>
                  <a:srgbClr val="3333FF"/>
                </a:solidFill>
                <a:latin typeface="Comic Sans MS" panose="030F0702030302020204" pitchFamily="66" charset="0"/>
              </a:rPr>
              <a:t>s p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3600" b="1" dirty="0">
                <a:solidFill>
                  <a:srgbClr val="3333FF"/>
                </a:solidFill>
                <a:latin typeface="Comic Sans MS" panose="030F0702030302020204" pitchFamily="66" charset="0"/>
              </a:rPr>
              <a:t>g 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3600" b="1" dirty="0">
                <a:solidFill>
                  <a:srgbClr val="3333FF"/>
                </a:solidFill>
                <a:latin typeface="Comic Sans MS" panose="030F0702030302020204" pitchFamily="66" charset="0"/>
              </a:rPr>
              <a:t>s p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3600" b="1" dirty="0">
                <a:solidFill>
                  <a:srgbClr val="3333FF"/>
                </a:solidFill>
                <a:latin typeface="Comic Sans MS" panose="030F0702030302020204" pitchFamily="66" charset="0"/>
              </a:rPr>
              <a:t>nk.</a:t>
            </a:r>
          </a:p>
          <a:p>
            <a:pPr eaLnBrk="1" hangingPunct="1"/>
            <a:endParaRPr lang="en-US" altLang="zh-CN" sz="3600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zh-CN" sz="3600" b="1" dirty="0">
                <a:solidFill>
                  <a:srgbClr val="3333FF"/>
                </a:solidFill>
                <a:latin typeface="Comic Sans MS" panose="030F0702030302020204" pitchFamily="66" charset="0"/>
              </a:rPr>
              <a:t>The b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3600" b="1" dirty="0">
                <a:solidFill>
                  <a:srgbClr val="3333FF"/>
                </a:solidFill>
                <a:latin typeface="Comic Sans MS" panose="030F0702030302020204" pitchFamily="66" charset="0"/>
              </a:rPr>
              <a:t>g p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3600" b="1" dirty="0">
                <a:solidFill>
                  <a:srgbClr val="3333FF"/>
                </a:solidFill>
                <a:latin typeface="Comic Sans MS" panose="030F0702030302020204" pitchFamily="66" charset="0"/>
              </a:rPr>
              <a:t>g 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3600" b="1" dirty="0">
                <a:solidFill>
                  <a:srgbClr val="3333FF"/>
                </a:solidFill>
                <a:latin typeface="Comic Sans MS" panose="030F0702030302020204" pitchFamily="66" charset="0"/>
              </a:rPr>
              <a:t>s play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3600" b="1" dirty="0">
                <a:solidFill>
                  <a:srgbClr val="3333FF"/>
                </a:solidFill>
                <a:latin typeface="Comic Sans MS" panose="030F0702030302020204" pitchFamily="66" charset="0"/>
              </a:rPr>
              <a:t>ng</a:t>
            </a:r>
          </a:p>
          <a:p>
            <a:pPr eaLnBrk="1" hangingPunct="1"/>
            <a:r>
              <a:rPr lang="en-US" altLang="zh-CN" sz="3600" b="1" dirty="0">
                <a:solidFill>
                  <a:srgbClr val="3333FF"/>
                </a:solidFill>
                <a:latin typeface="Comic Sans MS" panose="030F0702030302020204" pitchFamily="66" charset="0"/>
              </a:rPr>
              <a:t>w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3600" b="1" dirty="0">
                <a:solidFill>
                  <a:srgbClr val="3333FF"/>
                </a:solidFill>
                <a:latin typeface="Comic Sans MS" panose="030F0702030302020204" pitchFamily="66" charset="0"/>
              </a:rPr>
              <a:t>th a st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3600" b="1" dirty="0">
                <a:solidFill>
                  <a:srgbClr val="3333FF"/>
                </a:solidFill>
                <a:latin typeface="Comic Sans MS" panose="030F0702030302020204" pitchFamily="66" charset="0"/>
              </a:rPr>
              <a:t>ck.</a:t>
            </a:r>
            <a:endParaRPr lang="zh-CN" altLang="en-US" sz="3600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Learn the sound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2372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92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WordArt 2"/>
          <p:cNvSpPr>
            <a:spLocks noChangeArrowheads="1" noChangeShapeType="1" noTextEdit="1"/>
          </p:cNvSpPr>
          <p:nvPr/>
        </p:nvSpPr>
        <p:spPr bwMode="auto">
          <a:xfrm>
            <a:off x="1493838" y="476250"/>
            <a:ext cx="4319587" cy="612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Read and judge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63713" y="1225550"/>
            <a:ext cx="5935662" cy="56324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zh-CN" sz="3600" b="1" kern="0" dirty="0" smtClean="0">
                <a:solidFill>
                  <a:sysClr val="windowText" lastClr="000000"/>
                </a:solidFill>
              </a:rPr>
              <a:t>k</a:t>
            </a:r>
            <a:r>
              <a:rPr lang="en-US" altLang="zh-CN" sz="3600" b="1" kern="0" dirty="0" smtClean="0">
                <a:solidFill>
                  <a:srgbClr val="FF0000"/>
                </a:solidFill>
              </a:rPr>
              <a:t>i</a:t>
            </a:r>
            <a:r>
              <a:rPr lang="en-US" altLang="zh-CN" sz="3600" b="1" kern="0" dirty="0" smtClean="0">
                <a:solidFill>
                  <a:sysClr val="windowText" lastClr="000000"/>
                </a:solidFill>
              </a:rPr>
              <a:t>te          p</a:t>
            </a:r>
            <a:r>
              <a:rPr lang="en-US" altLang="zh-CN" sz="3600" b="1" kern="0" dirty="0" smtClean="0">
                <a:solidFill>
                  <a:srgbClr val="FF0000"/>
                </a:solidFill>
              </a:rPr>
              <a:t>i</a:t>
            </a:r>
            <a:r>
              <a:rPr lang="en-US" altLang="zh-CN" sz="3600" b="1" kern="0" dirty="0" smtClean="0">
                <a:solidFill>
                  <a:sysClr val="windowText" lastClr="000000"/>
                </a:solidFill>
              </a:rPr>
              <a:t>g         (      )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zh-CN" sz="3600" b="1" kern="0" dirty="0" smtClean="0">
                <a:solidFill>
                  <a:sysClr val="windowText" lastClr="000000"/>
                </a:solidFill>
              </a:rPr>
              <a:t>st</a:t>
            </a:r>
            <a:r>
              <a:rPr lang="en-US" altLang="zh-CN" sz="3600" b="1" kern="0" dirty="0" smtClean="0">
                <a:solidFill>
                  <a:srgbClr val="FF0000"/>
                </a:solidFill>
              </a:rPr>
              <a:t>i</a:t>
            </a:r>
            <a:r>
              <a:rPr lang="en-US" altLang="zh-CN" sz="3600" b="1" kern="0" dirty="0" smtClean="0">
                <a:solidFill>
                  <a:sysClr val="windowText" lastClr="000000"/>
                </a:solidFill>
              </a:rPr>
              <a:t>ck        p</a:t>
            </a:r>
            <a:r>
              <a:rPr lang="en-US" altLang="zh-CN" sz="3600" b="1" kern="0" dirty="0" smtClean="0">
                <a:solidFill>
                  <a:srgbClr val="FF0000"/>
                </a:solidFill>
              </a:rPr>
              <a:t>i</a:t>
            </a:r>
            <a:r>
              <a:rPr lang="en-US" altLang="zh-CN" sz="3600" b="1" kern="0" dirty="0" smtClean="0">
                <a:solidFill>
                  <a:sysClr val="windowText" lastClr="000000"/>
                </a:solidFill>
              </a:rPr>
              <a:t>cture  (      )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zh-CN" sz="3600" b="1" kern="0" dirty="0" smtClean="0"/>
              <a:t>l</a:t>
            </a:r>
            <a:r>
              <a:rPr lang="en-US" altLang="zh-CN" sz="3600" b="1" kern="0" dirty="0" smtClean="0">
                <a:solidFill>
                  <a:srgbClr val="FF0000"/>
                </a:solidFill>
              </a:rPr>
              <a:t>i</a:t>
            </a:r>
            <a:r>
              <a:rPr lang="en-US" altLang="zh-CN" sz="3600" b="1" kern="0" dirty="0" smtClean="0"/>
              <a:t>on</a:t>
            </a:r>
            <a:r>
              <a:rPr lang="en-US" altLang="zh-CN" sz="3600" b="1" kern="0" dirty="0" smtClean="0">
                <a:solidFill>
                  <a:sysClr val="windowText" lastClr="000000"/>
                </a:solidFill>
              </a:rPr>
              <a:t>          </a:t>
            </a:r>
            <a:r>
              <a:rPr lang="en-US" altLang="zh-CN" sz="3600" b="1" kern="0" dirty="0" smtClean="0">
                <a:solidFill>
                  <a:srgbClr val="FF0000"/>
                </a:solidFill>
              </a:rPr>
              <a:t>i</a:t>
            </a:r>
            <a:r>
              <a:rPr lang="en-US" altLang="zh-CN" sz="3600" b="1" kern="0" dirty="0" smtClean="0">
                <a:solidFill>
                  <a:sysClr val="windowText" lastClr="000000"/>
                </a:solidFill>
              </a:rPr>
              <a:t>s           (      )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zh-CN" sz="3600" b="1" kern="0" dirty="0" smtClean="0">
                <a:solidFill>
                  <a:sysClr val="windowText" lastClr="000000"/>
                </a:solidFill>
              </a:rPr>
              <a:t>r</a:t>
            </a:r>
            <a:r>
              <a:rPr lang="en-US" altLang="zh-CN" sz="3600" b="1" kern="0" dirty="0" smtClean="0">
                <a:solidFill>
                  <a:srgbClr val="FF0000"/>
                </a:solidFill>
              </a:rPr>
              <a:t>i</a:t>
            </a:r>
            <a:r>
              <a:rPr lang="en-US" altLang="zh-CN" sz="3600" b="1" kern="0" dirty="0" smtClean="0">
                <a:solidFill>
                  <a:sysClr val="windowText" lastClr="000000"/>
                </a:solidFill>
              </a:rPr>
              <a:t>de          n</a:t>
            </a:r>
            <a:r>
              <a:rPr lang="en-US" altLang="zh-CN" sz="3600" b="1" kern="0" dirty="0" smtClean="0">
                <a:solidFill>
                  <a:srgbClr val="FF0000"/>
                </a:solidFill>
              </a:rPr>
              <a:t>i</a:t>
            </a:r>
            <a:r>
              <a:rPr lang="en-US" altLang="zh-CN" sz="3600" b="1" kern="0" dirty="0" smtClean="0">
                <a:solidFill>
                  <a:sysClr val="windowText" lastClr="000000"/>
                </a:solidFill>
              </a:rPr>
              <a:t>ne      (      )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zh-CN" sz="3600" b="1" kern="0" dirty="0" smtClean="0">
                <a:solidFill>
                  <a:srgbClr val="000000"/>
                </a:solidFill>
              </a:rPr>
              <a:t>th</a:t>
            </a:r>
            <a:r>
              <a:rPr lang="en-US" altLang="zh-CN" sz="3600" b="1" kern="0" dirty="0" smtClean="0">
                <a:solidFill>
                  <a:srgbClr val="FF0000"/>
                </a:solidFill>
              </a:rPr>
              <a:t>i</a:t>
            </a:r>
            <a:r>
              <a:rPr lang="en-US" altLang="zh-CN" sz="3600" b="1" kern="0" dirty="0" smtClean="0">
                <a:solidFill>
                  <a:srgbClr val="000000"/>
                </a:solidFill>
              </a:rPr>
              <a:t>s          sw</a:t>
            </a:r>
            <a:r>
              <a:rPr lang="en-US" altLang="zh-CN" sz="3600" b="1" kern="0" dirty="0" smtClean="0">
                <a:solidFill>
                  <a:srgbClr val="FF0000"/>
                </a:solidFill>
              </a:rPr>
              <a:t>i</a:t>
            </a:r>
            <a:r>
              <a:rPr lang="en-US" altLang="zh-CN" sz="3600" b="1" kern="0" dirty="0" smtClean="0">
                <a:solidFill>
                  <a:srgbClr val="000000"/>
                </a:solidFill>
              </a:rPr>
              <a:t>m</a:t>
            </a:r>
            <a:r>
              <a:rPr lang="en-US" altLang="zh-CN" sz="3600" b="1" kern="0" dirty="0" smtClean="0">
                <a:solidFill>
                  <a:sysClr val="windowText" lastClr="000000"/>
                </a:solidFill>
              </a:rPr>
              <a:t>     (      ) 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zh-CN" sz="3600" b="1" kern="0" dirty="0" smtClean="0">
                <a:solidFill>
                  <a:sysClr val="windowText" lastClr="000000"/>
                </a:solidFill>
              </a:rPr>
              <a:t>b</a:t>
            </a:r>
            <a:r>
              <a:rPr lang="en-US" altLang="zh-CN" sz="3600" b="1" kern="0" dirty="0" smtClean="0">
                <a:solidFill>
                  <a:srgbClr val="FF0000"/>
                </a:solidFill>
              </a:rPr>
              <a:t>i</a:t>
            </a:r>
            <a:r>
              <a:rPr lang="en-US" altLang="zh-CN" sz="3600" b="1" kern="0" dirty="0" smtClean="0">
                <a:solidFill>
                  <a:sysClr val="windowText" lastClr="000000"/>
                </a:solidFill>
              </a:rPr>
              <a:t>scuit     n</a:t>
            </a:r>
            <a:r>
              <a:rPr lang="en-US" altLang="zh-CN" sz="3600" b="1" kern="0" dirty="0" smtClean="0">
                <a:solidFill>
                  <a:srgbClr val="FF0000"/>
                </a:solidFill>
              </a:rPr>
              <a:t>i</a:t>
            </a:r>
            <a:r>
              <a:rPr lang="en-US" altLang="zh-CN" sz="3600" b="1" kern="0" dirty="0" smtClean="0">
                <a:solidFill>
                  <a:sysClr val="windowText" lastClr="000000"/>
                </a:solidFill>
              </a:rPr>
              <a:t>ce      (      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zh-CN" altLang="en-US" sz="3600" b="1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88125" y="1412875"/>
            <a:ext cx="466725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kern="0" dirty="0" smtClean="0">
                <a:solidFill>
                  <a:srgbClr val="FF3399"/>
                </a:solidFill>
              </a:rPr>
              <a:t>F</a:t>
            </a:r>
            <a:endParaRPr lang="zh-CN" altLang="en-US" sz="3600" b="1" kern="0" dirty="0" smtClean="0">
              <a:solidFill>
                <a:srgbClr val="FF3399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16688" y="2276475"/>
            <a:ext cx="466725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kern="0" dirty="0" smtClean="0">
                <a:solidFill>
                  <a:srgbClr val="FF3399"/>
                </a:solidFill>
              </a:rPr>
              <a:t>T</a:t>
            </a:r>
            <a:endParaRPr lang="zh-CN" altLang="en-US" sz="3600" b="1" kern="0" dirty="0" smtClean="0">
              <a:solidFill>
                <a:srgbClr val="FF3399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43663" y="3933825"/>
            <a:ext cx="466725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kern="0" dirty="0" smtClean="0">
                <a:solidFill>
                  <a:srgbClr val="FF3399"/>
                </a:solidFill>
              </a:rPr>
              <a:t>T</a:t>
            </a:r>
            <a:endParaRPr lang="zh-CN" altLang="en-US" sz="3600" b="1" kern="0" dirty="0" smtClean="0">
              <a:solidFill>
                <a:srgbClr val="FF3399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16688" y="3068638"/>
            <a:ext cx="466725" cy="6461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kern="0" dirty="0" smtClean="0">
                <a:solidFill>
                  <a:srgbClr val="FF3399"/>
                </a:solidFill>
              </a:rPr>
              <a:t>F</a:t>
            </a:r>
            <a:endParaRPr lang="zh-CN" altLang="en-US" sz="3600" b="1" kern="0" dirty="0" smtClean="0">
              <a:solidFill>
                <a:srgbClr val="FF3399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43663" y="4724400"/>
            <a:ext cx="466725" cy="6477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kern="0" dirty="0" smtClean="0">
                <a:solidFill>
                  <a:srgbClr val="FF3399"/>
                </a:solidFill>
              </a:rPr>
              <a:t>T</a:t>
            </a:r>
            <a:endParaRPr lang="zh-CN" altLang="en-US" sz="3600" b="1" kern="0" dirty="0" smtClean="0">
              <a:solidFill>
                <a:srgbClr val="FF3399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43663" y="5589588"/>
            <a:ext cx="466725" cy="6461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kern="0" dirty="0" smtClean="0">
                <a:solidFill>
                  <a:srgbClr val="FF3399"/>
                </a:solidFill>
              </a:rPr>
              <a:t>F</a:t>
            </a:r>
            <a:endParaRPr lang="zh-CN" altLang="en-US" sz="3600" b="1" kern="0" dirty="0" smtClean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WordArt 3"/>
          <p:cNvSpPr>
            <a:spLocks noChangeArrowheads="1" noChangeShapeType="1" noTextEdit="1"/>
          </p:cNvSpPr>
          <p:nvPr/>
        </p:nvSpPr>
        <p:spPr bwMode="auto">
          <a:xfrm>
            <a:off x="304800" y="193675"/>
            <a:ext cx="35242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Guess the  riddles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8262938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He drives a bus every day. What does he do?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   </a:t>
            </a:r>
            <a:endParaRPr lang="en-US" altLang="zh-CN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2. He cooks nice and yummy food. What does he do?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   </a:t>
            </a:r>
            <a:endParaRPr lang="en-US" altLang="zh-CN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3. She goes to school and studies (</a:t>
            </a:r>
            <a:r>
              <a:rPr lang="zh-CN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学习</a:t>
            </a: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) every day.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   What does she do?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   </a:t>
            </a:r>
            <a:endParaRPr lang="en-US" altLang="zh-CN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4. She goes to school every day too.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   But she isn’t a student.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   She has many students. What does she do?</a:t>
            </a:r>
          </a:p>
          <a:p>
            <a:pPr eaLnBrk="1" hangingPunct="1">
              <a:lnSpc>
                <a:spcPct val="120000"/>
              </a:lnSpc>
            </a:pPr>
            <a:endParaRPr lang="en-US" altLang="zh-CN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5. She works in a hospital (</a:t>
            </a:r>
            <a:r>
              <a:rPr lang="zh-CN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医院</a:t>
            </a: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). But she isn’t a doctor.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   She helps the sick people. What does she do?</a:t>
            </a:r>
            <a:endParaRPr lang="en-US" altLang="zh-CN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7308850" y="549275"/>
            <a:ext cx="1206500" cy="90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7019925" y="4076700"/>
            <a:ext cx="942975" cy="108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7596188" y="2781300"/>
            <a:ext cx="1068387" cy="1068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7885113" y="1628775"/>
            <a:ext cx="974725" cy="107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53" name="Picture 9"/>
          <p:cNvPicPr>
            <a:picLocks noChangeAspect="1" noChangeArrowheads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 bwMode="auto">
          <a:xfrm>
            <a:off x="8267700" y="4941888"/>
            <a:ext cx="876300" cy="1112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57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573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573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573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500"/>
                                        <p:tgtEl>
                                          <p:spTgt spid="573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468313" y="1412875"/>
            <a:ext cx="777875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does your father do?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does your father do?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3333FF"/>
                </a:solidFill>
                <a:latin typeface="Comic Sans MS" panose="030F0702030302020204" pitchFamily="66" charset="0"/>
              </a:rPr>
              <a:t>He is a teacher. He is a teacher.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does your mother do?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does your mother do?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3333FF"/>
                </a:solidFill>
                <a:latin typeface="Comic Sans MS" panose="030F0702030302020204" pitchFamily="66" charset="0"/>
              </a:rPr>
              <a:t>She is a doctor. She is a doctor.</a:t>
            </a:r>
          </a:p>
        </p:txBody>
      </p:sp>
      <p:sp>
        <p:nvSpPr>
          <p:cNvPr id="20484" name="WordArt 2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4319588" cy="612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Let’s chant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 bwMode="auto">
          <a:xfrm>
            <a:off x="6516216" y="188640"/>
            <a:ext cx="2442133" cy="3110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图片 8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1227592">
            <a:off x="7635875" y="5581650"/>
            <a:ext cx="7810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图片 9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087205">
            <a:off x="8167688" y="5621338"/>
            <a:ext cx="78105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hant节奏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6250"/>
            <a:ext cx="5032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4213" y="1089025"/>
            <a:ext cx="7848600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AutoShape 10"/>
          <p:cNvSpPr>
            <a:spLocks noChangeArrowheads="1"/>
          </p:cNvSpPr>
          <p:nvPr/>
        </p:nvSpPr>
        <p:spPr bwMode="auto">
          <a:xfrm rot="1169743">
            <a:off x="3343275" y="2155825"/>
            <a:ext cx="2976563" cy="177800"/>
          </a:xfrm>
          <a:prstGeom prst="leftArrow">
            <a:avLst>
              <a:gd name="adj1" fmla="val 50000"/>
              <a:gd name="adj2" fmla="val 373961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2051050" y="1341438"/>
            <a:ext cx="1296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>
                <a:latin typeface="Comic Sans MS" panose="030F0702030302020204" pitchFamily="66" charset="0"/>
              </a:rPr>
              <a:t>fire</a:t>
            </a:r>
          </a:p>
        </p:txBody>
      </p:sp>
      <p:sp>
        <p:nvSpPr>
          <p:cNvPr id="64524" name="AutoShape 12"/>
          <p:cNvSpPr>
            <a:spLocks noChangeArrowheads="1"/>
          </p:cNvSpPr>
          <p:nvPr/>
        </p:nvSpPr>
        <p:spPr bwMode="auto">
          <a:xfrm rot="1502009">
            <a:off x="3441700" y="3532188"/>
            <a:ext cx="3076575" cy="182562"/>
          </a:xfrm>
          <a:prstGeom prst="leftArrow">
            <a:avLst>
              <a:gd name="adj1" fmla="val 50000"/>
              <a:gd name="adj2" fmla="val 368174"/>
            </a:avLst>
          </a:prstGeom>
          <a:solidFill>
            <a:srgbClr val="FF0000"/>
          </a:solidFill>
          <a:ln w="28575">
            <a:solidFill>
              <a:srgbClr val="00B0F0"/>
            </a:solidFill>
            <a:miter lim="800000"/>
          </a:ln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755650" y="2492375"/>
            <a:ext cx="2952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>
                <a:latin typeface="Comic Sans MS" panose="030F0702030302020204" pitchFamily="66" charset="0"/>
              </a:rPr>
              <a:t>fire engine</a:t>
            </a:r>
          </a:p>
        </p:txBody>
      </p:sp>
      <p:sp>
        <p:nvSpPr>
          <p:cNvPr id="64526" name="AutoShape 14"/>
          <p:cNvSpPr>
            <a:spLocks noChangeArrowheads="1"/>
          </p:cNvSpPr>
          <p:nvPr/>
        </p:nvSpPr>
        <p:spPr bwMode="auto">
          <a:xfrm rot="549350">
            <a:off x="3132138" y="4144963"/>
            <a:ext cx="1801812" cy="149225"/>
          </a:xfrm>
          <a:prstGeom prst="leftArrow">
            <a:avLst>
              <a:gd name="adj1" fmla="val 50000"/>
              <a:gd name="adj2" fmla="val 223489"/>
            </a:avLst>
          </a:prstGeom>
          <a:solidFill>
            <a:srgbClr val="FF000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64527" name="AutoShape 15"/>
          <p:cNvSpPr>
            <a:spLocks noChangeArrowheads="1"/>
          </p:cNvSpPr>
          <p:nvPr/>
        </p:nvSpPr>
        <p:spPr bwMode="auto">
          <a:xfrm rot="2864332">
            <a:off x="2510632" y="4569618"/>
            <a:ext cx="800100" cy="119063"/>
          </a:xfrm>
          <a:prstGeom prst="leftArrow">
            <a:avLst>
              <a:gd name="adj1" fmla="val 50000"/>
              <a:gd name="adj2" fmla="val 284448"/>
            </a:avLst>
          </a:prstGeom>
          <a:solidFill>
            <a:srgbClr val="FF0000"/>
          </a:solidFill>
          <a:ln w="28575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1116013" y="3663950"/>
            <a:ext cx="223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>
                <a:latin typeface="Comic Sans MS" panose="030F0702030302020204" pitchFamily="66" charset="0"/>
              </a:rPr>
              <a:t>firemen</a:t>
            </a:r>
          </a:p>
        </p:txBody>
      </p:sp>
      <p:pic>
        <p:nvPicPr>
          <p:cNvPr id="22538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WordArt 2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4319588" cy="612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Look and learn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2" name="fir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5127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fire engine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43973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firemen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5127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7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09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75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4522" grpId="0" animBg="1"/>
      <p:bldP spid="64523" grpId="0"/>
      <p:bldP spid="64524" grpId="0" animBg="1"/>
      <p:bldP spid="64525" grpId="0"/>
      <p:bldP spid="64526" grpId="0" animBg="1"/>
      <p:bldP spid="64527" grpId="0" animBg="1"/>
      <p:bldP spid="645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"/>
          <p:cNvSpPr>
            <a:spLocks noChangeArrowheads="1"/>
          </p:cNvSpPr>
          <p:nvPr/>
        </p:nvSpPr>
        <p:spPr bwMode="auto">
          <a:xfrm>
            <a:off x="179388" y="1916113"/>
            <a:ext cx="936148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 indent="-228600" eaLnBrk="0" hangingPunct="0"/>
            <a:r>
              <a:rPr lang="en-US" altLang="zh-CN" sz="3200" dirty="0">
                <a:latin typeface="Comic Sans MS" panose="030F0702030302020204" pitchFamily="66" charset="0"/>
              </a:rPr>
              <a:t>1. The fire is small. (     )</a:t>
            </a:r>
          </a:p>
          <a:p>
            <a:pPr marL="228600" indent="-228600" eaLnBrk="0" hangingPunct="0"/>
            <a:endParaRPr lang="en-US" altLang="zh-CN" sz="3200" dirty="0">
              <a:latin typeface="Comic Sans MS" panose="030F0702030302020204" pitchFamily="66" charset="0"/>
            </a:endParaRPr>
          </a:p>
          <a:p>
            <a:pPr marL="228600" indent="-228600" eaLnBrk="0" hangingPunct="0"/>
            <a:r>
              <a:rPr lang="en-US" altLang="zh-CN" sz="3200" dirty="0">
                <a:latin typeface="Comic Sans MS" panose="030F0702030302020204" pitchFamily="66" charset="0"/>
              </a:rPr>
              <a:t>2. People are not afraid. (     )</a:t>
            </a:r>
          </a:p>
          <a:p>
            <a:pPr marL="228600" indent="-228600" eaLnBrk="0" hangingPunct="0"/>
            <a:endParaRPr lang="en-US" altLang="zh-CN" sz="3200" dirty="0">
              <a:latin typeface="Comic Sans MS" panose="030F0702030302020204" pitchFamily="66" charset="0"/>
            </a:endParaRPr>
          </a:p>
          <a:p>
            <a:pPr marL="228600" indent="-228600"/>
            <a:r>
              <a:rPr lang="en-US" altLang="zh-CN" sz="3200" dirty="0">
                <a:latin typeface="Comic Sans MS" panose="030F0702030302020204" pitchFamily="66" charset="0"/>
              </a:rPr>
              <a:t>3. The fire engine is coming. (  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  </a:t>
            </a:r>
            <a:r>
              <a:rPr lang="en-US" altLang="zh-CN" sz="3200" dirty="0">
                <a:latin typeface="Comic Sans MS" panose="030F0702030302020204" pitchFamily="66" charset="0"/>
              </a:rPr>
              <a:t> )</a:t>
            </a:r>
          </a:p>
          <a:p>
            <a:pPr marL="228600" indent="-228600"/>
            <a:endParaRPr lang="en-US" altLang="zh-CN" sz="3200" dirty="0">
              <a:latin typeface="Comic Sans MS" panose="030F0702030302020204" pitchFamily="66" charset="0"/>
            </a:endParaRPr>
          </a:p>
          <a:p>
            <a:pPr marL="228600" indent="-228600"/>
            <a:r>
              <a:rPr lang="en-US" altLang="zh-CN" sz="3200" dirty="0">
                <a:latin typeface="Comic Sans MS" panose="030F0702030302020204" pitchFamily="66" charset="0"/>
              </a:rPr>
              <a:t>4. The firemen can put out(</a:t>
            </a:r>
            <a:r>
              <a:rPr lang="zh-CN" altLang="en-US" sz="3200" dirty="0">
                <a:latin typeface="Comic Sans MS" panose="030F0702030302020204" pitchFamily="66" charset="0"/>
              </a:rPr>
              <a:t>扑灭</a:t>
            </a:r>
            <a:r>
              <a:rPr lang="en-US" altLang="zh-CN" sz="3200" dirty="0">
                <a:latin typeface="Comic Sans MS" panose="030F0702030302020204" pitchFamily="66" charset="0"/>
              </a:rPr>
              <a:t>) the fire. (   )</a:t>
            </a:r>
          </a:p>
        </p:txBody>
      </p:sp>
      <p:pic>
        <p:nvPicPr>
          <p:cNvPr id="23555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913"/>
            <a:ext cx="3629025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755650" y="1196975"/>
            <a:ext cx="2736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</a:rPr>
              <a:t>T or F?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40152" y="3717032"/>
            <a:ext cx="6078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</a:rPr>
              <a:t>T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16416" y="4653136"/>
            <a:ext cx="6078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</a:rPr>
              <a:t>T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39952" y="1772816"/>
            <a:ext cx="6078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</a:rPr>
              <a:t>F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48064" y="2708920"/>
            <a:ext cx="6078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</a:rPr>
              <a:t>F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395288" y="1268413"/>
            <a:ext cx="8748712" cy="48783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1. </a:t>
            </a:r>
            <a:r>
              <a:rPr lang="en-US" altLang="zh-CN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Where</a:t>
            </a: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do the students and their teacher go?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US" altLang="zh-CN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2. Who works there?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US" altLang="zh-CN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3. What can they </a:t>
            </a:r>
            <a:r>
              <a:rPr lang="en-US" altLang="zh-CN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see?</a:t>
            </a:r>
            <a:endParaRPr lang="en-US" altLang="zh-CN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US" altLang="zh-CN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4. </a:t>
            </a:r>
            <a:r>
              <a:rPr lang="en-US" altLang="zh-CN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Can </a:t>
            </a: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children play with fire?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endParaRPr lang="en-US" altLang="zh-CN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5. Does </a:t>
            </a:r>
            <a:r>
              <a:rPr lang="en-US" altLang="zh-CN" sz="28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Mr</a:t>
            </a: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Xu like his job?</a:t>
            </a:r>
          </a:p>
        </p:txBody>
      </p:sp>
      <p:sp>
        <p:nvSpPr>
          <p:cNvPr id="23561" name="WordArt 2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4824413" cy="612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Watch and answer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4581" name="图片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227592">
            <a:off x="7712075" y="5648325"/>
            <a:ext cx="70167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图片 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087205">
            <a:off x="8223250" y="5711825"/>
            <a:ext cx="7000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istrator\Desktop\SOE 3A 图档\Module 2\02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395288" y="1268413"/>
            <a:ext cx="8748712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>
                <a:latin typeface="Comic Sans MS" panose="030F0702030302020204" pitchFamily="66" charset="0"/>
              </a:rPr>
              <a:t>1. </a:t>
            </a:r>
            <a:r>
              <a:rPr lang="en-US" altLang="zh-CN" sz="2800" b="1" u="sng">
                <a:latin typeface="Comic Sans MS" panose="030F0702030302020204" pitchFamily="66" charset="0"/>
              </a:rPr>
              <a:t>Where</a:t>
            </a:r>
            <a:r>
              <a:rPr lang="en-US" altLang="zh-CN" sz="2800" b="1">
                <a:latin typeface="Comic Sans MS" panose="030F0702030302020204" pitchFamily="66" charset="0"/>
              </a:rPr>
              <a:t> do the students and their teacher go?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US" altLang="zh-CN" sz="2800" b="1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>
                <a:latin typeface="Comic Sans MS" panose="030F0702030302020204" pitchFamily="66" charset="0"/>
              </a:rPr>
              <a:t>2. Who </a:t>
            </a:r>
            <a:r>
              <a:rPr lang="en-US" altLang="zh-CN" sz="2800" b="1" u="sng">
                <a:latin typeface="Comic Sans MS" panose="030F0702030302020204" pitchFamily="66" charset="0"/>
              </a:rPr>
              <a:t>works</a:t>
            </a:r>
            <a:r>
              <a:rPr lang="en-US" altLang="zh-CN" sz="2800" b="1">
                <a:latin typeface="Comic Sans MS" panose="030F0702030302020204" pitchFamily="66" charset="0"/>
              </a:rPr>
              <a:t> there?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US" altLang="zh-CN" sz="2800" b="1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>
                <a:latin typeface="Comic Sans MS" panose="030F0702030302020204" pitchFamily="66" charset="0"/>
              </a:rPr>
              <a:t>3. What can they see?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US" altLang="zh-CN" sz="2800" b="1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>
                <a:latin typeface="Comic Sans MS" panose="030F0702030302020204" pitchFamily="66" charset="0"/>
              </a:rPr>
              <a:t>4. Can children play with fire?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altLang="zh-CN" sz="2800" b="1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>
                <a:latin typeface="Comic Sans MS" panose="030F0702030302020204" pitchFamily="66" charset="0"/>
              </a:rPr>
              <a:t>5. Does Mr Xu like his job?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187450" y="1552575"/>
            <a:ext cx="7561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They go to a fire station.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187450" y="2700338"/>
            <a:ext cx="7561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Mr</a:t>
            </a:r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Xu</a:t>
            </a:r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 works at the fire station.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187450" y="3773488"/>
            <a:ext cx="7561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They can see a big </a:t>
            </a:r>
            <a:r>
              <a:rPr lang="en-US" altLang="zh-CN" sz="28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fire engine</a:t>
            </a:r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165225" y="4938713"/>
            <a:ext cx="7561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No, they can’t. 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187450" y="6021388"/>
            <a:ext cx="7561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Yes, he does.</a:t>
            </a:r>
          </a:p>
        </p:txBody>
      </p:sp>
      <p:sp>
        <p:nvSpPr>
          <p:cNvPr id="26633" name="WordArt 2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4824413" cy="612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Think and answer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6634" name="Picture 7" descr="C:\Users\ＭｅＢｉｕＳ\Desktop\333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688" y="4549775"/>
            <a:ext cx="2471737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/>
      <p:bldP spid="4104" grpId="0"/>
      <p:bldP spid="4105" grpId="0"/>
      <p:bldP spid="4106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 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6600CC"/>
            </a:gs>
            <a:gs pos="100000">
              <a:srgbClr val="CC00CC"/>
            </a:gs>
          </a:gsLst>
          <a:lin ang="5400000" scaled="1"/>
        </a:gradFill>
        <a:ln w="9525" cap="flat" cmpd="sng" algn="ctr">
          <a:solidFill>
            <a:srgbClr val="CC99F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9999FF">
              <a:alpha val="80000"/>
            </a:srgb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6600CC"/>
            </a:gs>
            <a:gs pos="100000">
              <a:srgbClr val="CC00CC"/>
            </a:gs>
          </a:gsLst>
          <a:lin ang="5400000" scaled="1"/>
        </a:gradFill>
        <a:ln w="9525" cap="flat" cmpd="sng" algn="ctr">
          <a:solidFill>
            <a:srgbClr val="CC99F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9999FF">
              <a:alpha val="80000"/>
            </a:srgb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939</Words>
  <Application>Microsoft Office PowerPoint</Application>
  <PresentationFormat>全屏显示(4:3)</PresentationFormat>
  <Paragraphs>202</Paragraphs>
  <Slides>19</Slides>
  <Notes>16</Notes>
  <HiddenSlides>0</HiddenSlides>
  <MMClips>10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Broadway BT</vt:lpstr>
      <vt:lpstr>宋体</vt:lpstr>
      <vt:lpstr>微软雅黑</vt:lpstr>
      <vt:lpstr>Arial</vt:lpstr>
      <vt:lpstr>Arial Black</vt:lpstr>
      <vt:lpstr>Comic Sans MS</vt:lpstr>
      <vt:lpstr>Jokerman</vt:lpstr>
      <vt:lpstr>WWW.2PPT.COM
</vt:lpstr>
      <vt:lpstr>第一PPT模板网-WWW.1PPT.COM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2010-10-21T11:46:00Z</dcterms:created>
  <dcterms:modified xsi:type="dcterms:W3CDTF">2023-01-16T16:38:40Z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FD39131A1CB243F09F0E937B3DE11429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