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86" r:id="rId2"/>
    <p:sldId id="260" r:id="rId3"/>
    <p:sldId id="288" r:id="rId4"/>
    <p:sldId id="299" r:id="rId5"/>
    <p:sldId id="298" r:id="rId6"/>
    <p:sldId id="301" r:id="rId7"/>
    <p:sldId id="303" r:id="rId8"/>
    <p:sldId id="302" r:id="rId9"/>
    <p:sldId id="295" r:id="rId10"/>
    <p:sldId id="296" r:id="rId11"/>
    <p:sldId id="290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CC"/>
    <a:srgbClr val="FF0066"/>
    <a:srgbClr val="FFFF00"/>
    <a:srgbClr val="FF99FF"/>
    <a:srgbClr val="FF6699"/>
    <a:srgbClr val="00CC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55BC9-1A3F-449D-A3AF-A941C731020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5F6B63-BEEF-406F-BAAD-A09648E7D18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powerpoint/" TargetMode="External"/><Relationship Id="rId13" Type="http://schemas.openxmlformats.org/officeDocument/2006/relationships/hyperlink" Target="http://www.1ppt.cn/" TargetMode="External"/><Relationship Id="rId18" Type="http://schemas.openxmlformats.org/officeDocument/2006/relationships/hyperlink" Target="http://www.1ppt.com/kejian/meishu/" TargetMode="External"/><Relationship Id="rId3" Type="http://schemas.openxmlformats.org/officeDocument/2006/relationships/hyperlink" Target="http://www.1ppt.com/moban/" TargetMode="External"/><Relationship Id="rId21" Type="http://schemas.openxmlformats.org/officeDocument/2006/relationships/hyperlink" Target="http://www.1ppt.com/kejian/huaxue/" TargetMode="External"/><Relationship Id="rId7" Type="http://schemas.openxmlformats.org/officeDocument/2006/relationships/hyperlink" Target="http://www.1ppt.com/xiazai/" TargetMode="External"/><Relationship Id="rId12" Type="http://schemas.openxmlformats.org/officeDocument/2006/relationships/hyperlink" Target="http://www.1ppt.com/jiaoan/" TargetMode="External"/><Relationship Id="rId17" Type="http://schemas.openxmlformats.org/officeDocument/2006/relationships/hyperlink" Target="http://www.1ppt.com/kejian/yingyu/" TargetMode="External"/><Relationship Id="rId2" Type="http://schemas.openxmlformats.org/officeDocument/2006/relationships/slide" Target="../slides/slide4.xml"/><Relationship Id="rId16" Type="http://schemas.openxmlformats.org/officeDocument/2006/relationships/hyperlink" Target="http://www.1ppt.com/kejian/shuxue/" TargetMode="External"/><Relationship Id="rId20" Type="http://schemas.openxmlformats.org/officeDocument/2006/relationships/hyperlink" Target="http://www.1ppt.com/kejian/wuli/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1ppt.com/tubiao/" TargetMode="External"/><Relationship Id="rId11" Type="http://schemas.openxmlformats.org/officeDocument/2006/relationships/hyperlink" Target="http://www.1ppt.com/shiti/" TargetMode="External"/><Relationship Id="rId24" Type="http://schemas.openxmlformats.org/officeDocument/2006/relationships/hyperlink" Target="http://www.1ppt.com/kejian/lishi/" TargetMode="External"/><Relationship Id="rId5" Type="http://schemas.openxmlformats.org/officeDocument/2006/relationships/hyperlink" Target="http://www.1ppt.com/beijing/" TargetMode="External"/><Relationship Id="rId15" Type="http://schemas.openxmlformats.org/officeDocument/2006/relationships/hyperlink" Target="http://www.1ppt.com/kejian/yuwen/" TargetMode="External"/><Relationship Id="rId23" Type="http://schemas.openxmlformats.org/officeDocument/2006/relationships/hyperlink" Target="http://www.1ppt.com/kejian/dili/" TargetMode="External"/><Relationship Id="rId10" Type="http://schemas.openxmlformats.org/officeDocument/2006/relationships/hyperlink" Target="http://www.1ppt.com/fanwen/" TargetMode="External"/><Relationship Id="rId19" Type="http://schemas.openxmlformats.org/officeDocument/2006/relationships/hyperlink" Target="http://www.1ppt.com/kejian/kexue/" TargetMode="External"/><Relationship Id="rId4" Type="http://schemas.openxmlformats.org/officeDocument/2006/relationships/hyperlink" Target="http://www.1ppt.com/sucai/" TargetMode="External"/><Relationship Id="rId9" Type="http://schemas.openxmlformats.org/officeDocument/2006/relationships/hyperlink" Target="http://www.1ppt.com/ziliao/" TargetMode="External"/><Relationship Id="rId14" Type="http://schemas.openxmlformats.org/officeDocument/2006/relationships/hyperlink" Target="http://www.1ppt.com/kejian/" TargetMode="External"/><Relationship Id="rId22" Type="http://schemas.openxmlformats.org/officeDocument/2006/relationships/hyperlink" Target="http://www.1ppt.com/kejian/shengwu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3"/>
              </a:rPr>
              <a:t>www.1ppt.com/moban/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素材：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4"/>
              </a:rPr>
              <a:t>www.1ppt.com/sucai/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背景：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5"/>
              </a:rPr>
              <a:t>www.1ppt.com/beijing/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图表：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6"/>
              </a:rPr>
              <a:t>www.1ppt.com/tubiao/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7"/>
              </a:rPr>
              <a:t>www.1ppt.com/xiazai/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教程： 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8"/>
              </a:rPr>
              <a:t>www.1ppt.com/powerpoint/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资料下载：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9"/>
              </a:rPr>
              <a:t>www.1ppt.com/ziliao/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范文下载：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0"/>
              </a:rPr>
              <a:t>www.1ppt.com/fanwen/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试卷下载：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1"/>
              </a:rPr>
              <a:t>www.1ppt.com/shiti/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教案下载：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2"/>
              </a:rPr>
              <a:t>www.1ppt.com/jiaoan/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论坛：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3"/>
              </a:rPr>
              <a:t>www.1ppt.cn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4"/>
              </a:rPr>
              <a:t>www.1ppt.com/kejian/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语文课件：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5"/>
              </a:rPr>
              <a:t>www.1ppt.com/kejian/yuwen/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数学课件：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6"/>
              </a:rPr>
              <a:t>www.1ppt.com/kejian/shuxue/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英语课件：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7"/>
              </a:rPr>
              <a:t>www.1ppt.com/kejian/yingyu/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美术课件：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8"/>
              </a:rPr>
              <a:t>www.1ppt.com/kejian/meishu/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科学课件：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9"/>
              </a:rPr>
              <a:t>www.1ppt.com/kejian/kexue/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物理课件：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0"/>
              </a:rPr>
              <a:t>www.1ppt.com/kejian/wuli/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化学课件：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1"/>
              </a:rPr>
              <a:t>www.1ppt.com/kejian/huaxue/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生物课件：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2"/>
              </a:rPr>
              <a:t>www.1ppt.com/kejian/shengwu/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地理课件：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3"/>
              </a:rPr>
              <a:t>www.1ppt.com/kejian/dili/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历史课件：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4"/>
              </a:rPr>
              <a:t>www.1ppt.com/kejian/lishi/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F6B63-BEEF-406F-BAAD-A09648E7D18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marL="0" indent="0" algn="ctr">
              <a:defRPr sz="4000" b="1"/>
            </a:lvl1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090613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200"/>
            </a:lvl1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单击此处编辑母版副标题样式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MS PGothic" panose="020B0600070205080204" pitchFamily="34" charset="-128"/>
              </a:rPr>
              <a:t>第二级</a:t>
            </a:r>
          </a:p>
          <a:p>
            <a:pPr lvl="2"/>
            <a:r>
              <a:rPr lang="zh-CN" altLang="en-US" smtClean="0">
                <a:sym typeface="MS PGothic" panose="020B0600070205080204" pitchFamily="34" charset="-128"/>
              </a:rPr>
              <a:t>第三级</a:t>
            </a:r>
          </a:p>
          <a:p>
            <a:pPr lvl="3"/>
            <a:r>
              <a:rPr lang="zh-CN" altLang="en-US" smtClean="0">
                <a:sym typeface="MS PGothic" panose="020B0600070205080204" pitchFamily="34" charset="-128"/>
              </a:rPr>
              <a:t>第四级</a:t>
            </a:r>
          </a:p>
          <a:p>
            <a:pPr lvl="4"/>
            <a:r>
              <a:rPr lang="zh-CN" altLang="en-US" smtClean="0">
                <a:sym typeface="MS PGothic" panose="020B0600070205080204" pitchFamily="34" charset="-128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  <a:sym typeface="MS PGothic" panose="020B0600070205080204" pitchFamily="34" charset="-128"/>
        </a:defRPr>
      </a:lvl1pPr>
      <a:lvl2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2pPr>
      <a:lvl3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3pPr>
      <a:lvl4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4pPr>
      <a:lvl5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5pPr>
      <a:lvl6pPr marL="13716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6pPr>
      <a:lvl7pPr marL="18288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7pPr>
      <a:lvl8pPr marL="22860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8pPr>
      <a:lvl9pPr marL="27432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MS PGothic" panose="020B0600070205080204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1"/>
          <p:cNvSpPr txBox="1">
            <a:spLocks noChangeArrowheads="1"/>
          </p:cNvSpPr>
          <p:nvPr/>
        </p:nvSpPr>
        <p:spPr bwMode="auto">
          <a:xfrm>
            <a:off x="0" y="908720"/>
            <a:ext cx="9144000" cy="2478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 </a:t>
            </a:r>
            <a:r>
              <a:rPr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 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altLang="zh-CN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CN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Made It!</a:t>
            </a:r>
            <a:endParaRPr lang="zh-CN" altLang="en-US" sz="7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419342" y="4732307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circle/>
    <p:sndAc>
      <p:stSnd>
        <p:snd r:embed="rId2" name="chimes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68313" y="1196975"/>
            <a:ext cx="8604250" cy="360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4300" b="1" dirty="0">
                <a:solidFill>
                  <a:srgbClr val="009900"/>
                </a:solidFill>
              </a:rPr>
              <a:t>5.</a:t>
            </a:r>
            <a:r>
              <a:rPr lang="en-US" altLang="zh-CN" sz="4300" b="1" dirty="0">
                <a:solidFill>
                  <a:srgbClr val="009900"/>
                </a:solidFill>
              </a:rPr>
              <a:t> misspelled words</a:t>
            </a:r>
            <a:r>
              <a:rPr lang="zh-CN" altLang="en-US" sz="4300" b="1" dirty="0">
                <a:solidFill>
                  <a:srgbClr val="009900"/>
                </a:solidFill>
              </a:rPr>
              <a:t>________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4300" b="1" dirty="0">
                <a:solidFill>
                  <a:srgbClr val="009900"/>
                </a:solidFill>
              </a:rPr>
              <a:t>6.</a:t>
            </a:r>
            <a:r>
              <a:rPr lang="en-US" altLang="zh-CN" sz="4300" b="1" dirty="0">
                <a:solidFill>
                  <a:srgbClr val="009900"/>
                </a:solidFill>
              </a:rPr>
              <a:t> a loser </a:t>
            </a:r>
            <a:r>
              <a:rPr lang="zh-CN" altLang="en-US" sz="4300" b="1" dirty="0">
                <a:solidFill>
                  <a:srgbClr val="009900"/>
                </a:solidFill>
              </a:rPr>
              <a:t>___________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4300" b="1" dirty="0">
                <a:solidFill>
                  <a:srgbClr val="009900"/>
                </a:solidFill>
              </a:rPr>
              <a:t>7.</a:t>
            </a:r>
            <a:r>
              <a:rPr lang="en-US" altLang="zh-CN" sz="4300" b="1" dirty="0">
                <a:solidFill>
                  <a:srgbClr val="009900"/>
                </a:solidFill>
              </a:rPr>
              <a:t> too many</a:t>
            </a:r>
            <a:r>
              <a:rPr lang="zh-CN" altLang="en-US" sz="4300" b="1" dirty="0">
                <a:solidFill>
                  <a:srgbClr val="009900"/>
                </a:solidFill>
              </a:rPr>
              <a:t>_______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857875" y="1487488"/>
            <a:ext cx="2447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FF6600"/>
                </a:solidFill>
              </a:rPr>
              <a:t>拼错的单词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357563" y="2655888"/>
            <a:ext cx="27860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>
                <a:solidFill>
                  <a:srgbClr val="FF6600"/>
                </a:solidFill>
              </a:rPr>
              <a:t>一个失败者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786188" y="4013200"/>
            <a:ext cx="18573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>
                <a:solidFill>
                  <a:srgbClr val="FF6600"/>
                </a:solidFill>
              </a:rPr>
              <a:t>太多的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autoUpdateAnimBg="0"/>
      <p:bldP spid="14340" grpId="0" autoUpdateAnimBg="0"/>
      <p:bldP spid="1434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941388" y="1878013"/>
            <a:ext cx="74168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3200" dirty="0">
                <a:solidFill>
                  <a:srgbClr val="FF0066"/>
                </a:solidFill>
              </a:rPr>
              <a:t>Make a list of words that you think are hard to spell. Compare lists with a few classmates. Are your words the same as theirs? Help each other to correct these mistakes</a:t>
            </a:r>
            <a:r>
              <a:rPr lang="zh-CN" altLang="en-US" sz="3200" dirty="0" smtClean="0">
                <a:solidFill>
                  <a:srgbClr val="FF0066"/>
                </a:solidFill>
              </a:rPr>
              <a:t>. </a:t>
            </a:r>
            <a:endParaRPr lang="zh-CN" altLang="en-US" sz="3200" dirty="0">
              <a:solidFill>
                <a:srgbClr val="FF0066"/>
              </a:solidFill>
            </a:endParaRPr>
          </a:p>
        </p:txBody>
      </p:sp>
      <p:sp>
        <p:nvSpPr>
          <p:cNvPr id="36867" name="Rectangle 2"/>
          <p:cNvSpPr txBox="1">
            <a:spLocks noChangeArrowheads="1"/>
          </p:cNvSpPr>
          <p:nvPr/>
        </p:nvSpPr>
        <p:spPr bwMode="auto">
          <a:xfrm>
            <a:off x="957263" y="774700"/>
            <a:ext cx="4186237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>
                <a:solidFill>
                  <a:srgbClr val="FF0000"/>
                </a:solidFill>
              </a:rPr>
              <a:t>Homework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836712"/>
            <a:ext cx="4178300" cy="714375"/>
          </a:xfrm>
        </p:spPr>
        <p:txBody>
          <a:bodyPr/>
          <a:lstStyle/>
          <a:p>
            <a:pPr algn="l" eaLnBrk="1" hangingPunct="1"/>
            <a:r>
              <a:rPr lang="zh-CN" altLang="en-US" sz="3600" dirty="0" smtClean="0">
                <a:solidFill>
                  <a:srgbClr val="FF0000"/>
                </a:solidFill>
              </a:rPr>
              <a:t>THINK ABOUT IT</a:t>
            </a:r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628800"/>
            <a:ext cx="7772400" cy="4371975"/>
          </a:xfrm>
          <a:noFill/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en-US" altLang="zh-CN" sz="3600" dirty="0" smtClean="0"/>
              <a:t>Are you good at spelling? What words do you think are hard to spell?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3600" dirty="0" smtClean="0"/>
              <a:t>What English skills would you like to improve?</a:t>
            </a:r>
            <a:endParaRPr lang="zh-CN" altLang="en-US" sz="3300" b="1" dirty="0" smtClean="0"/>
          </a:p>
        </p:txBody>
      </p:sp>
    </p:spTree>
  </p:cSld>
  <p:clrMapOvr>
    <a:masterClrMapping/>
  </p:clrMapOvr>
  <p:transition>
    <p:zoom/>
    <p:sndAc>
      <p:stSnd>
        <p:snd r:embed="rId2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WordArt 3"/>
          <p:cNvSpPr>
            <a:spLocks noChangeArrowheads="1" noChangeShapeType="1"/>
          </p:cNvSpPr>
          <p:nvPr/>
        </p:nvSpPr>
        <p:spPr bwMode="auto">
          <a:xfrm>
            <a:off x="1763713" y="1844675"/>
            <a:ext cx="5616575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Questions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3366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</p:spTree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187624" y="2298136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7454" y="476672"/>
            <a:ext cx="4186238" cy="868363"/>
          </a:xfrm>
        </p:spPr>
        <p:txBody>
          <a:bodyPr/>
          <a:lstStyle/>
          <a:p>
            <a:pPr algn="l" eaLnBrk="1" hangingPunct="1"/>
            <a:r>
              <a:rPr lang="zh-CN" altLang="en-US" sz="3600" dirty="0" smtClean="0">
                <a:solidFill>
                  <a:srgbClr val="FF0000"/>
                </a:solidFill>
              </a:rPr>
              <a:t>Listen and answer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7454" y="1302172"/>
            <a:ext cx="6800850" cy="4525963"/>
          </a:xfrm>
          <a:noFill/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zh-CN" altLang="en-US" sz="2800" dirty="0" smtClean="0">
                <a:solidFill>
                  <a:srgbClr val="002060"/>
                </a:solidFill>
              </a:rPr>
              <a:t>1.</a:t>
            </a:r>
            <a:r>
              <a:rPr lang="en-US" altLang="zh-CN" sz="2800" dirty="0" smtClean="0">
                <a:solidFill>
                  <a:srgbClr val="002060"/>
                </a:solidFill>
              </a:rPr>
              <a:t> What’s wrong with Peter?</a:t>
            </a:r>
            <a:endParaRPr lang="zh-CN" altLang="en-US" sz="2800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zh-CN" altLang="en-US" sz="2800" dirty="0" smtClean="0">
                <a:solidFill>
                  <a:srgbClr val="002060"/>
                </a:solidFill>
              </a:rPr>
              <a:t>2.</a:t>
            </a:r>
            <a:r>
              <a:rPr lang="en-US" altLang="zh-CN" sz="2800" dirty="0" smtClean="0">
                <a:solidFill>
                  <a:srgbClr val="002060"/>
                </a:solidFill>
              </a:rPr>
              <a:t> What did Krista give to Peter?</a:t>
            </a:r>
            <a:endParaRPr lang="zh-CN" altLang="en-US" sz="2800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zh-CN" altLang="en-US" sz="2800" dirty="0" smtClean="0">
                <a:solidFill>
                  <a:srgbClr val="002060"/>
                </a:solidFill>
              </a:rPr>
              <a:t>3.</a:t>
            </a:r>
            <a:r>
              <a:rPr lang="en-US" altLang="zh-CN" sz="2800" dirty="0" smtClean="0">
                <a:solidFill>
                  <a:srgbClr val="002060"/>
                </a:solidFill>
              </a:rPr>
              <a:t> What did Peter do during the 125 days before school ends for the year?</a:t>
            </a:r>
            <a:endParaRPr lang="zh-CN" altLang="en-US" sz="2800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zh-CN" altLang="en-US" sz="2800" dirty="0" smtClean="0">
                <a:solidFill>
                  <a:srgbClr val="002060"/>
                </a:solidFill>
              </a:rPr>
              <a:t>4.</a:t>
            </a:r>
            <a:r>
              <a:rPr lang="en-US" altLang="zh-CN" sz="2800" dirty="0" smtClean="0">
                <a:solidFill>
                  <a:srgbClr val="002060"/>
                </a:solidFill>
              </a:rPr>
              <a:t> What award did Miss Martin present to Peter on the last day of school?</a:t>
            </a:r>
            <a:endParaRPr lang="zh-CN" altLang="en-US" sz="28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 txBox="1">
            <a:spLocks noChangeArrowheads="1"/>
          </p:cNvSpPr>
          <p:nvPr/>
        </p:nvSpPr>
        <p:spPr bwMode="auto">
          <a:xfrm>
            <a:off x="957263" y="774700"/>
            <a:ext cx="4186237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>
                <a:solidFill>
                  <a:srgbClr val="FF0000"/>
                </a:solidFill>
              </a:rPr>
              <a:t>Language Points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928688" y="1714500"/>
            <a:ext cx="714375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>
                <a:solidFill>
                  <a:srgbClr val="0000CC"/>
                </a:solidFill>
              </a:rPr>
              <a:t>Krista, his friend, noticed him looking sad.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solidFill>
                  <a:srgbClr val="0000CC"/>
                </a:solidFill>
              </a:rPr>
              <a:t>    他的朋友，</a:t>
            </a:r>
            <a:r>
              <a:rPr lang="en-US" altLang="zh-CN" sz="2400" dirty="0">
                <a:solidFill>
                  <a:srgbClr val="0000CC"/>
                </a:solidFill>
              </a:rPr>
              <a:t>Krista</a:t>
            </a:r>
            <a:r>
              <a:rPr lang="zh-CN" altLang="en-US" sz="2400" dirty="0">
                <a:solidFill>
                  <a:srgbClr val="0000CC"/>
                </a:solidFill>
              </a:rPr>
              <a:t>，注意到他看上去很伤心。</a:t>
            </a:r>
            <a:endParaRPr lang="en-US" sz="2400" dirty="0">
              <a:solidFill>
                <a:srgbClr val="0000CC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400" dirty="0"/>
              <a:t>    </a:t>
            </a:r>
            <a:r>
              <a:rPr lang="en-US" altLang="zh-CN" sz="2400" dirty="0"/>
              <a:t>notice sb. do/doing </a:t>
            </a:r>
            <a:r>
              <a:rPr lang="en-US" altLang="zh-CN" sz="2400" dirty="0" err="1"/>
              <a:t>sth</a:t>
            </a:r>
            <a:r>
              <a:rPr lang="en-US" altLang="zh-CN" sz="2400" dirty="0"/>
              <a:t>.</a:t>
            </a:r>
            <a:r>
              <a:rPr lang="zh-CN" altLang="en-US" sz="2400" dirty="0"/>
              <a:t>注意到某人做</a:t>
            </a:r>
            <a:r>
              <a:rPr lang="en-US" altLang="zh-CN" sz="2400" dirty="0"/>
              <a:t>/</a:t>
            </a:r>
            <a:r>
              <a:rPr lang="zh-CN" altLang="en-US" sz="2400" dirty="0"/>
              <a:t>正在做某事</a:t>
            </a:r>
            <a:endParaRPr lang="en-US" sz="2400" dirty="0"/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/>
              <a:t>    </a:t>
            </a:r>
            <a:r>
              <a:rPr lang="zh-CN" altLang="en-US" sz="2400" dirty="0">
                <a:solidFill>
                  <a:srgbClr val="009900"/>
                </a:solidFill>
              </a:rPr>
              <a:t>例子：</a:t>
            </a:r>
            <a:r>
              <a:rPr lang="en-US" altLang="zh-CN" sz="2400" dirty="0">
                <a:solidFill>
                  <a:srgbClr val="009900"/>
                </a:solidFill>
              </a:rPr>
              <a:t>I noticed her looking at me when I turned 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>
                <a:solidFill>
                  <a:srgbClr val="009900"/>
                </a:solidFill>
              </a:rPr>
              <a:t>               </a:t>
            </a:r>
            <a:r>
              <a:rPr lang="en-US" altLang="zh-CN" sz="2400" dirty="0">
                <a:solidFill>
                  <a:srgbClr val="009900"/>
                </a:solidFill>
              </a:rPr>
              <a:t>around.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solidFill>
                  <a:srgbClr val="009900"/>
                </a:solidFill>
              </a:rPr>
              <a:t>               我转过身的时候注意到她正看着我。</a:t>
            </a:r>
            <a:endParaRPr lang="en-US" sz="2400" dirty="0">
              <a:solidFill>
                <a:srgbClr val="009900"/>
              </a:solidFill>
            </a:endParaRPr>
          </a:p>
          <a:p>
            <a:pPr eaLnBrk="1" hangingPunct="1">
              <a:lnSpc>
                <a:spcPct val="150000"/>
              </a:lnSpc>
            </a:pPr>
            <a:endParaRPr lang="zh-CN" altLang="en-US" sz="2400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2"/>
          <p:cNvSpPr txBox="1">
            <a:spLocks noChangeArrowheads="1"/>
          </p:cNvSpPr>
          <p:nvPr/>
        </p:nvSpPr>
        <p:spPr bwMode="auto">
          <a:xfrm>
            <a:off x="928688" y="980728"/>
            <a:ext cx="7072312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solidFill>
                  <a:srgbClr val="0000CC"/>
                </a:solidFill>
              </a:rPr>
              <a:t>2. He worked very hard, both by himself and with Krista. </a:t>
            </a:r>
            <a:r>
              <a:rPr lang="zh-CN" altLang="en-US" sz="2400" dirty="0">
                <a:solidFill>
                  <a:srgbClr val="0000CC"/>
                </a:solidFill>
              </a:rPr>
              <a:t>无论独自一人时还是和克里斯塔时，他学习都非常努力。</a:t>
            </a:r>
            <a:endParaRPr lang="en-US" sz="2400" dirty="0">
              <a:solidFill>
                <a:srgbClr val="0000CC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400" dirty="0"/>
              <a:t>    </a:t>
            </a:r>
            <a:r>
              <a:rPr lang="en-US" altLang="zh-CN" sz="2400" dirty="0"/>
              <a:t>(1)by oneself</a:t>
            </a:r>
            <a:r>
              <a:rPr lang="zh-CN" altLang="en-US" sz="2400" dirty="0"/>
              <a:t>意为“单独地，靠自己地</a:t>
            </a:r>
            <a:r>
              <a:rPr lang="en-US" altLang="zh-CN" sz="2400" dirty="0"/>
              <a:t>(alone or independently)</a:t>
            </a:r>
            <a:r>
              <a:rPr lang="zh-CN" altLang="en-US" sz="2400" dirty="0"/>
              <a:t>”。如：</a:t>
            </a:r>
            <a:endParaRPr lang="en-US" sz="2400" dirty="0"/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/>
              <a:t>    </a:t>
            </a:r>
            <a:r>
              <a:rPr lang="zh-CN" altLang="en-US" sz="2400" dirty="0">
                <a:solidFill>
                  <a:srgbClr val="009900"/>
                </a:solidFill>
              </a:rPr>
              <a:t>例子：</a:t>
            </a:r>
            <a:r>
              <a:rPr lang="en-US" altLang="zh-CN" sz="2400" dirty="0">
                <a:solidFill>
                  <a:srgbClr val="009900"/>
                </a:solidFill>
              </a:rPr>
              <a:t>All his friends have deserted him and he is all by himself now. </a:t>
            </a:r>
            <a:r>
              <a:rPr lang="zh-CN" altLang="en-US" sz="2400" dirty="0">
                <a:solidFill>
                  <a:srgbClr val="009900"/>
                </a:solidFill>
              </a:rPr>
              <a:t>他所有的朋友都离弃他了，现在他孤独一人。</a:t>
            </a:r>
            <a:endParaRPr lang="en-US" sz="2400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1000125" y="1441450"/>
            <a:ext cx="68580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tabLst>
                <a:tab pos="6000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tabLst>
                <a:tab pos="6000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6000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6000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6000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6000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6000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6000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6000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dirty="0"/>
              <a:t>(2)both </a:t>
            </a:r>
            <a:r>
              <a:rPr lang="zh-CN" altLang="en-US" sz="2400" dirty="0"/>
              <a:t>用作形容词，意思是 “二者的，双方的” 作。还可作代词，意思是 “二者都” 位于行为动词前，</a:t>
            </a:r>
            <a:r>
              <a:rPr lang="en-US" altLang="zh-CN" sz="2400" dirty="0"/>
              <a:t>be</a:t>
            </a:r>
            <a:r>
              <a:rPr lang="zh-CN" altLang="en-US" sz="2400" dirty="0"/>
              <a:t>动词后。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solidFill>
                  <a:srgbClr val="0000CC"/>
                </a:solidFill>
              </a:rPr>
              <a:t>    </a:t>
            </a:r>
            <a:r>
              <a:rPr lang="zh-CN" altLang="en-US" sz="2400" dirty="0">
                <a:solidFill>
                  <a:srgbClr val="009900"/>
                </a:solidFill>
              </a:rPr>
              <a:t>例子：</a:t>
            </a:r>
            <a:r>
              <a:rPr lang="en-US" altLang="zh-CN" sz="2400" dirty="0">
                <a:solidFill>
                  <a:srgbClr val="009900"/>
                </a:solidFill>
              </a:rPr>
              <a:t>His parents are both teachers and they 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>
                <a:solidFill>
                  <a:srgbClr val="009900"/>
                </a:solidFill>
              </a:rPr>
              <a:t>               </a:t>
            </a:r>
            <a:r>
              <a:rPr lang="en-US" altLang="zh-CN" sz="2400" dirty="0">
                <a:solidFill>
                  <a:srgbClr val="009900"/>
                </a:solidFill>
              </a:rPr>
              <a:t>both work hard. 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solidFill>
                  <a:srgbClr val="009900"/>
                </a:solidFill>
              </a:rPr>
              <a:t>               他的父母都是老师，他们工作都很努力。</a:t>
            </a:r>
            <a:endParaRPr lang="en-US" sz="2400" dirty="0">
              <a:solidFill>
                <a:srgbClr val="009900"/>
              </a:solidFill>
            </a:endParaRPr>
          </a:p>
          <a:p>
            <a:pPr eaLnBrk="1" hangingPunct="1">
              <a:lnSpc>
                <a:spcPct val="150000"/>
              </a:lnSpc>
            </a:pPr>
            <a:endParaRPr lang="zh-CN" altLang="en-US" sz="24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10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10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928688" y="1476375"/>
            <a:ext cx="7358062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solidFill>
                  <a:srgbClr val="0000CC"/>
                </a:solidFill>
              </a:rPr>
              <a:t>3. It’s all because of your help!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/>
              <a:t>     </a:t>
            </a:r>
            <a:r>
              <a:rPr lang="zh-CN" altLang="en-US" sz="2400" dirty="0">
                <a:solidFill>
                  <a:srgbClr val="0000CC"/>
                </a:solidFill>
              </a:rPr>
              <a:t>这都是由于你的帮助！</a:t>
            </a:r>
            <a:endParaRPr lang="en-US" sz="2400" dirty="0">
              <a:solidFill>
                <a:srgbClr val="0000CC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400" dirty="0"/>
              <a:t>    </a:t>
            </a:r>
            <a:r>
              <a:rPr lang="en-US" altLang="zh-CN" sz="2400" dirty="0"/>
              <a:t>because of</a:t>
            </a:r>
            <a:r>
              <a:rPr lang="zh-CN" altLang="en-US" sz="2400" dirty="0"/>
              <a:t>是复合介词，其后接名词、带刺、动名词等；</a:t>
            </a:r>
            <a:r>
              <a:rPr lang="en-US" altLang="zh-CN" sz="2400" dirty="0"/>
              <a:t>because</a:t>
            </a:r>
            <a:r>
              <a:rPr lang="zh-CN" altLang="en-US" sz="2400" dirty="0"/>
              <a:t>是连词，其后接句子。如：</a:t>
            </a:r>
            <a:endParaRPr lang="en-US" sz="2400" dirty="0"/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/>
              <a:t>    </a:t>
            </a:r>
            <a:r>
              <a:rPr lang="zh-CN" altLang="en-US" sz="2400" dirty="0">
                <a:solidFill>
                  <a:srgbClr val="009900"/>
                </a:solidFill>
              </a:rPr>
              <a:t>例子：</a:t>
            </a:r>
            <a:r>
              <a:rPr lang="en-US" altLang="zh-CN" sz="2400" dirty="0">
                <a:solidFill>
                  <a:srgbClr val="009900"/>
                </a:solidFill>
              </a:rPr>
              <a:t>I didn’t buy it because it was too expensive.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solidFill>
                  <a:srgbClr val="009900"/>
                </a:solidFill>
              </a:rPr>
              <a:t>               我没有买是因为它太贵了。</a:t>
            </a:r>
            <a:endParaRPr lang="en-US" sz="2400" dirty="0">
              <a:solidFill>
                <a:srgbClr val="0099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400" dirty="0">
                <a:solidFill>
                  <a:srgbClr val="009900"/>
                </a:solidFill>
              </a:rPr>
              <a:t>               </a:t>
            </a:r>
            <a:r>
              <a:rPr lang="en-US" altLang="zh-CN" sz="2400" dirty="0">
                <a:solidFill>
                  <a:srgbClr val="009900"/>
                </a:solidFill>
              </a:rPr>
              <a:t>He is here because of you.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solidFill>
                  <a:srgbClr val="009900"/>
                </a:solidFill>
              </a:rPr>
              <a:t>               他为你而来了这里。</a:t>
            </a:r>
            <a:endParaRPr lang="en-US" sz="2400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11188" y="2124348"/>
            <a:ext cx="8064500" cy="361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200" b="1" dirty="0">
                <a:solidFill>
                  <a:srgbClr val="009900"/>
                </a:solidFill>
              </a:rPr>
              <a:t>1.放弃_________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4200" b="1" dirty="0">
                <a:solidFill>
                  <a:srgbClr val="009900"/>
                </a:solidFill>
              </a:rPr>
              <a:t>2.由于，因为______________ 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4200" b="1" dirty="0">
                <a:solidFill>
                  <a:srgbClr val="009900"/>
                </a:solidFill>
              </a:rPr>
              <a:t>3.独自，靠自己____________ 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4200" b="1" dirty="0">
                <a:solidFill>
                  <a:srgbClr val="009900"/>
                </a:solidFill>
              </a:rPr>
              <a:t>4.接受挑战_______________ 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725738" y="2060848"/>
            <a:ext cx="32035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>
                <a:solidFill>
                  <a:srgbClr val="FF6600"/>
                </a:solidFill>
              </a:rPr>
              <a:t>give up</a:t>
            </a:r>
            <a:endParaRPr lang="zh-CN" altLang="en-US" sz="4000" b="1">
              <a:solidFill>
                <a:srgbClr val="FF6600"/>
              </a:solidFill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37075" y="3060973"/>
            <a:ext cx="36782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>
                <a:solidFill>
                  <a:srgbClr val="FF6600"/>
                </a:solidFill>
              </a:rPr>
              <a:t>because of 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786313" y="4015061"/>
            <a:ext cx="30083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>
                <a:solidFill>
                  <a:srgbClr val="FF6600"/>
                </a:solidFill>
              </a:rPr>
              <a:t>by oneself</a:t>
            </a:r>
            <a:endParaRPr lang="zh-CN" altLang="en-US" sz="4000" b="1">
              <a:solidFill>
                <a:srgbClr val="FF6600"/>
              </a:solidFill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416300" y="5061223"/>
            <a:ext cx="43703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6600"/>
                </a:solidFill>
              </a:rPr>
              <a:t>accept the challenge</a:t>
            </a:r>
            <a:endParaRPr lang="zh-CN" altLang="en-US" sz="3200" b="1">
              <a:solidFill>
                <a:srgbClr val="FF6600"/>
              </a:solidFill>
            </a:endParaRP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638176" y="1254919"/>
            <a:ext cx="2087562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sz="4300" b="1" dirty="0">
                <a:ea typeface="华文彩云" panose="02010800040101010101" pitchFamily="2" charset="-122"/>
              </a:rPr>
              <a:t>译一译</a:t>
            </a:r>
          </a:p>
        </p:txBody>
      </p:sp>
      <p:pic>
        <p:nvPicPr>
          <p:cNvPr id="34825" name="Picture 9" descr="200851518454039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476250"/>
            <a:ext cx="2232025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WordArt 3"/>
          <p:cNvSpPr>
            <a:spLocks noChangeArrowheads="1" noChangeShapeType="1"/>
          </p:cNvSpPr>
          <p:nvPr/>
        </p:nvSpPr>
        <p:spPr bwMode="auto">
          <a:xfrm>
            <a:off x="611188" y="332656"/>
            <a:ext cx="3312368" cy="603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Let's Practice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3366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utoUpdateAnimBg="0"/>
      <p:bldP spid="13316" grpId="0" autoUpdateAnimBg="0"/>
      <p:bldP spid="13317" grpId="0" autoUpdateAnimBg="0"/>
      <p:bldP spid="13318" grpId="0" autoUpdateAnimBg="0"/>
      <p:bldP spid="10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国外超酷媒体演示幻灯片_2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主题46</Template>
  <TotalTime>0</TotalTime>
  <Words>704</Words>
  <Application>Microsoft Office PowerPoint</Application>
  <PresentationFormat>全屏显示(4:3)</PresentationFormat>
  <Paragraphs>74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MS PGothic</vt:lpstr>
      <vt:lpstr>华文彩云</vt:lpstr>
      <vt:lpstr>华文新魏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THINK ABOUT IT</vt:lpstr>
      <vt:lpstr>PowerPoint 演示文稿</vt:lpstr>
      <vt:lpstr>Listen and answer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2008-04-03T05:54:00Z</dcterms:created>
  <dcterms:modified xsi:type="dcterms:W3CDTF">2023-01-16T16:38:45Z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6CC7EBA7BC834CA8BBFF884B4E6C5E0A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