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D5E3D-0C70-4EAC-BCCC-B052CA446E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0A8EA-C98C-4D20-96B2-81F0898CE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0A8EA-C98C-4D20-96B2-81F0898CED7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AB39A0-183E-45BF-A0E6-18EEA7E81B08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E34F2-5640-4F23-8E93-0CADD49DCD01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74EF0-FA5F-4022-BCB3-7F10A23512A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C1503-C286-4F1B-9D29-6E705E5A4EDC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C9F77-A7F5-4410-BC91-A2ADFBFCF6C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C855FB-C72D-4BC1-9693-F46902003A45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8331A-37EE-4331-9791-CF8DC5B2C27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B50F2A-D825-42FB-B955-AC8473A9F65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4CCB4-5229-4B50-9CCF-C14122DB7FF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143F0B-931D-4802-A455-7C735B396542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41E9E-9960-489E-808F-6E4C11A4DCA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EDE417-E7DE-4483-9DAE-8145D9504CB9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0E173-B070-4EC2-ADDF-E2F00A95EB5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C8DB7-D709-4067-9554-10D43EE38C3F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DD068-28D0-4F82-B650-4C05E8D2DF4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1CD2F-C594-452A-BB49-78BC90CF34BC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AC755-B504-4DBE-9D07-2CBFF869F28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7BA5B2-C77D-4366-99D3-E728D8F7E561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1A336-7492-41F2-B88E-C3E66C83B71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B461A-2514-455E-8CC1-6B54B5D4A10A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D9A77-72C9-4B5A-92E7-92878B3980F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0999FC-0054-4B66-BD0F-5EC2511FD403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39730E-0EC6-4341-8AAE-8A1E20B2F18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emf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/>
          </p:cNvSpPr>
          <p:nvPr/>
        </p:nvSpPr>
        <p:spPr bwMode="auto">
          <a:xfrm>
            <a:off x="1043608" y="1772816"/>
            <a:ext cx="7200800" cy="9060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6000" b="1" dirty="0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线段、射线和直线</a:t>
            </a:r>
          </a:p>
        </p:txBody>
      </p:sp>
      <p:sp>
        <p:nvSpPr>
          <p:cNvPr id="3" name="矩形 2"/>
          <p:cNvSpPr/>
          <p:nvPr/>
        </p:nvSpPr>
        <p:spPr>
          <a:xfrm>
            <a:off x="2290490" y="479715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8900" y="984250"/>
            <a:ext cx="90551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   图</a:t>
            </a:r>
            <a:r>
              <a:rPr lang="en-US" altLang="zh-CN" sz="2800" b="1" dirty="0">
                <a:solidFill>
                  <a:srgbClr val="000000"/>
                </a:solidFill>
              </a:rPr>
              <a:t>1-25</a:t>
            </a:r>
            <a:r>
              <a:rPr lang="zh-CN" altLang="en-US" sz="2800" b="1" dirty="0">
                <a:solidFill>
                  <a:srgbClr val="000000"/>
                </a:solidFill>
              </a:rPr>
              <a:t>是高压电线和几只麻雀。如果将电线看做直线，把麻雀看做点，那么一个点与一条直线有几种位置关系？</a:t>
            </a:r>
            <a:endParaRPr lang="zh-CN" altLang="en-US" sz="3600" b="1" dirty="0">
              <a:solidFill>
                <a:srgbClr val="000000"/>
              </a:solidFill>
            </a:endParaRPr>
          </a:p>
        </p:txBody>
      </p:sp>
      <p:grpSp>
        <p:nvGrpSpPr>
          <p:cNvPr id="14339" name="Group 3"/>
          <p:cNvGrpSpPr/>
          <p:nvPr/>
        </p:nvGrpSpPr>
        <p:grpSpPr bwMode="auto">
          <a:xfrm>
            <a:off x="0" y="404813"/>
            <a:ext cx="3995738" cy="579437"/>
            <a:chOff x="0" y="0"/>
            <a:chExt cx="2517" cy="365"/>
          </a:xfrm>
        </p:grpSpPr>
        <p:pic>
          <p:nvPicPr>
            <p:cNvPr id="14362" name="Picture 4" descr="164925-5-26-1181"/>
            <p:cNvPicPr>
              <a:picLocks noChangeAspect="1" noChangeArrowheads="1"/>
            </p:cNvPicPr>
            <p:nvPr/>
          </p:nvPicPr>
          <p:blipFill>
            <a:blip r:embed="rId2" cstate="email"/>
            <a:srcRect r="-122543" b="-90"/>
            <a:stretch>
              <a:fillRect/>
            </a:stretch>
          </p:blipFill>
          <p:spPr bwMode="auto">
            <a:xfrm>
              <a:off x="12" y="0"/>
              <a:ext cx="2505" cy="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3" name="Picture 5" descr="6b7734cddd308b3200e928d3"/>
            <p:cNvPicPr>
              <a:picLocks noChangeAspect="1" noChangeArrowheads="1"/>
            </p:cNvPicPr>
            <p:nvPr/>
          </p:nvPicPr>
          <p:blipFill>
            <a:blip r:embed="rId3" cstate="email"/>
            <a:srcRect l="-3314" r="-21"/>
            <a:stretch>
              <a:fillRect/>
            </a:stretch>
          </p:blipFill>
          <p:spPr bwMode="auto">
            <a:xfrm rot="891079">
              <a:off x="0" y="181"/>
              <a:ext cx="76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4" name="Text Box 6"/>
            <p:cNvSpPr txBox="1">
              <a:spLocks noChangeArrowheads="1"/>
            </p:cNvSpPr>
            <p:nvPr/>
          </p:nvSpPr>
          <p:spPr bwMode="auto">
            <a:xfrm>
              <a:off x="811" y="0"/>
              <a:ext cx="17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FF3300"/>
                  </a:solidFill>
                  <a:ea typeface="黑体" panose="02010609060101010101" pitchFamily="2" charset="-122"/>
                </a:rPr>
                <a:t>实验与探究</a:t>
              </a:r>
              <a:r>
                <a:rPr lang="en-US" altLang="zh-CN" sz="3200" b="1" dirty="0">
                  <a:solidFill>
                    <a:srgbClr val="FF3300"/>
                  </a:solidFill>
                  <a:ea typeface="黑体" panose="02010609060101010101" pitchFamily="2" charset="-122"/>
                </a:rPr>
                <a:t>(1)</a:t>
              </a:r>
            </a:p>
          </p:txBody>
        </p:sp>
      </p:grpSp>
      <p:grpSp>
        <p:nvGrpSpPr>
          <p:cNvPr id="3" name="Group 7"/>
          <p:cNvGrpSpPr/>
          <p:nvPr/>
        </p:nvGrpSpPr>
        <p:grpSpPr bwMode="auto">
          <a:xfrm>
            <a:off x="1152525" y="1995488"/>
            <a:ext cx="7596188" cy="2801937"/>
            <a:chOff x="0" y="0"/>
            <a:chExt cx="5239" cy="2264"/>
          </a:xfrm>
        </p:grpSpPr>
        <p:sp>
          <p:nvSpPr>
            <p:cNvPr id="14358" name="Rectangle 8"/>
            <p:cNvSpPr>
              <a:spLocks noChangeArrowheads="1"/>
            </p:cNvSpPr>
            <p:nvPr/>
          </p:nvSpPr>
          <p:spPr bwMode="auto">
            <a:xfrm>
              <a:off x="0" y="1402"/>
              <a:ext cx="5239" cy="86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333333"/>
              </a:solidFill>
              <a:miter lim="800000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3600" b="1">
                <a:solidFill>
                  <a:srgbClr val="000000"/>
                </a:solidFill>
              </a:endParaRPr>
            </a:p>
          </p:txBody>
        </p:sp>
        <p:pic>
          <p:nvPicPr>
            <p:cNvPr id="14359" name="Picture 9" descr="666666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239" cy="1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0" name="Picture 10" descr="u=963167112,849580106&amp;fm=0&amp;gp=-26"/>
            <p:cNvPicPr>
              <a:picLocks noChangeAspect="1" noChangeArrowheads="1"/>
            </p:cNvPicPr>
            <p:nvPr/>
          </p:nvPicPr>
          <p:blipFill>
            <a:blip r:embed="rId5" cstate="email"/>
            <a:srcRect r="-201"/>
            <a:stretch>
              <a:fillRect/>
            </a:stretch>
          </p:blipFill>
          <p:spPr bwMode="auto">
            <a:xfrm>
              <a:off x="1497" y="23"/>
              <a:ext cx="1315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1" name="Picture 11" descr="u=963167112,849580106&amp;fm=0&amp;gp=-26"/>
            <p:cNvPicPr>
              <a:picLocks noChangeAspect="1" noChangeArrowheads="1"/>
            </p:cNvPicPr>
            <p:nvPr/>
          </p:nvPicPr>
          <p:blipFill>
            <a:blip r:embed="rId5" cstate="email"/>
            <a:srcRect r="-201"/>
            <a:stretch>
              <a:fillRect/>
            </a:stretch>
          </p:blipFill>
          <p:spPr bwMode="auto">
            <a:xfrm flipH="1">
              <a:off x="4037" y="1403"/>
              <a:ext cx="1179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98425" y="5589588"/>
            <a:ext cx="4113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点与一条直线的位置关系</a:t>
            </a:r>
          </a:p>
        </p:txBody>
      </p:sp>
      <p:sp>
        <p:nvSpPr>
          <p:cNvPr id="5133" name="AutoShape 13"/>
          <p:cNvSpPr/>
          <p:nvPr/>
        </p:nvSpPr>
        <p:spPr bwMode="auto">
          <a:xfrm>
            <a:off x="4213225" y="5229225"/>
            <a:ext cx="214313" cy="1296988"/>
          </a:xfrm>
          <a:prstGeom prst="leftBrace">
            <a:avLst>
              <a:gd name="adj1" fmla="val 50432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4356100" y="5084763"/>
            <a:ext cx="447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点在直线上（直线经过点）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4316413" y="5805488"/>
            <a:ext cx="4827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点在直线外（直线不经过点）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1116013" y="3500438"/>
            <a:ext cx="7559675" cy="1444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4" name="Group 17"/>
          <p:cNvGrpSpPr/>
          <p:nvPr/>
        </p:nvGrpSpPr>
        <p:grpSpPr bwMode="auto">
          <a:xfrm>
            <a:off x="3708400" y="2060575"/>
            <a:ext cx="514350" cy="649288"/>
            <a:chOff x="0" y="0"/>
            <a:chExt cx="324" cy="409"/>
          </a:xfrm>
        </p:grpSpPr>
        <p:sp>
          <p:nvSpPr>
            <p:cNvPr id="14356" name="Oval 18"/>
            <p:cNvSpPr>
              <a:spLocks noChangeArrowheads="1"/>
            </p:cNvSpPr>
            <p:nvPr/>
          </p:nvSpPr>
          <p:spPr bwMode="auto">
            <a:xfrm>
              <a:off x="136" y="318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7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000000"/>
                  </a:solidFill>
                </a:rPr>
                <a:t>C</a:t>
              </a:r>
            </a:p>
          </p:txBody>
        </p:sp>
      </p:grpSp>
      <p:grpSp>
        <p:nvGrpSpPr>
          <p:cNvPr id="5" name="Group 20"/>
          <p:cNvGrpSpPr/>
          <p:nvPr/>
        </p:nvGrpSpPr>
        <p:grpSpPr bwMode="auto">
          <a:xfrm>
            <a:off x="7956550" y="4221163"/>
            <a:ext cx="514350" cy="720725"/>
            <a:chOff x="0" y="0"/>
            <a:chExt cx="324" cy="454"/>
          </a:xfrm>
        </p:grpSpPr>
        <p:sp>
          <p:nvSpPr>
            <p:cNvPr id="14354" name="Oval 21"/>
            <p:cNvSpPr>
              <a:spLocks noChangeArrowheads="1"/>
            </p:cNvSpPr>
            <p:nvPr/>
          </p:nvSpPr>
          <p:spPr bwMode="auto">
            <a:xfrm>
              <a:off x="91" y="0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5" name="Rectangle 22"/>
            <p:cNvSpPr>
              <a:spLocks noChangeArrowheads="1"/>
            </p:cNvSpPr>
            <p:nvPr/>
          </p:nvSpPr>
          <p:spPr bwMode="auto">
            <a:xfrm>
              <a:off x="0" y="50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000000"/>
                  </a:solidFill>
                </a:rPr>
                <a:t>D</a:t>
              </a:r>
            </a:p>
          </p:txBody>
        </p:sp>
      </p:grpSp>
      <p:grpSp>
        <p:nvGrpSpPr>
          <p:cNvPr id="6" name="Group 23"/>
          <p:cNvGrpSpPr/>
          <p:nvPr/>
        </p:nvGrpSpPr>
        <p:grpSpPr bwMode="auto">
          <a:xfrm>
            <a:off x="6156325" y="3429000"/>
            <a:ext cx="549275" cy="930275"/>
            <a:chOff x="0" y="0"/>
            <a:chExt cx="346" cy="586"/>
          </a:xfrm>
        </p:grpSpPr>
        <p:sp>
          <p:nvSpPr>
            <p:cNvPr id="14352" name="Oval 24"/>
            <p:cNvSpPr>
              <a:spLocks noChangeArrowheads="1"/>
            </p:cNvSpPr>
            <p:nvPr/>
          </p:nvSpPr>
          <p:spPr bwMode="auto">
            <a:xfrm>
              <a:off x="0" y="0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3" name="Rectangle 25"/>
            <p:cNvSpPr>
              <a:spLocks noChangeArrowheads="1"/>
            </p:cNvSpPr>
            <p:nvPr/>
          </p:nvSpPr>
          <p:spPr bwMode="auto">
            <a:xfrm>
              <a:off x="22" y="182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7" name="Group 26"/>
          <p:cNvGrpSpPr/>
          <p:nvPr/>
        </p:nvGrpSpPr>
        <p:grpSpPr bwMode="auto">
          <a:xfrm>
            <a:off x="2051050" y="3500438"/>
            <a:ext cx="514350" cy="785812"/>
            <a:chOff x="0" y="0"/>
            <a:chExt cx="324" cy="495"/>
          </a:xfrm>
        </p:grpSpPr>
        <p:sp>
          <p:nvSpPr>
            <p:cNvPr id="14350" name="Oval 27"/>
            <p:cNvSpPr>
              <a:spLocks noChangeArrowheads="1"/>
            </p:cNvSpPr>
            <p:nvPr/>
          </p:nvSpPr>
          <p:spPr bwMode="auto">
            <a:xfrm>
              <a:off x="137" y="0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1" name="Rectangle 28"/>
            <p:cNvSpPr>
              <a:spLocks noChangeArrowheads="1"/>
            </p:cNvSpPr>
            <p:nvPr/>
          </p:nvSpPr>
          <p:spPr bwMode="auto">
            <a:xfrm>
              <a:off x="0" y="91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600" b="1">
                  <a:solidFill>
                    <a:srgbClr val="000000"/>
                  </a:solidFill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utoUpdateAnimBg="0"/>
      <p:bldP spid="5133" grpId="0" animBg="1"/>
      <p:bldP spid="5134" grpId="0" autoUpdateAnimBg="0"/>
      <p:bldP spid="5135" grpId="0" autoUpdateAnimBg="0"/>
      <p:bldP spid="51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 flipH="1" flipV="1">
            <a:off x="1462088" y="2270125"/>
            <a:ext cx="2033587" cy="2036763"/>
          </a:xfrm>
          <a:prstGeom prst="line">
            <a:avLst/>
          </a:prstGeom>
          <a:noFill/>
          <a:ln w="28575">
            <a:solidFill>
              <a:srgbClr val="13110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H="1">
            <a:off x="1333500" y="2278063"/>
            <a:ext cx="2346325" cy="18811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1765300" y="1630363"/>
            <a:ext cx="1411288" cy="328453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49" name="未知"/>
          <p:cNvSpPr/>
          <p:nvPr/>
        </p:nvSpPr>
        <p:spPr bwMode="auto">
          <a:xfrm>
            <a:off x="2052638" y="1701800"/>
            <a:ext cx="903287" cy="3465513"/>
          </a:xfrm>
          <a:custGeom>
            <a:avLst/>
            <a:gdLst>
              <a:gd name="T0" fmla="*/ 262 w 262"/>
              <a:gd name="T1" fmla="*/ 1004 h 1004"/>
              <a:gd name="T2" fmla="*/ 0 w 262"/>
              <a:gd name="T3" fmla="*/ 0 h 1004"/>
              <a:gd name="T4" fmla="*/ 0 60000 65536"/>
              <a:gd name="T5" fmla="*/ 0 60000 65536"/>
              <a:gd name="T6" fmla="*/ 0 w 262"/>
              <a:gd name="T7" fmla="*/ 0 h 1004"/>
              <a:gd name="T8" fmla="*/ 262 w 262"/>
              <a:gd name="T9" fmla="*/ 1004 h 10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2" h="1004">
                <a:moveTo>
                  <a:pt x="262" y="1004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A6E2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1476375" y="1990725"/>
            <a:ext cx="1878013" cy="2820988"/>
          </a:xfrm>
          <a:prstGeom prst="line">
            <a:avLst/>
          </a:prstGeom>
          <a:noFill/>
          <a:ln w="28575">
            <a:solidFill>
              <a:srgbClr val="026DA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1" name="未知"/>
          <p:cNvSpPr/>
          <p:nvPr/>
        </p:nvSpPr>
        <p:spPr bwMode="auto">
          <a:xfrm>
            <a:off x="468313" y="2566988"/>
            <a:ext cx="4189412" cy="1387475"/>
          </a:xfrm>
          <a:custGeom>
            <a:avLst/>
            <a:gdLst>
              <a:gd name="T0" fmla="*/ 1214 w 1214"/>
              <a:gd name="T1" fmla="*/ 0 h 402"/>
              <a:gd name="T2" fmla="*/ 0 w 1214"/>
              <a:gd name="T3" fmla="*/ 402 h 402"/>
              <a:gd name="T4" fmla="*/ 0 60000 65536"/>
              <a:gd name="T5" fmla="*/ 0 60000 65536"/>
              <a:gd name="T6" fmla="*/ 0 w 1214"/>
              <a:gd name="T7" fmla="*/ 0 h 402"/>
              <a:gd name="T8" fmla="*/ 1214 w 1214"/>
              <a:gd name="T9" fmla="*/ 402 h 4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14" h="402">
                <a:moveTo>
                  <a:pt x="1214" y="0"/>
                </a:moveTo>
                <a:lnTo>
                  <a:pt x="0" y="40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1438" y="982663"/>
            <a:ext cx="8964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  过一点能画几条直线？过两点能画几条直线？试一试。 </a:t>
            </a:r>
          </a:p>
        </p:txBody>
      </p:sp>
      <p:grpSp>
        <p:nvGrpSpPr>
          <p:cNvPr id="15369" name="Group 9"/>
          <p:cNvGrpSpPr/>
          <p:nvPr/>
        </p:nvGrpSpPr>
        <p:grpSpPr bwMode="auto">
          <a:xfrm>
            <a:off x="2197100" y="3209925"/>
            <a:ext cx="676275" cy="668338"/>
            <a:chOff x="0" y="0"/>
            <a:chExt cx="426" cy="421"/>
          </a:xfrm>
        </p:grpSpPr>
        <p:sp>
          <p:nvSpPr>
            <p:cNvPr id="15381" name="Text Box 10"/>
            <p:cNvSpPr txBox="1">
              <a:spLocks noChangeArrowheads="1"/>
            </p:cNvSpPr>
            <p:nvPr/>
          </p:nvSpPr>
          <p:spPr bwMode="auto">
            <a:xfrm>
              <a:off x="0" y="94"/>
              <a:ext cx="42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5382" name="Oval 11"/>
            <p:cNvSpPr>
              <a:spLocks noChangeArrowheads="1"/>
            </p:cNvSpPr>
            <p:nvPr/>
          </p:nvSpPr>
          <p:spPr bwMode="auto">
            <a:xfrm>
              <a:off x="129" y="0"/>
              <a:ext cx="98" cy="100"/>
            </a:xfrm>
            <a:prstGeom prst="ellipse">
              <a:avLst/>
            </a:prstGeom>
            <a:solidFill>
              <a:srgbClr val="050D15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4572000" y="3430588"/>
            <a:ext cx="3600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07950" y="5445125"/>
            <a:ext cx="8855075" cy="946150"/>
          </a:xfrm>
          <a:prstGeom prst="rect">
            <a:avLst/>
          </a:prstGeom>
          <a:solidFill>
            <a:srgbClr val="FFCC00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       经过一点可以画无数条直线。经过两点能且只能画一条直线，也就是说</a:t>
            </a:r>
            <a:r>
              <a:rPr lang="zh-CN" altLang="en-US" sz="2800" b="1" dirty="0">
                <a:solidFill>
                  <a:srgbClr val="FF3300"/>
                </a:solidFill>
                <a:ea typeface="黑体" panose="02010609060101010101" pitchFamily="2" charset="-122"/>
              </a:rPr>
              <a:t>两点确定一条直线</a:t>
            </a:r>
            <a:r>
              <a:rPr lang="zh-CN" altLang="en-US" sz="2800" b="1" dirty="0">
                <a:solidFill>
                  <a:srgbClr val="000000"/>
                </a:solidFill>
              </a:rPr>
              <a:t>。</a:t>
            </a:r>
          </a:p>
        </p:txBody>
      </p:sp>
      <p:grpSp>
        <p:nvGrpSpPr>
          <p:cNvPr id="15372" name="Group 14"/>
          <p:cNvGrpSpPr/>
          <p:nvPr/>
        </p:nvGrpSpPr>
        <p:grpSpPr bwMode="auto">
          <a:xfrm>
            <a:off x="5364163" y="3286125"/>
            <a:ext cx="1985962" cy="744538"/>
            <a:chOff x="0" y="0"/>
            <a:chExt cx="1251" cy="469"/>
          </a:xfrm>
        </p:grpSpPr>
        <p:sp>
          <p:nvSpPr>
            <p:cNvPr id="15377" name="Line 15"/>
            <p:cNvSpPr>
              <a:spLocks noChangeShapeType="1"/>
            </p:cNvSpPr>
            <p:nvPr/>
          </p:nvSpPr>
          <p:spPr bwMode="auto">
            <a:xfrm>
              <a:off x="136" y="0"/>
              <a:ext cx="1" cy="9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78" name="Text Box 16"/>
            <p:cNvSpPr txBox="1">
              <a:spLocks noChangeArrowheads="1"/>
            </p:cNvSpPr>
            <p:nvPr/>
          </p:nvSpPr>
          <p:spPr bwMode="auto">
            <a:xfrm>
              <a:off x="0" y="142"/>
              <a:ext cx="20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5379" name="Text Box 17"/>
            <p:cNvSpPr txBox="1">
              <a:spLocks noChangeArrowheads="1"/>
            </p:cNvSpPr>
            <p:nvPr/>
          </p:nvSpPr>
          <p:spPr bwMode="auto">
            <a:xfrm>
              <a:off x="973" y="136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5380" name="Line 18"/>
            <p:cNvSpPr>
              <a:spLocks noChangeShapeType="1"/>
            </p:cNvSpPr>
            <p:nvPr/>
          </p:nvSpPr>
          <p:spPr bwMode="auto">
            <a:xfrm>
              <a:off x="1089" y="0"/>
              <a:ext cx="1" cy="9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5373" name="Group 19"/>
          <p:cNvGrpSpPr/>
          <p:nvPr/>
        </p:nvGrpSpPr>
        <p:grpSpPr bwMode="auto">
          <a:xfrm>
            <a:off x="1042988" y="404813"/>
            <a:ext cx="3995737" cy="579437"/>
            <a:chOff x="0" y="0"/>
            <a:chExt cx="2517" cy="365"/>
          </a:xfrm>
        </p:grpSpPr>
        <p:pic>
          <p:nvPicPr>
            <p:cNvPr id="15374" name="Picture 20" descr="164925-5-26-1181"/>
            <p:cNvPicPr>
              <a:picLocks noChangeAspect="1" noChangeArrowheads="1"/>
            </p:cNvPicPr>
            <p:nvPr/>
          </p:nvPicPr>
          <p:blipFill>
            <a:blip r:embed="rId2" cstate="email"/>
            <a:srcRect r="-122543" b="-90"/>
            <a:stretch>
              <a:fillRect/>
            </a:stretch>
          </p:blipFill>
          <p:spPr bwMode="auto">
            <a:xfrm>
              <a:off x="12" y="0"/>
              <a:ext cx="2505" cy="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5" name="Picture 21" descr="6b7734cddd308b3200e928d3"/>
            <p:cNvPicPr>
              <a:picLocks noChangeAspect="1" noChangeArrowheads="1"/>
            </p:cNvPicPr>
            <p:nvPr/>
          </p:nvPicPr>
          <p:blipFill>
            <a:blip r:embed="rId3" cstate="email"/>
            <a:srcRect l="-3314" r="-21"/>
            <a:stretch>
              <a:fillRect/>
            </a:stretch>
          </p:blipFill>
          <p:spPr bwMode="auto">
            <a:xfrm rot="891079">
              <a:off x="0" y="181"/>
              <a:ext cx="76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6" name="Text Box 22"/>
            <p:cNvSpPr txBox="1">
              <a:spLocks noChangeArrowheads="1"/>
            </p:cNvSpPr>
            <p:nvPr/>
          </p:nvSpPr>
          <p:spPr bwMode="auto">
            <a:xfrm>
              <a:off x="811" y="0"/>
              <a:ext cx="17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FF3300"/>
                  </a:solidFill>
                  <a:ea typeface="黑体" panose="02010609060101010101" pitchFamily="2" charset="-122"/>
                </a:rPr>
                <a:t>实验与探究</a:t>
              </a:r>
              <a:r>
                <a:rPr lang="en-US" altLang="zh-CN" sz="3200" b="1" dirty="0">
                  <a:solidFill>
                    <a:srgbClr val="FF3300"/>
                  </a:solidFill>
                  <a:ea typeface="黑体" panose="02010609060101010101" pitchFamily="2" charset="-122"/>
                </a:rPr>
                <a:t>(2)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 animBg="1"/>
      <p:bldP spid="6149" grpId="0" animBg="1"/>
      <p:bldP spid="6150" grpId="0" animBg="1"/>
      <p:bldP spid="6151" grpId="0" animBg="1"/>
      <p:bldP spid="61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331913" y="611188"/>
            <a:ext cx="5832475" cy="287337"/>
            <a:chOff x="0" y="0"/>
            <a:chExt cx="3674" cy="181"/>
          </a:xfrm>
        </p:grpSpPr>
        <p:sp>
          <p:nvSpPr>
            <p:cNvPr id="1640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359" cy="181"/>
            </a:xfrm>
            <a:prstGeom prst="rect">
              <a:avLst/>
            </a:prstGeom>
            <a:solidFill>
              <a:schemeClr val="bg1">
                <a:alpha val="3137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03" name="Rectangle 4"/>
            <p:cNvSpPr>
              <a:spLocks noChangeArrowheads="1"/>
            </p:cNvSpPr>
            <p:nvPr/>
          </p:nvSpPr>
          <p:spPr bwMode="auto">
            <a:xfrm>
              <a:off x="1315" y="0"/>
              <a:ext cx="2359" cy="181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73" name="Oval 5" descr="宽下对角线"/>
          <p:cNvSpPr>
            <a:spLocks noChangeArrowheads="1"/>
          </p:cNvSpPr>
          <p:nvPr/>
        </p:nvSpPr>
        <p:spPr bwMode="auto">
          <a:xfrm>
            <a:off x="4203700" y="682625"/>
            <a:ext cx="152400" cy="152400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4" name="Oval 6" descr="宽下对角线"/>
          <p:cNvSpPr>
            <a:spLocks noChangeArrowheads="1"/>
          </p:cNvSpPr>
          <p:nvPr/>
        </p:nvSpPr>
        <p:spPr bwMode="auto">
          <a:xfrm>
            <a:off x="6148388" y="682625"/>
            <a:ext cx="152400" cy="152400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55575" y="1330325"/>
            <a:ext cx="8737600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如果你想将一根细木条固定在墙上，至少需要几个钉子？</a:t>
            </a:r>
            <a:endParaRPr lang="zh-CN" altLang="en-US" sz="900" b="1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83450" y="2133600"/>
            <a:ext cx="67468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950" y="3429000"/>
            <a:ext cx="18605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05200" y="2925763"/>
            <a:ext cx="1422400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0638" y="2349500"/>
            <a:ext cx="83185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9850" y="2636838"/>
            <a:ext cx="10779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58138" y="2060575"/>
            <a:ext cx="50323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43925" y="1989138"/>
            <a:ext cx="382588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3" name="Line 15"/>
          <p:cNvSpPr>
            <a:spLocks noChangeShapeType="1"/>
          </p:cNvSpPr>
          <p:nvPr/>
        </p:nvSpPr>
        <p:spPr bwMode="auto">
          <a:xfrm flipV="1">
            <a:off x="238125" y="2247900"/>
            <a:ext cx="8763000" cy="3962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7524750" y="2781300"/>
            <a:ext cx="144463" cy="1460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8325" y="3213100"/>
            <a:ext cx="17399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2555875" y="501173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406400" y="5949950"/>
            <a:ext cx="8737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以上实例操作的理论依据是</a:t>
            </a:r>
            <a:r>
              <a:rPr lang="en-US" altLang="zh-CN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_____________________.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-5399940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83" grpId="0" animBg="1"/>
      <p:bldP spid="7184" grpId="0" animBg="1"/>
      <p:bldP spid="71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7950" y="1082675"/>
            <a:ext cx="88566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    如果两条直线经过同一个点，就称这两条直线</a:t>
            </a:r>
            <a:r>
              <a:rPr lang="zh-CN" altLang="en-US" sz="2800" b="1" dirty="0">
                <a:solidFill>
                  <a:srgbClr val="FF3300"/>
                </a:solidFill>
                <a:ea typeface="黑体" panose="02010609060101010101" pitchFamily="2" charset="-122"/>
              </a:rPr>
              <a:t>相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3300"/>
                </a:solidFill>
                <a:ea typeface="黑体" panose="02010609060101010101" pitchFamily="2" charset="-122"/>
              </a:rPr>
              <a:t>交 </a:t>
            </a:r>
            <a:r>
              <a:rPr lang="zh-CN" altLang="en-US" sz="2800" b="1" dirty="0">
                <a:solidFill>
                  <a:srgbClr val="000000"/>
                </a:solidFill>
              </a:rPr>
              <a:t>，这时两条直线有唯一的公共点。这个公共点叫做它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们的</a:t>
            </a:r>
            <a:r>
              <a:rPr lang="zh-CN" altLang="en-US" sz="2800" b="1" dirty="0">
                <a:solidFill>
                  <a:srgbClr val="FF3300"/>
                </a:solidFill>
                <a:ea typeface="黑体" panose="02010609060101010101" pitchFamily="2" charset="-122"/>
              </a:rPr>
              <a:t>交点</a:t>
            </a:r>
            <a:r>
              <a:rPr lang="zh-CN" altLang="en-US" sz="2800" b="1" dirty="0">
                <a:solidFill>
                  <a:srgbClr val="000000"/>
                </a:solidFill>
              </a:rPr>
              <a:t>。在图</a:t>
            </a:r>
            <a:r>
              <a:rPr lang="en-US" altLang="zh-CN" sz="2800" b="1" dirty="0">
                <a:solidFill>
                  <a:srgbClr val="000000"/>
                </a:solidFill>
              </a:rPr>
              <a:t>1-26</a:t>
            </a:r>
            <a:r>
              <a:rPr lang="zh-CN" altLang="en-US" sz="2800" b="1" dirty="0">
                <a:solidFill>
                  <a:srgbClr val="000000"/>
                </a:solidFill>
              </a:rPr>
              <a:t>中，直线</a:t>
            </a:r>
            <a:r>
              <a:rPr lang="en-US" altLang="zh-CN" sz="2800" b="1" dirty="0">
                <a:solidFill>
                  <a:srgbClr val="000000"/>
                </a:solidFill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</a:rPr>
              <a:t>与</a:t>
            </a:r>
            <a:r>
              <a:rPr lang="en-US" altLang="zh-CN" sz="2800" b="1" dirty="0">
                <a:solidFill>
                  <a:srgbClr val="000000"/>
                </a:solidFill>
              </a:rPr>
              <a:t>CD</a:t>
            </a:r>
            <a:r>
              <a:rPr lang="zh-CN" altLang="en-US" sz="2800" b="1" dirty="0">
                <a:solidFill>
                  <a:srgbClr val="000000"/>
                </a:solidFill>
              </a:rPr>
              <a:t>相交，点</a:t>
            </a:r>
            <a:r>
              <a:rPr lang="en-US" altLang="zh-CN" sz="2800" b="1" dirty="0">
                <a:solidFill>
                  <a:srgbClr val="000000"/>
                </a:solidFill>
              </a:rPr>
              <a:t>O</a:t>
            </a:r>
            <a:r>
              <a:rPr lang="zh-CN" altLang="en-US" sz="2800" b="1" dirty="0">
                <a:solidFill>
                  <a:srgbClr val="000000"/>
                </a:solidFill>
              </a:rPr>
              <a:t>是它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们的交点。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2627313" y="3573463"/>
            <a:ext cx="3024187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2555875" y="3716338"/>
            <a:ext cx="3240088" cy="144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771775" y="328453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283200" y="471011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484438" y="463867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351463" y="33575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4138613" y="4435475"/>
            <a:ext cx="73025" cy="73025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419475" y="5280025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图</a:t>
            </a:r>
            <a:r>
              <a:rPr lang="en-US" altLang="zh-CN" sz="2400" b="1">
                <a:solidFill>
                  <a:srgbClr val="000000"/>
                </a:solidFill>
              </a:rPr>
              <a:t>1-26</a:t>
            </a:r>
          </a:p>
        </p:txBody>
      </p:sp>
      <p:grpSp>
        <p:nvGrpSpPr>
          <p:cNvPr id="17419" name="Group 11"/>
          <p:cNvGrpSpPr/>
          <p:nvPr/>
        </p:nvGrpSpPr>
        <p:grpSpPr bwMode="auto">
          <a:xfrm>
            <a:off x="1116013" y="404813"/>
            <a:ext cx="3995737" cy="579437"/>
            <a:chOff x="0" y="0"/>
            <a:chExt cx="2517" cy="365"/>
          </a:xfrm>
        </p:grpSpPr>
        <p:pic>
          <p:nvPicPr>
            <p:cNvPr id="17420" name="Picture 12" descr="164925-5-26-1181"/>
            <p:cNvPicPr>
              <a:picLocks noChangeAspect="1" noChangeArrowheads="1"/>
            </p:cNvPicPr>
            <p:nvPr/>
          </p:nvPicPr>
          <p:blipFill>
            <a:blip r:embed="rId2" cstate="email"/>
            <a:srcRect r="-122543" b="-90"/>
            <a:stretch>
              <a:fillRect/>
            </a:stretch>
          </p:blipFill>
          <p:spPr bwMode="auto">
            <a:xfrm>
              <a:off x="12" y="0"/>
              <a:ext cx="2505" cy="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1" name="Picture 13" descr="6b7734cddd308b3200e928d3"/>
            <p:cNvPicPr>
              <a:picLocks noChangeAspect="1" noChangeArrowheads="1"/>
            </p:cNvPicPr>
            <p:nvPr/>
          </p:nvPicPr>
          <p:blipFill>
            <a:blip r:embed="rId3" cstate="email"/>
            <a:srcRect l="-3314" r="-21"/>
            <a:stretch>
              <a:fillRect/>
            </a:stretch>
          </p:blipFill>
          <p:spPr bwMode="auto">
            <a:xfrm rot="891079">
              <a:off x="0" y="181"/>
              <a:ext cx="76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811" y="0"/>
              <a:ext cx="17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FF3300"/>
                  </a:solidFill>
                  <a:ea typeface="黑体" panose="02010609060101010101" pitchFamily="2" charset="-122"/>
                </a:rPr>
                <a:t>实验与探究</a:t>
              </a:r>
              <a:r>
                <a:rPr lang="en-US" altLang="zh-CN" sz="3200" b="1" dirty="0">
                  <a:solidFill>
                    <a:srgbClr val="FF3300"/>
                  </a:solidFill>
                  <a:ea typeface="黑体" panose="02010609060101010101" pitchFamily="2" charset="-122"/>
                </a:rPr>
                <a:t>(3)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7" grpId="0" autoUpdateAnimBg="0"/>
      <p:bldP spid="8198" grpId="0" autoUpdateAnimBg="0"/>
      <p:bldP spid="8199" grpId="0" autoUpdateAnimBg="0"/>
      <p:bldP spid="8200" grpId="0" autoUpdateAnimBg="0"/>
      <p:bldP spid="8201" grpId="0" animBg="1"/>
      <p:bldP spid="820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7950" y="981075"/>
            <a:ext cx="8856663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000000"/>
                </a:solidFill>
              </a:rPr>
              <a:t>平面上的</a:t>
            </a:r>
            <a:r>
              <a:rPr lang="en-US" altLang="zh-CN" sz="2800" b="1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条直线，最多有</a:t>
            </a: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个交点；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800" b="1" dirty="0">
                <a:solidFill>
                  <a:srgbClr val="000000"/>
                </a:solidFill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条直线，最多有</a:t>
            </a:r>
            <a:r>
              <a:rPr lang="en-US" altLang="zh-CN" sz="2800" b="1" dirty="0">
                <a:solidFill>
                  <a:srgbClr val="000000"/>
                </a:solidFill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个交点；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800" b="1" dirty="0">
                <a:solidFill>
                  <a:srgbClr val="000000"/>
                </a:solidFill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</a:rPr>
              <a:t>条直线，最多有几个交点？画一画。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000000"/>
                </a:solidFill>
              </a:rPr>
              <a:t>如果平面上有</a:t>
            </a:r>
            <a:r>
              <a:rPr lang="en-US" altLang="zh-CN" sz="2800" b="1" dirty="0">
                <a:solidFill>
                  <a:srgbClr val="000000"/>
                </a:solidFill>
              </a:rPr>
              <a:t>5</a:t>
            </a:r>
            <a:r>
              <a:rPr lang="zh-CN" altLang="en-US" sz="2800" b="1" dirty="0">
                <a:solidFill>
                  <a:srgbClr val="000000"/>
                </a:solidFill>
              </a:rPr>
              <a:t>条直线，最多有几个交点？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000000"/>
                </a:solidFill>
              </a:rPr>
              <a:t>你发现了什么规律？与同学交流。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zh-CN" altLang="en-US" sz="2800" b="1" dirty="0">
              <a:solidFill>
                <a:srgbClr val="000000"/>
              </a:solidFill>
            </a:endParaRPr>
          </a:p>
        </p:txBody>
      </p:sp>
      <p:pic>
        <p:nvPicPr>
          <p:cNvPr id="18435" name="Picture 3" descr="图片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404813"/>
            <a:ext cx="24098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Line 4"/>
          <p:cNvSpPr>
            <a:spLocks noChangeShapeType="1"/>
          </p:cNvSpPr>
          <p:nvPr/>
        </p:nvSpPr>
        <p:spPr bwMode="auto">
          <a:xfrm rot="1165833">
            <a:off x="2520950" y="4062413"/>
            <a:ext cx="1725613" cy="309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2386013" y="3216275"/>
            <a:ext cx="1809750" cy="1600200"/>
            <a:chOff x="0" y="0"/>
            <a:chExt cx="1140" cy="1008"/>
          </a:xfrm>
        </p:grpSpPr>
        <p:sp>
          <p:nvSpPr>
            <p:cNvPr id="18483" name="Line 6"/>
            <p:cNvSpPr>
              <a:spLocks noChangeShapeType="1"/>
            </p:cNvSpPr>
            <p:nvPr/>
          </p:nvSpPr>
          <p:spPr bwMode="auto">
            <a:xfrm rot="-4234167">
              <a:off x="-122" y="273"/>
              <a:ext cx="1008" cy="4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84" name="Line 7"/>
            <p:cNvSpPr>
              <a:spLocks noChangeShapeType="1"/>
            </p:cNvSpPr>
            <p:nvPr/>
          </p:nvSpPr>
          <p:spPr bwMode="auto">
            <a:xfrm rot="1165833" flipV="1">
              <a:off x="0" y="560"/>
              <a:ext cx="1140" cy="4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85" name="Oval 8"/>
            <p:cNvSpPr>
              <a:spLocks noChangeArrowheads="1"/>
            </p:cNvSpPr>
            <p:nvPr/>
          </p:nvSpPr>
          <p:spPr bwMode="auto">
            <a:xfrm rot="1165833">
              <a:off x="117" y="762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9"/>
          <p:cNvGrpSpPr/>
          <p:nvPr/>
        </p:nvGrpSpPr>
        <p:grpSpPr bwMode="auto">
          <a:xfrm>
            <a:off x="2987675" y="3986213"/>
            <a:ext cx="815975" cy="471487"/>
            <a:chOff x="0" y="0"/>
            <a:chExt cx="514" cy="297"/>
          </a:xfrm>
        </p:grpSpPr>
        <p:sp>
          <p:nvSpPr>
            <p:cNvPr id="18481" name="Oval 10"/>
            <p:cNvSpPr>
              <a:spLocks noChangeArrowheads="1"/>
            </p:cNvSpPr>
            <p:nvPr/>
          </p:nvSpPr>
          <p:spPr bwMode="auto">
            <a:xfrm rot="-4234167">
              <a:off x="-2" y="2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82" name="Oval 11"/>
            <p:cNvSpPr>
              <a:spLocks noChangeArrowheads="1"/>
            </p:cNvSpPr>
            <p:nvPr/>
          </p:nvSpPr>
          <p:spPr bwMode="auto">
            <a:xfrm rot="-4234167">
              <a:off x="492" y="275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5697538" y="3248025"/>
            <a:ext cx="231775" cy="1479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4" name="Group 13"/>
          <p:cNvGrpSpPr/>
          <p:nvPr/>
        </p:nvGrpSpPr>
        <p:grpSpPr bwMode="auto">
          <a:xfrm>
            <a:off x="4797425" y="3068638"/>
            <a:ext cx="1862138" cy="1601787"/>
            <a:chOff x="0" y="0"/>
            <a:chExt cx="1173" cy="1009"/>
          </a:xfrm>
        </p:grpSpPr>
        <p:sp>
          <p:nvSpPr>
            <p:cNvPr id="18474" name="Line 14"/>
            <p:cNvSpPr>
              <a:spLocks noChangeShapeType="1"/>
            </p:cNvSpPr>
            <p:nvPr/>
          </p:nvSpPr>
          <p:spPr bwMode="auto">
            <a:xfrm rot="-4234167">
              <a:off x="-123" y="275"/>
              <a:ext cx="1009" cy="4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8475" name="Group 15"/>
            <p:cNvGrpSpPr/>
            <p:nvPr/>
          </p:nvGrpSpPr>
          <p:grpSpPr bwMode="auto">
            <a:xfrm>
              <a:off x="0" y="485"/>
              <a:ext cx="1173" cy="499"/>
              <a:chOff x="0" y="0"/>
              <a:chExt cx="1173" cy="499"/>
            </a:xfrm>
          </p:grpSpPr>
          <p:sp>
            <p:nvSpPr>
              <p:cNvPr id="18476" name="Line 16"/>
              <p:cNvSpPr>
                <a:spLocks noChangeShapeType="1"/>
              </p:cNvSpPr>
              <p:nvPr/>
            </p:nvSpPr>
            <p:spPr bwMode="auto">
              <a:xfrm rot="1165833">
                <a:off x="86" y="49"/>
                <a:ext cx="1087" cy="19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77" name="Line 17"/>
              <p:cNvSpPr>
                <a:spLocks noChangeShapeType="1"/>
              </p:cNvSpPr>
              <p:nvPr/>
            </p:nvSpPr>
            <p:spPr bwMode="auto">
              <a:xfrm rot="1165833" flipV="1">
                <a:off x="0" y="76"/>
                <a:ext cx="1140" cy="42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78" name="Oval 18"/>
              <p:cNvSpPr>
                <a:spLocks noChangeArrowheads="1"/>
              </p:cNvSpPr>
              <p:nvPr/>
            </p:nvSpPr>
            <p:spPr bwMode="auto">
              <a:xfrm rot="1165833">
                <a:off x="118" y="277"/>
                <a:ext cx="23" cy="2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79" name="Oval 19"/>
              <p:cNvSpPr>
                <a:spLocks noChangeArrowheads="1"/>
              </p:cNvSpPr>
              <p:nvPr/>
            </p:nvSpPr>
            <p:spPr bwMode="auto">
              <a:xfrm rot="-4234167">
                <a:off x="376" y="3"/>
                <a:ext cx="25" cy="19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80" name="Oval 20"/>
              <p:cNvSpPr>
                <a:spLocks noChangeArrowheads="1"/>
              </p:cNvSpPr>
              <p:nvPr/>
            </p:nvSpPr>
            <p:spPr bwMode="auto">
              <a:xfrm rot="-4234167">
                <a:off x="870" y="275"/>
                <a:ext cx="25" cy="19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7885113" y="3141663"/>
            <a:ext cx="358775" cy="1584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" name="Group 22"/>
          <p:cNvGrpSpPr/>
          <p:nvPr/>
        </p:nvGrpSpPr>
        <p:grpSpPr bwMode="auto">
          <a:xfrm>
            <a:off x="468313" y="3213100"/>
            <a:ext cx="1725612" cy="1600200"/>
            <a:chOff x="0" y="0"/>
            <a:chExt cx="1087" cy="1008"/>
          </a:xfrm>
        </p:grpSpPr>
        <p:sp>
          <p:nvSpPr>
            <p:cNvPr id="18471" name="Line 23"/>
            <p:cNvSpPr>
              <a:spLocks noChangeShapeType="1"/>
            </p:cNvSpPr>
            <p:nvPr/>
          </p:nvSpPr>
          <p:spPr bwMode="auto">
            <a:xfrm rot="-4234167">
              <a:off x="-184" y="273"/>
              <a:ext cx="1008" cy="4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72" name="Line 24"/>
            <p:cNvSpPr>
              <a:spLocks noChangeShapeType="1"/>
            </p:cNvSpPr>
            <p:nvPr/>
          </p:nvSpPr>
          <p:spPr bwMode="auto">
            <a:xfrm rot="1165833">
              <a:off x="0" y="544"/>
              <a:ext cx="1087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73" name="Oval 25"/>
            <p:cNvSpPr>
              <a:spLocks noChangeArrowheads="1"/>
            </p:cNvSpPr>
            <p:nvPr/>
          </p:nvSpPr>
          <p:spPr bwMode="auto">
            <a:xfrm rot="-4234167">
              <a:off x="292" y="498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26"/>
          <p:cNvGrpSpPr/>
          <p:nvPr/>
        </p:nvGrpSpPr>
        <p:grpSpPr bwMode="auto">
          <a:xfrm>
            <a:off x="7102475" y="3065463"/>
            <a:ext cx="1862138" cy="1658937"/>
            <a:chOff x="0" y="0"/>
            <a:chExt cx="1173" cy="1045"/>
          </a:xfrm>
        </p:grpSpPr>
        <p:sp>
          <p:nvSpPr>
            <p:cNvPr id="18461" name="Line 27"/>
            <p:cNvSpPr>
              <a:spLocks noChangeShapeType="1"/>
            </p:cNvSpPr>
            <p:nvPr/>
          </p:nvSpPr>
          <p:spPr bwMode="auto">
            <a:xfrm>
              <a:off x="567" y="113"/>
              <a:ext cx="146" cy="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62" name="Line 28"/>
            <p:cNvSpPr>
              <a:spLocks noChangeShapeType="1"/>
            </p:cNvSpPr>
            <p:nvPr/>
          </p:nvSpPr>
          <p:spPr bwMode="auto">
            <a:xfrm rot="-4234167">
              <a:off x="-123" y="275"/>
              <a:ext cx="1009" cy="4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63" name="Line 29"/>
            <p:cNvSpPr>
              <a:spLocks noChangeShapeType="1"/>
            </p:cNvSpPr>
            <p:nvPr/>
          </p:nvSpPr>
          <p:spPr bwMode="auto">
            <a:xfrm rot="1165833">
              <a:off x="86" y="534"/>
              <a:ext cx="1087" cy="1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64" name="Line 30"/>
            <p:cNvSpPr>
              <a:spLocks noChangeShapeType="1"/>
            </p:cNvSpPr>
            <p:nvPr/>
          </p:nvSpPr>
          <p:spPr bwMode="auto">
            <a:xfrm rot="1165833" flipV="1">
              <a:off x="0" y="561"/>
              <a:ext cx="1140" cy="4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65" name="Oval 31"/>
            <p:cNvSpPr>
              <a:spLocks noChangeArrowheads="1"/>
            </p:cNvSpPr>
            <p:nvPr/>
          </p:nvSpPr>
          <p:spPr bwMode="auto">
            <a:xfrm rot="1165833">
              <a:off x="118" y="762"/>
              <a:ext cx="23" cy="2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66" name="Oval 32"/>
            <p:cNvSpPr>
              <a:spLocks noChangeArrowheads="1"/>
            </p:cNvSpPr>
            <p:nvPr/>
          </p:nvSpPr>
          <p:spPr bwMode="auto">
            <a:xfrm rot="-4234167">
              <a:off x="376" y="487"/>
              <a:ext cx="25" cy="1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67" name="Oval 33"/>
            <p:cNvSpPr>
              <a:spLocks noChangeArrowheads="1"/>
            </p:cNvSpPr>
            <p:nvPr/>
          </p:nvSpPr>
          <p:spPr bwMode="auto">
            <a:xfrm rot="-4234167">
              <a:off x="870" y="760"/>
              <a:ext cx="25" cy="1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68" name="Oval 34"/>
            <p:cNvSpPr>
              <a:spLocks noChangeArrowheads="1"/>
            </p:cNvSpPr>
            <p:nvPr/>
          </p:nvSpPr>
          <p:spPr bwMode="auto">
            <a:xfrm rot="-4234167">
              <a:off x="585" y="264"/>
              <a:ext cx="25" cy="1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69" name="Oval 35"/>
            <p:cNvSpPr>
              <a:spLocks noChangeArrowheads="1"/>
            </p:cNvSpPr>
            <p:nvPr/>
          </p:nvSpPr>
          <p:spPr bwMode="auto">
            <a:xfrm rot="-4234167">
              <a:off x="657" y="761"/>
              <a:ext cx="24" cy="1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70" name="Oval 36"/>
            <p:cNvSpPr>
              <a:spLocks noChangeArrowheads="1"/>
            </p:cNvSpPr>
            <p:nvPr/>
          </p:nvSpPr>
          <p:spPr bwMode="auto">
            <a:xfrm rot="1165833">
              <a:off x="650" y="637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37"/>
          <p:cNvGrpSpPr/>
          <p:nvPr/>
        </p:nvGrpSpPr>
        <p:grpSpPr bwMode="auto">
          <a:xfrm>
            <a:off x="7956550" y="3319463"/>
            <a:ext cx="247650" cy="1009650"/>
            <a:chOff x="0" y="0"/>
            <a:chExt cx="156" cy="636"/>
          </a:xfrm>
        </p:grpSpPr>
        <p:sp>
          <p:nvSpPr>
            <p:cNvPr id="18457" name="Oval 38"/>
            <p:cNvSpPr>
              <a:spLocks noChangeArrowheads="1"/>
            </p:cNvSpPr>
            <p:nvPr/>
          </p:nvSpPr>
          <p:spPr bwMode="auto">
            <a:xfrm rot="1165833">
              <a:off x="0" y="616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58" name="Oval 39"/>
            <p:cNvSpPr>
              <a:spLocks noChangeArrowheads="1"/>
            </p:cNvSpPr>
            <p:nvPr/>
          </p:nvSpPr>
          <p:spPr bwMode="auto">
            <a:xfrm rot="-4234167">
              <a:off x="134" y="2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59" name="Oval 40"/>
            <p:cNvSpPr>
              <a:spLocks noChangeArrowheads="1"/>
            </p:cNvSpPr>
            <p:nvPr/>
          </p:nvSpPr>
          <p:spPr bwMode="auto">
            <a:xfrm rot="-4234167">
              <a:off x="69" y="299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60" name="Oval 41"/>
            <p:cNvSpPr>
              <a:spLocks noChangeArrowheads="1"/>
            </p:cNvSpPr>
            <p:nvPr/>
          </p:nvSpPr>
          <p:spPr bwMode="auto">
            <a:xfrm rot="-4234167">
              <a:off x="43" y="435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250825" y="6078538"/>
            <a:ext cx="7124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平面上的</a:t>
            </a:r>
            <a:r>
              <a:rPr lang="en-US" altLang="zh-CN" sz="2800" b="1" dirty="0">
                <a:solidFill>
                  <a:srgbClr val="000000"/>
                </a:solidFill>
              </a:rPr>
              <a:t>n</a:t>
            </a:r>
            <a:r>
              <a:rPr lang="zh-CN" altLang="en-US" sz="2800" b="1" dirty="0">
                <a:solidFill>
                  <a:srgbClr val="000000"/>
                </a:solidFill>
              </a:rPr>
              <a:t>条直线，最多有</a:t>
            </a:r>
            <a:r>
              <a:rPr lang="en-US" altLang="zh-CN" sz="2800" b="1" dirty="0">
                <a:solidFill>
                  <a:srgbClr val="000000"/>
                </a:solidFill>
              </a:rPr>
              <a:t>_______</a:t>
            </a:r>
            <a:r>
              <a:rPr lang="zh-CN" altLang="en-US" sz="2800" b="1" dirty="0">
                <a:solidFill>
                  <a:srgbClr val="000000"/>
                </a:solidFill>
              </a:rPr>
              <a:t>个交点；</a:t>
            </a:r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4427538" y="6005513"/>
            <a:ext cx="1471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n(n-1)/2</a:t>
            </a: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2555875" y="4724400"/>
            <a:ext cx="1495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(1+2)</a:t>
            </a:r>
            <a:r>
              <a:rPr lang="zh-CN" altLang="en-US" sz="2800" b="1">
                <a:solidFill>
                  <a:srgbClr val="000000"/>
                </a:solidFill>
              </a:rPr>
              <a:t>个</a:t>
            </a:r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755650" y="4724400"/>
            <a:ext cx="1008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1</a:t>
            </a:r>
            <a:r>
              <a:rPr lang="zh-CN" altLang="en-US" sz="2800" b="1">
                <a:solidFill>
                  <a:srgbClr val="000000"/>
                </a:solidFill>
              </a:rPr>
              <a:t>个</a:t>
            </a:r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4643438" y="4724400"/>
            <a:ext cx="1935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(1+2+3)</a:t>
            </a:r>
            <a:r>
              <a:rPr lang="zh-CN" altLang="en-US" sz="2800" b="1">
                <a:solidFill>
                  <a:srgbClr val="000000"/>
                </a:solidFill>
              </a:rPr>
              <a:t>个</a:t>
            </a:r>
          </a:p>
        </p:txBody>
      </p:sp>
      <p:sp>
        <p:nvSpPr>
          <p:cNvPr id="9263" name="Rectangle 47"/>
          <p:cNvSpPr>
            <a:spLocks noChangeArrowheads="1"/>
          </p:cNvSpPr>
          <p:nvPr/>
        </p:nvSpPr>
        <p:spPr bwMode="auto">
          <a:xfrm>
            <a:off x="6769100" y="4724400"/>
            <a:ext cx="2374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(1+2+3+4)</a:t>
            </a:r>
            <a:r>
              <a:rPr lang="zh-CN" altLang="en-US" sz="2800" b="1">
                <a:solidFill>
                  <a:srgbClr val="000000"/>
                </a:solidFill>
              </a:rPr>
              <a:t>个</a:t>
            </a:r>
          </a:p>
        </p:txBody>
      </p:sp>
      <p:grpSp>
        <p:nvGrpSpPr>
          <p:cNvPr id="9" name="Group 48"/>
          <p:cNvGrpSpPr/>
          <p:nvPr/>
        </p:nvGrpSpPr>
        <p:grpSpPr bwMode="auto">
          <a:xfrm>
            <a:off x="5732463" y="3484563"/>
            <a:ext cx="142875" cy="828675"/>
            <a:chOff x="0" y="0"/>
            <a:chExt cx="90" cy="522"/>
          </a:xfrm>
        </p:grpSpPr>
        <p:sp>
          <p:nvSpPr>
            <p:cNvPr id="18454" name="Oval 49"/>
            <p:cNvSpPr>
              <a:spLocks noChangeArrowheads="1"/>
            </p:cNvSpPr>
            <p:nvPr/>
          </p:nvSpPr>
          <p:spPr bwMode="auto">
            <a:xfrm rot="-4234167">
              <a:off x="-3" y="3"/>
              <a:ext cx="25" cy="1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55" name="Oval 50"/>
            <p:cNvSpPr>
              <a:spLocks noChangeArrowheads="1"/>
            </p:cNvSpPr>
            <p:nvPr/>
          </p:nvSpPr>
          <p:spPr bwMode="auto">
            <a:xfrm rot="-4234167">
              <a:off x="68" y="499"/>
              <a:ext cx="24" cy="1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456" name="Oval 51"/>
            <p:cNvSpPr>
              <a:spLocks noChangeArrowheads="1"/>
            </p:cNvSpPr>
            <p:nvPr/>
          </p:nvSpPr>
          <p:spPr bwMode="auto">
            <a:xfrm rot="-4234167">
              <a:off x="36" y="375"/>
              <a:ext cx="25" cy="1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3844925" y="5229225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1+2+</a:t>
            </a:r>
            <a:r>
              <a:rPr lang="en-US" altLang="zh-CN" sz="2800" b="1" baseline="30000">
                <a:solidFill>
                  <a:srgbClr val="000000"/>
                </a:solidFill>
              </a:rPr>
              <a:t>…</a:t>
            </a:r>
            <a:r>
              <a:rPr lang="zh-CN" altLang="en-US" sz="2800" b="1">
                <a:solidFill>
                  <a:srgbClr val="000000"/>
                </a:solidFill>
              </a:rPr>
              <a:t>+(n-1) +n</a:t>
            </a:r>
          </a:p>
        </p:txBody>
      </p:sp>
      <p:sp>
        <p:nvSpPr>
          <p:cNvPr id="9269" name="AutoShape 53"/>
          <p:cNvSpPr>
            <a:spLocks noChangeArrowheads="1"/>
          </p:cNvSpPr>
          <p:nvPr/>
        </p:nvSpPr>
        <p:spPr bwMode="auto">
          <a:xfrm>
            <a:off x="5075238" y="5734050"/>
            <a:ext cx="288925" cy="358775"/>
          </a:xfrm>
          <a:prstGeom prst="downArrow">
            <a:avLst>
              <a:gd name="adj1" fmla="val 50000"/>
              <a:gd name="adj2" fmla="val 310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9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8" grpId="0" animBg="1"/>
      <p:bldP spid="9237" grpId="0" animBg="1"/>
      <p:bldP spid="9259" grpId="0" autoUpdateAnimBg="0"/>
      <p:bldP spid="9260" grpId="0" autoUpdateAnimBg="0"/>
      <p:bldP spid="9261" grpId="0" autoUpdateAnimBg="0"/>
      <p:bldP spid="9262" grpId="0" autoUpdateAnimBg="0"/>
      <p:bldP spid="9263" grpId="0" autoUpdateAnimBg="0"/>
      <p:bldP spid="9268" grpId="0" autoUpdateAnimBg="0"/>
      <p:bldP spid="92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639888"/>
            <a:ext cx="3048000" cy="229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P8260051"/>
          <p:cNvPicPr>
            <a:picLocks noChangeAspect="1" noChangeArrowheads="1"/>
          </p:cNvPicPr>
          <p:nvPr/>
        </p:nvPicPr>
        <p:blipFill>
          <a:blip r:embed="rId3" cstate="email"/>
          <a:srcRect r="-92" b="-121"/>
          <a:stretch>
            <a:fillRect/>
          </a:stretch>
        </p:blipFill>
        <p:spPr bwMode="auto">
          <a:xfrm>
            <a:off x="2987675" y="1639888"/>
            <a:ext cx="338455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9350" y="1639888"/>
            <a:ext cx="28797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07950" y="981075"/>
            <a:ext cx="777641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举出生活中“</a:t>
            </a:r>
            <a:r>
              <a:rPr lang="zh-CN" altLang="en-US" sz="2800" b="1" dirty="0">
                <a:solidFill>
                  <a:srgbClr val="FF3300"/>
                </a:solidFill>
              </a:rPr>
              <a:t>两点确定一条直线”</a:t>
            </a:r>
            <a:r>
              <a:rPr lang="zh-CN" altLang="en-US" sz="2800" b="1" dirty="0">
                <a:solidFill>
                  <a:srgbClr val="000000"/>
                </a:solidFill>
              </a:rPr>
              <a:t>的实际例子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9462" name="Picture 6" descr="Q_03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89358" y="0"/>
            <a:ext cx="1654642" cy="124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23825" y="4370388"/>
            <a:ext cx="8912225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2. </a:t>
            </a:r>
            <a:r>
              <a:rPr lang="zh-CN" altLang="en-US" sz="2800" b="1" dirty="0">
                <a:solidFill>
                  <a:srgbClr val="000000"/>
                </a:solidFill>
              </a:rPr>
              <a:t>画出符合下列要求的图形：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）直线</a:t>
            </a:r>
            <a:r>
              <a:rPr lang="en-US" altLang="zh-CN" sz="2800" b="1" dirty="0">
                <a:solidFill>
                  <a:srgbClr val="000000"/>
                </a:solidFill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</a:rPr>
              <a:t>经过点</a:t>
            </a:r>
            <a:r>
              <a:rPr lang="en-US" altLang="zh-CN" sz="2800" b="1" dirty="0">
                <a:solidFill>
                  <a:srgbClr val="000000"/>
                </a:solidFill>
              </a:rPr>
              <a:t>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  </a:t>
            </a: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）点</a:t>
            </a:r>
            <a:r>
              <a:rPr lang="en-US" altLang="zh-CN" sz="2800" b="1" dirty="0">
                <a:solidFill>
                  <a:srgbClr val="000000"/>
                </a:solidFill>
              </a:rPr>
              <a:t>D</a:t>
            </a:r>
            <a:r>
              <a:rPr lang="zh-CN" altLang="en-US" sz="2800" b="1" dirty="0">
                <a:solidFill>
                  <a:srgbClr val="000000"/>
                </a:solidFill>
              </a:rPr>
              <a:t>不在直线</a:t>
            </a:r>
            <a:r>
              <a:rPr lang="en-US" altLang="zh-CN" sz="2800" b="1" dirty="0">
                <a:solidFill>
                  <a:srgbClr val="000000"/>
                </a:solidFill>
              </a:rPr>
              <a:t>FE</a:t>
            </a:r>
            <a:r>
              <a:rPr lang="zh-CN" altLang="en-US" sz="2800" b="1" dirty="0">
                <a:solidFill>
                  <a:srgbClr val="000000"/>
                </a:solidFill>
              </a:rPr>
              <a:t>上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（</a:t>
            </a:r>
            <a:r>
              <a:rPr lang="en-US" altLang="zh-CN" sz="2800" b="1" dirty="0">
                <a:solidFill>
                  <a:srgbClr val="000000"/>
                </a:solidFill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）直线 </a:t>
            </a:r>
            <a:r>
              <a:rPr lang="en-US" altLang="zh-CN" sz="2800" b="1" dirty="0" err="1">
                <a:solidFill>
                  <a:srgbClr val="000000"/>
                </a:solidFill>
              </a:rPr>
              <a:t>a,b</a:t>
            </a:r>
            <a:r>
              <a:rPr lang="en-US" altLang="zh-CN" sz="2800" b="1" dirty="0">
                <a:solidFill>
                  <a:srgbClr val="000000"/>
                </a:solidFill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</a:rPr>
              <a:t>都过点</a:t>
            </a:r>
            <a:r>
              <a:rPr lang="en-US" altLang="zh-CN" sz="2800" b="1" dirty="0">
                <a:solidFill>
                  <a:srgbClr val="000000"/>
                </a:solidFill>
              </a:rPr>
              <a:t>G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  </a:t>
            </a: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</a:rPr>
              <a:t>）直线 </a:t>
            </a:r>
            <a:r>
              <a:rPr lang="en-US" altLang="zh-CN" sz="2800" b="1" dirty="0" err="1">
                <a:solidFill>
                  <a:srgbClr val="000000"/>
                </a:solidFill>
              </a:rPr>
              <a:t>m,n,l</a:t>
            </a:r>
            <a:r>
              <a:rPr lang="en-US" altLang="zh-CN" sz="2800" b="1" dirty="0">
                <a:solidFill>
                  <a:srgbClr val="000000"/>
                </a:solidFill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</a:rPr>
              <a:t>相交与点</a:t>
            </a:r>
            <a:r>
              <a:rPr lang="en-US" altLang="zh-CN" sz="2800" b="1" dirty="0">
                <a:solidFill>
                  <a:srgbClr val="000000"/>
                </a:solidFill>
              </a:rPr>
              <a:t>p</a:t>
            </a:r>
          </a:p>
        </p:txBody>
      </p:sp>
      <p:pic>
        <p:nvPicPr>
          <p:cNvPr id="19464" name="Picture 8" descr="图片1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42988" y="333375"/>
            <a:ext cx="187166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5076825" y="4868863"/>
            <a:ext cx="4103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7950" y="3381375"/>
            <a:ext cx="8912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AutoNum type="arabicPeriod"/>
            </a:pP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07950" y="331788"/>
            <a:ext cx="89646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         </a:t>
            </a:r>
            <a:r>
              <a:rPr lang="en-US" altLang="zh-CN" sz="2800" b="1" dirty="0">
                <a:solidFill>
                  <a:srgbClr val="000000"/>
                </a:solidFill>
              </a:rPr>
              <a:t>3.</a:t>
            </a:r>
            <a:r>
              <a:rPr lang="zh-CN" altLang="en-US" sz="2800" b="1" dirty="0">
                <a:solidFill>
                  <a:srgbClr val="000000"/>
                </a:solidFill>
              </a:rPr>
              <a:t>如图，看图填空：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）点</a:t>
            </a:r>
            <a:r>
              <a:rPr lang="en-US" altLang="zh-CN" sz="2800" b="1" dirty="0">
                <a:solidFill>
                  <a:srgbClr val="000000"/>
                </a:solidFill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</a:rPr>
              <a:t>在直线</a:t>
            </a:r>
            <a:r>
              <a:rPr lang="en-US" altLang="zh-CN" sz="2800" b="1" dirty="0">
                <a:solidFill>
                  <a:srgbClr val="000000"/>
                </a:solidFill>
              </a:rPr>
              <a:t>BC_____.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）点</a:t>
            </a:r>
            <a:r>
              <a:rPr lang="en-US" altLang="zh-CN" sz="2800" b="1" dirty="0">
                <a:solidFill>
                  <a:srgbClr val="000000"/>
                </a:solidFill>
              </a:rPr>
              <a:t>C</a:t>
            </a:r>
            <a:r>
              <a:rPr lang="zh-CN" altLang="en-US" sz="2800" b="1" dirty="0">
                <a:solidFill>
                  <a:srgbClr val="000000"/>
                </a:solidFill>
              </a:rPr>
              <a:t>在射线</a:t>
            </a:r>
            <a:r>
              <a:rPr lang="en-US" altLang="zh-CN" sz="2800" b="1" dirty="0">
                <a:solidFill>
                  <a:srgbClr val="000000"/>
                </a:solidFill>
              </a:rPr>
              <a:t>BC_____.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）点</a:t>
            </a:r>
            <a:r>
              <a:rPr lang="en-US" altLang="zh-CN" sz="2800" b="1" dirty="0">
                <a:solidFill>
                  <a:srgbClr val="000000"/>
                </a:solidFill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</a:rPr>
              <a:t>是线段</a:t>
            </a:r>
            <a:r>
              <a:rPr lang="en-US" altLang="zh-CN" sz="2800" b="1" dirty="0">
                <a:solidFill>
                  <a:srgbClr val="000000"/>
                </a:solidFill>
              </a:rPr>
              <a:t>BC</a:t>
            </a:r>
            <a:r>
              <a:rPr lang="zh-CN" altLang="en-US" sz="2800" b="1" dirty="0">
                <a:solidFill>
                  <a:srgbClr val="000000"/>
                </a:solidFill>
              </a:rPr>
              <a:t>的一个</a:t>
            </a:r>
            <a:r>
              <a:rPr lang="en-US" altLang="zh-CN" sz="2800" b="1" dirty="0">
                <a:solidFill>
                  <a:srgbClr val="000000"/>
                </a:solidFill>
              </a:rPr>
              <a:t>_____.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6054725" y="692150"/>
            <a:ext cx="441325" cy="579438"/>
            <a:chOff x="0" y="0"/>
            <a:chExt cx="278" cy="365"/>
          </a:xfrm>
        </p:grpSpPr>
        <p:sp>
          <p:nvSpPr>
            <p:cNvPr id="20535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0536" name="Oval 7"/>
            <p:cNvSpPr>
              <a:spLocks noChangeArrowheads="1"/>
            </p:cNvSpPr>
            <p:nvPr/>
          </p:nvSpPr>
          <p:spPr bwMode="auto">
            <a:xfrm rot="-832456">
              <a:off x="109" y="31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7297738" y="692150"/>
            <a:ext cx="441325" cy="579438"/>
            <a:chOff x="0" y="0"/>
            <a:chExt cx="278" cy="365"/>
          </a:xfrm>
        </p:grpSpPr>
        <p:sp>
          <p:nvSpPr>
            <p:cNvPr id="20533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0534" name="Oval 10"/>
            <p:cNvSpPr>
              <a:spLocks noChangeArrowheads="1"/>
            </p:cNvSpPr>
            <p:nvPr/>
          </p:nvSpPr>
          <p:spPr bwMode="auto">
            <a:xfrm rot="-832456">
              <a:off x="140" y="31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487" name="Line 11"/>
          <p:cNvSpPr>
            <a:spLocks noChangeShapeType="1"/>
          </p:cNvSpPr>
          <p:nvPr/>
        </p:nvSpPr>
        <p:spPr bwMode="auto">
          <a:xfrm>
            <a:off x="6227763" y="1268413"/>
            <a:ext cx="1368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4" name="Group 12"/>
          <p:cNvGrpSpPr/>
          <p:nvPr/>
        </p:nvGrpSpPr>
        <p:grpSpPr bwMode="auto">
          <a:xfrm>
            <a:off x="6732588" y="44450"/>
            <a:ext cx="441325" cy="519113"/>
            <a:chOff x="0" y="0"/>
            <a:chExt cx="278" cy="327"/>
          </a:xfrm>
        </p:grpSpPr>
        <p:sp>
          <p:nvSpPr>
            <p:cNvPr id="20531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0532" name="Oval 14"/>
            <p:cNvSpPr>
              <a:spLocks noChangeArrowheads="1"/>
            </p:cNvSpPr>
            <p:nvPr/>
          </p:nvSpPr>
          <p:spPr bwMode="auto">
            <a:xfrm rot="-832456">
              <a:off x="88" y="2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4284663" y="1555750"/>
            <a:ext cx="898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</a:rPr>
              <a:t>端点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3419475" y="112395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</a:rPr>
              <a:t>上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3419475" y="69215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</a:rPr>
              <a:t>外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7596188" y="1268413"/>
            <a:ext cx="11509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076825" y="1268413"/>
            <a:ext cx="1150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94" name="Rectangle 20"/>
          <p:cNvSpPr>
            <a:spLocks noChangeArrowheads="1"/>
          </p:cNvSpPr>
          <p:nvPr/>
        </p:nvSpPr>
        <p:spPr bwMode="auto">
          <a:xfrm>
            <a:off x="106363" y="2420938"/>
            <a:ext cx="8929687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</a:rPr>
              <a:t>4.</a:t>
            </a:r>
            <a:r>
              <a:rPr lang="zh-CN" altLang="en-US" sz="2800" b="1" dirty="0">
                <a:solidFill>
                  <a:srgbClr val="000000"/>
                </a:solidFill>
              </a:rPr>
              <a:t>黑板上有</a:t>
            </a:r>
            <a:r>
              <a:rPr lang="en-US" altLang="zh-CN" sz="2800" b="1" dirty="0">
                <a:solidFill>
                  <a:srgbClr val="000000"/>
                </a:solidFill>
              </a:rPr>
              <a:t>A, B, C, D</a:t>
            </a:r>
            <a:r>
              <a:rPr lang="zh-CN" altLang="en-US" sz="2800" b="1" dirty="0">
                <a:solidFill>
                  <a:srgbClr val="000000"/>
                </a:solidFill>
              </a:rPr>
              <a:t>四个点，过其中的每两个点画一直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   线，小莹说能画出</a:t>
            </a:r>
            <a:r>
              <a:rPr lang="en-US" altLang="zh-CN" sz="2800" b="1" dirty="0">
                <a:solidFill>
                  <a:srgbClr val="000000"/>
                </a:solidFill>
              </a:rPr>
              <a:t>6</a:t>
            </a:r>
            <a:r>
              <a:rPr lang="zh-CN" altLang="en-US" sz="2800" b="1" dirty="0">
                <a:solidFill>
                  <a:srgbClr val="000000"/>
                </a:solidFill>
              </a:rPr>
              <a:t>条直线小亮说不一定，说说你的看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   法，与同学交流。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2916238" y="3933825"/>
            <a:ext cx="935037" cy="2303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 flipV="1">
            <a:off x="1476375" y="4365625"/>
            <a:ext cx="2879725" cy="1871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1187450" y="4005263"/>
            <a:ext cx="2520950" cy="2087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827088" y="5589588"/>
            <a:ext cx="360045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1042988" y="4149725"/>
            <a:ext cx="3313112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V="1">
            <a:off x="1547813" y="4005263"/>
            <a:ext cx="828675" cy="2016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0501" name="Group 27"/>
          <p:cNvGrpSpPr/>
          <p:nvPr/>
        </p:nvGrpSpPr>
        <p:grpSpPr bwMode="auto">
          <a:xfrm>
            <a:off x="1619250" y="4221163"/>
            <a:ext cx="2089150" cy="1944687"/>
            <a:chOff x="0" y="0"/>
            <a:chExt cx="1316" cy="1225"/>
          </a:xfrm>
        </p:grpSpPr>
        <p:sp>
          <p:nvSpPr>
            <p:cNvPr id="20523" name="Oval 28"/>
            <p:cNvSpPr>
              <a:spLocks noChangeArrowheads="1"/>
            </p:cNvSpPr>
            <p:nvPr/>
          </p:nvSpPr>
          <p:spPr bwMode="auto">
            <a:xfrm rot="1165833">
              <a:off x="1257" y="953"/>
              <a:ext cx="59" cy="4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24" name="Oval 29"/>
            <p:cNvSpPr>
              <a:spLocks noChangeArrowheads="1"/>
            </p:cNvSpPr>
            <p:nvPr/>
          </p:nvSpPr>
          <p:spPr bwMode="auto">
            <a:xfrm rot="-4234167">
              <a:off x="261" y="316"/>
              <a:ext cx="44" cy="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25" name="Oval 30"/>
            <p:cNvSpPr>
              <a:spLocks noChangeArrowheads="1"/>
            </p:cNvSpPr>
            <p:nvPr/>
          </p:nvSpPr>
          <p:spPr bwMode="auto">
            <a:xfrm rot="-4234167">
              <a:off x="941" y="135"/>
              <a:ext cx="44" cy="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26" name="Oval 31"/>
            <p:cNvSpPr>
              <a:spLocks noChangeArrowheads="1"/>
            </p:cNvSpPr>
            <p:nvPr/>
          </p:nvSpPr>
          <p:spPr bwMode="auto">
            <a:xfrm rot="-4234167">
              <a:off x="34" y="893"/>
              <a:ext cx="44" cy="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27" name="Rectangle 32"/>
            <p:cNvSpPr>
              <a:spLocks noChangeArrowheads="1"/>
            </p:cNvSpPr>
            <p:nvPr/>
          </p:nvSpPr>
          <p:spPr bwMode="auto">
            <a:xfrm>
              <a:off x="91" y="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0528" name="Rectangle 33"/>
            <p:cNvSpPr>
              <a:spLocks noChangeArrowheads="1"/>
            </p:cNvSpPr>
            <p:nvPr/>
          </p:nvSpPr>
          <p:spPr bwMode="auto">
            <a:xfrm>
              <a:off x="992" y="81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0529" name="Rectangle 34"/>
            <p:cNvSpPr>
              <a:spLocks noChangeArrowheads="1"/>
            </p:cNvSpPr>
            <p:nvPr/>
          </p:nvSpPr>
          <p:spPr bwMode="auto">
            <a:xfrm>
              <a:off x="1038" y="898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0530" name="Rectangle 35"/>
            <p:cNvSpPr>
              <a:spLocks noChangeArrowheads="1"/>
            </p:cNvSpPr>
            <p:nvPr/>
          </p:nvSpPr>
          <p:spPr bwMode="auto">
            <a:xfrm>
              <a:off x="0" y="862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D</a:t>
              </a:r>
            </a:p>
          </p:txBody>
        </p:sp>
      </p:grpSp>
      <p:grpSp>
        <p:nvGrpSpPr>
          <p:cNvPr id="6" name="Group 36"/>
          <p:cNvGrpSpPr/>
          <p:nvPr/>
        </p:nvGrpSpPr>
        <p:grpSpPr bwMode="auto">
          <a:xfrm>
            <a:off x="1763713" y="4221163"/>
            <a:ext cx="441325" cy="571500"/>
            <a:chOff x="0" y="0"/>
            <a:chExt cx="278" cy="360"/>
          </a:xfrm>
        </p:grpSpPr>
        <p:sp>
          <p:nvSpPr>
            <p:cNvPr id="20521" name="Oval 37"/>
            <p:cNvSpPr>
              <a:spLocks noChangeArrowheads="1"/>
            </p:cNvSpPr>
            <p:nvPr/>
          </p:nvSpPr>
          <p:spPr bwMode="auto">
            <a:xfrm rot="-4234167">
              <a:off x="170" y="316"/>
              <a:ext cx="44" cy="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22" name="Rectangle 38"/>
            <p:cNvSpPr>
              <a:spLocks noChangeArrowheads="1"/>
            </p:cNvSpPr>
            <p:nvPr/>
          </p:nvSpPr>
          <p:spPr bwMode="auto">
            <a:xfrm>
              <a:off x="0" y="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7" name="Group 39"/>
          <p:cNvGrpSpPr/>
          <p:nvPr/>
        </p:nvGrpSpPr>
        <p:grpSpPr bwMode="auto">
          <a:xfrm>
            <a:off x="3113088" y="4349750"/>
            <a:ext cx="522287" cy="519113"/>
            <a:chOff x="0" y="0"/>
            <a:chExt cx="329" cy="327"/>
          </a:xfrm>
        </p:grpSpPr>
        <p:sp>
          <p:nvSpPr>
            <p:cNvPr id="20519" name="Oval 40"/>
            <p:cNvSpPr>
              <a:spLocks noChangeArrowheads="1"/>
            </p:cNvSpPr>
            <p:nvPr/>
          </p:nvSpPr>
          <p:spPr bwMode="auto">
            <a:xfrm rot="-4234167">
              <a:off x="0" y="54"/>
              <a:ext cx="44" cy="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20" name="Rectangle 41"/>
            <p:cNvSpPr>
              <a:spLocks noChangeArrowheads="1"/>
            </p:cNvSpPr>
            <p:nvPr/>
          </p:nvSpPr>
          <p:spPr bwMode="auto">
            <a:xfrm>
              <a:off x="51" y="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8" name="Group 42"/>
          <p:cNvGrpSpPr/>
          <p:nvPr/>
        </p:nvGrpSpPr>
        <p:grpSpPr bwMode="auto">
          <a:xfrm>
            <a:off x="3267075" y="5646738"/>
            <a:ext cx="441325" cy="519112"/>
            <a:chOff x="0" y="0"/>
            <a:chExt cx="278" cy="327"/>
          </a:xfrm>
        </p:grpSpPr>
        <p:sp>
          <p:nvSpPr>
            <p:cNvPr id="20517" name="Oval 43"/>
            <p:cNvSpPr>
              <a:spLocks noChangeArrowheads="1"/>
            </p:cNvSpPr>
            <p:nvPr/>
          </p:nvSpPr>
          <p:spPr bwMode="auto">
            <a:xfrm rot="1165833">
              <a:off x="219" y="55"/>
              <a:ext cx="59" cy="4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18" name="Rectangle 44"/>
            <p:cNvSpPr>
              <a:spLocks noChangeArrowheads="1"/>
            </p:cNvSpPr>
            <p:nvPr/>
          </p:nvSpPr>
          <p:spPr bwMode="auto">
            <a:xfrm>
              <a:off x="0" y="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C</a:t>
              </a:r>
            </a:p>
          </p:txBody>
        </p:sp>
      </p:grpSp>
      <p:grpSp>
        <p:nvGrpSpPr>
          <p:cNvPr id="9" name="Group 45"/>
          <p:cNvGrpSpPr/>
          <p:nvPr/>
        </p:nvGrpSpPr>
        <p:grpSpPr bwMode="auto">
          <a:xfrm>
            <a:off x="1619250" y="5589588"/>
            <a:ext cx="441325" cy="519112"/>
            <a:chOff x="0" y="0"/>
            <a:chExt cx="278" cy="327"/>
          </a:xfrm>
        </p:grpSpPr>
        <p:sp>
          <p:nvSpPr>
            <p:cNvPr id="20515" name="Oval 46"/>
            <p:cNvSpPr>
              <a:spLocks noChangeArrowheads="1"/>
            </p:cNvSpPr>
            <p:nvPr/>
          </p:nvSpPr>
          <p:spPr bwMode="auto">
            <a:xfrm rot="-4234167">
              <a:off x="34" y="31"/>
              <a:ext cx="44" cy="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16" name="Rectangle 47"/>
            <p:cNvSpPr>
              <a:spLocks noChangeArrowheads="1"/>
            </p:cNvSpPr>
            <p:nvPr/>
          </p:nvSpPr>
          <p:spPr bwMode="auto">
            <a:xfrm>
              <a:off x="0" y="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D</a:t>
              </a:r>
            </a:p>
          </p:txBody>
        </p:sp>
      </p:grpSp>
      <p:grpSp>
        <p:nvGrpSpPr>
          <p:cNvPr id="10" name="Group 48"/>
          <p:cNvGrpSpPr/>
          <p:nvPr/>
        </p:nvGrpSpPr>
        <p:grpSpPr bwMode="auto">
          <a:xfrm>
            <a:off x="5499100" y="4781550"/>
            <a:ext cx="3321050" cy="534988"/>
            <a:chOff x="0" y="0"/>
            <a:chExt cx="2092" cy="337"/>
          </a:xfrm>
        </p:grpSpPr>
        <p:sp>
          <p:nvSpPr>
            <p:cNvPr id="20507" name="Oval 49"/>
            <p:cNvSpPr>
              <a:spLocks noChangeArrowheads="1"/>
            </p:cNvSpPr>
            <p:nvPr/>
          </p:nvSpPr>
          <p:spPr bwMode="auto">
            <a:xfrm rot="-4234167">
              <a:off x="130" y="8"/>
              <a:ext cx="44" cy="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08" name="Rectangle 50"/>
            <p:cNvSpPr>
              <a:spLocks noChangeArrowheads="1"/>
            </p:cNvSpPr>
            <p:nvPr/>
          </p:nvSpPr>
          <p:spPr bwMode="auto">
            <a:xfrm>
              <a:off x="0" y="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0509" name="Oval 51"/>
            <p:cNvSpPr>
              <a:spLocks noChangeArrowheads="1"/>
            </p:cNvSpPr>
            <p:nvPr/>
          </p:nvSpPr>
          <p:spPr bwMode="auto">
            <a:xfrm rot="-4234167">
              <a:off x="731" y="18"/>
              <a:ext cx="44" cy="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10" name="Rectangle 52"/>
            <p:cNvSpPr>
              <a:spLocks noChangeArrowheads="1"/>
            </p:cNvSpPr>
            <p:nvPr/>
          </p:nvSpPr>
          <p:spPr bwMode="auto">
            <a:xfrm>
              <a:off x="635" y="1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0511" name="Oval 53"/>
            <p:cNvSpPr>
              <a:spLocks noChangeArrowheads="1"/>
            </p:cNvSpPr>
            <p:nvPr/>
          </p:nvSpPr>
          <p:spPr bwMode="auto">
            <a:xfrm rot="1165833">
              <a:off x="1404" y="19"/>
              <a:ext cx="59" cy="4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12" name="Rectangle 54"/>
            <p:cNvSpPr>
              <a:spLocks noChangeArrowheads="1"/>
            </p:cNvSpPr>
            <p:nvPr/>
          </p:nvSpPr>
          <p:spPr bwMode="auto">
            <a:xfrm>
              <a:off x="1276" y="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0513" name="Oval 55"/>
            <p:cNvSpPr>
              <a:spLocks noChangeArrowheads="1"/>
            </p:cNvSpPr>
            <p:nvPr/>
          </p:nvSpPr>
          <p:spPr bwMode="auto">
            <a:xfrm rot="-4234167">
              <a:off x="1899" y="31"/>
              <a:ext cx="44" cy="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514" name="Rectangle 56"/>
            <p:cNvSpPr>
              <a:spLocks noChangeArrowheads="1"/>
            </p:cNvSpPr>
            <p:nvPr/>
          </p:nvSpPr>
          <p:spPr bwMode="auto">
            <a:xfrm>
              <a:off x="1814" y="10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1214E-6 L 3.33333E-6 0.2559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5595 L 3.33333E-6 -0.0062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xit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6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0.40105 0.02129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00" y="110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0.38316 0.05903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0" y="290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L 0.44931 -0.1300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0.74756 -0.11134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00" y="-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79" grpId="0" autoUpdateAnimBg="0"/>
      <p:bldP spid="11280" grpId="0" autoUpdateAnimBg="0"/>
      <p:bldP spid="11281" grpId="0" autoUpdateAnimBg="0"/>
      <p:bldP spid="11282" grpId="0" animBg="1"/>
      <p:bldP spid="11282" grpId="1" animBg="1"/>
      <p:bldP spid="11283" grpId="0" animBg="1"/>
      <p:bldP spid="11283" grpId="1" animBg="1"/>
      <p:bldP spid="11283" grpId="2" animBg="1"/>
      <p:bldP spid="11283" grpId="3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/>
          <p:nvPr/>
        </p:nvGrpSpPr>
        <p:grpSpPr bwMode="auto">
          <a:xfrm>
            <a:off x="1116013" y="404813"/>
            <a:ext cx="2808287" cy="719137"/>
            <a:chOff x="0" y="0"/>
            <a:chExt cx="1769" cy="453"/>
          </a:xfrm>
        </p:grpSpPr>
        <p:grpSp>
          <p:nvGrpSpPr>
            <p:cNvPr id="21514" name="Group 3"/>
            <p:cNvGrpSpPr/>
            <p:nvPr/>
          </p:nvGrpSpPr>
          <p:grpSpPr bwMode="auto">
            <a:xfrm>
              <a:off x="0" y="0"/>
              <a:ext cx="862" cy="453"/>
              <a:chOff x="0" y="0"/>
              <a:chExt cx="1224" cy="499"/>
            </a:xfrm>
          </p:grpSpPr>
          <p:pic>
            <p:nvPicPr>
              <p:cNvPr id="21516" name="Picture 4" descr="u=39559492,1582707101&amp;fm=0&amp;gp=-46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 r="-554"/>
              <a:stretch>
                <a:fillRect/>
              </a:stretch>
            </p:blipFill>
            <p:spPr bwMode="auto">
              <a:xfrm flipH="1">
                <a:off x="84" y="43"/>
                <a:ext cx="542" cy="4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1517" name="Group 5"/>
              <p:cNvGrpSpPr/>
              <p:nvPr/>
            </p:nvGrpSpPr>
            <p:grpSpPr bwMode="auto">
              <a:xfrm>
                <a:off x="0" y="0"/>
                <a:ext cx="1224" cy="499"/>
                <a:chOff x="0" y="0"/>
                <a:chExt cx="1224" cy="499"/>
              </a:xfrm>
            </p:grpSpPr>
            <p:sp>
              <p:nvSpPr>
                <p:cNvPr id="21518" name="未知"/>
                <p:cNvSpPr/>
                <p:nvPr/>
              </p:nvSpPr>
              <p:spPr bwMode="auto">
                <a:xfrm>
                  <a:off x="0" y="0"/>
                  <a:ext cx="680" cy="499"/>
                </a:xfrm>
                <a:custGeom>
                  <a:avLst/>
                  <a:gdLst>
                    <a:gd name="T0" fmla="*/ 1587 w 4392"/>
                    <a:gd name="T1" fmla="*/ 2948 h 4165"/>
                    <a:gd name="T2" fmla="*/ 2177 w 4392"/>
                    <a:gd name="T3" fmla="*/ 2812 h 4165"/>
                    <a:gd name="T4" fmla="*/ 2857 w 4392"/>
                    <a:gd name="T5" fmla="*/ 2903 h 4165"/>
                    <a:gd name="T6" fmla="*/ 3311 w 4392"/>
                    <a:gd name="T7" fmla="*/ 3265 h 4165"/>
                    <a:gd name="T8" fmla="*/ 3311 w 4392"/>
                    <a:gd name="T9" fmla="*/ 3356 h 4165"/>
                    <a:gd name="T10" fmla="*/ 2993 w 4392"/>
                    <a:gd name="T11" fmla="*/ 3538 h 4165"/>
                    <a:gd name="T12" fmla="*/ 1859 w 4392"/>
                    <a:gd name="T13" fmla="*/ 3538 h 4165"/>
                    <a:gd name="T14" fmla="*/ 1043 w 4392"/>
                    <a:gd name="T15" fmla="*/ 3402 h 4165"/>
                    <a:gd name="T16" fmla="*/ 998 w 4392"/>
                    <a:gd name="T17" fmla="*/ 3175 h 4165"/>
                    <a:gd name="T18" fmla="*/ 998 w 4392"/>
                    <a:gd name="T19" fmla="*/ 3084 h 4165"/>
                    <a:gd name="T20" fmla="*/ 1088 w 4392"/>
                    <a:gd name="T21" fmla="*/ 2993 h 4165"/>
                    <a:gd name="T22" fmla="*/ 1270 w 4392"/>
                    <a:gd name="T23" fmla="*/ 2993 h 4165"/>
                    <a:gd name="T24" fmla="*/ 1270 w 4392"/>
                    <a:gd name="T25" fmla="*/ 2494 h 4165"/>
                    <a:gd name="T26" fmla="*/ 907 w 4392"/>
                    <a:gd name="T27" fmla="*/ 1814 h 4165"/>
                    <a:gd name="T28" fmla="*/ 862 w 4392"/>
                    <a:gd name="T29" fmla="*/ 1270 h 4165"/>
                    <a:gd name="T30" fmla="*/ 1043 w 4392"/>
                    <a:gd name="T31" fmla="*/ 907 h 4165"/>
                    <a:gd name="T32" fmla="*/ 1315 w 4392"/>
                    <a:gd name="T33" fmla="*/ 771 h 4165"/>
                    <a:gd name="T34" fmla="*/ 1361 w 4392"/>
                    <a:gd name="T35" fmla="*/ 725 h 4165"/>
                    <a:gd name="T36" fmla="*/ 1678 w 4392"/>
                    <a:gd name="T37" fmla="*/ 680 h 4165"/>
                    <a:gd name="T38" fmla="*/ 2540 w 4392"/>
                    <a:gd name="T39" fmla="*/ 362 h 4165"/>
                    <a:gd name="T40" fmla="*/ 3402 w 4392"/>
                    <a:gd name="T41" fmla="*/ 317 h 4165"/>
                    <a:gd name="T42" fmla="*/ 3674 w 4392"/>
                    <a:gd name="T43" fmla="*/ 408 h 4165"/>
                    <a:gd name="T44" fmla="*/ 3765 w 4392"/>
                    <a:gd name="T45" fmla="*/ 544 h 4165"/>
                    <a:gd name="T46" fmla="*/ 3356 w 4392"/>
                    <a:gd name="T47" fmla="*/ 680 h 4165"/>
                    <a:gd name="T48" fmla="*/ 2767 w 4392"/>
                    <a:gd name="T49" fmla="*/ 771 h 4165"/>
                    <a:gd name="T50" fmla="*/ 1859 w 4392"/>
                    <a:gd name="T51" fmla="*/ 952 h 4165"/>
                    <a:gd name="T52" fmla="*/ 1633 w 4392"/>
                    <a:gd name="T53" fmla="*/ 907 h 4165"/>
                    <a:gd name="T54" fmla="*/ 1361 w 4392"/>
                    <a:gd name="T55" fmla="*/ 907 h 4165"/>
                    <a:gd name="T56" fmla="*/ 1179 w 4392"/>
                    <a:gd name="T57" fmla="*/ 1088 h 4165"/>
                    <a:gd name="T58" fmla="*/ 1043 w 4392"/>
                    <a:gd name="T59" fmla="*/ 1542 h 4165"/>
                    <a:gd name="T60" fmla="*/ 1315 w 4392"/>
                    <a:gd name="T61" fmla="*/ 2086 h 4165"/>
                    <a:gd name="T62" fmla="*/ 1497 w 4392"/>
                    <a:gd name="T63" fmla="*/ 2494 h 4165"/>
                    <a:gd name="T64" fmla="*/ 1542 w 4392"/>
                    <a:gd name="T65" fmla="*/ 2903 h 4165"/>
                    <a:gd name="T66" fmla="*/ 1633 w 4392"/>
                    <a:gd name="T67" fmla="*/ 2857 h 4165"/>
                    <a:gd name="T68" fmla="*/ 2177 w 4392"/>
                    <a:gd name="T69" fmla="*/ 2812 h 4165"/>
                    <a:gd name="T70" fmla="*/ 3991 w 4392"/>
                    <a:gd name="T71" fmla="*/ 2812 h 4165"/>
                    <a:gd name="T72" fmla="*/ 4037 w 4392"/>
                    <a:gd name="T73" fmla="*/ 2630 h 4165"/>
                    <a:gd name="T74" fmla="*/ 4037 w 4392"/>
                    <a:gd name="T75" fmla="*/ 1360 h 4165"/>
                    <a:gd name="T76" fmla="*/ 4037 w 4392"/>
                    <a:gd name="T77" fmla="*/ 499 h 4165"/>
                    <a:gd name="T78" fmla="*/ 4037 w 4392"/>
                    <a:gd name="T79" fmla="*/ 362 h 4165"/>
                    <a:gd name="T80" fmla="*/ 3220 w 4392"/>
                    <a:gd name="T81" fmla="*/ 317 h 4165"/>
                    <a:gd name="T82" fmla="*/ 1723 w 4392"/>
                    <a:gd name="T83" fmla="*/ 362 h 4165"/>
                    <a:gd name="T84" fmla="*/ 499 w 4392"/>
                    <a:gd name="T85" fmla="*/ 362 h 4165"/>
                    <a:gd name="T86" fmla="*/ 544 w 4392"/>
                    <a:gd name="T87" fmla="*/ 544 h 4165"/>
                    <a:gd name="T88" fmla="*/ 544 w 4392"/>
                    <a:gd name="T89" fmla="*/ 3628 h 4165"/>
                    <a:gd name="T90" fmla="*/ 544 w 4392"/>
                    <a:gd name="T91" fmla="*/ 3764 h 4165"/>
                    <a:gd name="T92" fmla="*/ 3810 w 4392"/>
                    <a:gd name="T93" fmla="*/ 3764 h 4165"/>
                    <a:gd name="T94" fmla="*/ 4037 w 4392"/>
                    <a:gd name="T95" fmla="*/ 3764 h 4165"/>
                    <a:gd name="T96" fmla="*/ 4037 w 4392"/>
                    <a:gd name="T97" fmla="*/ 3538 h 4165"/>
                    <a:gd name="T98" fmla="*/ 4037 w 4392"/>
                    <a:gd name="T99" fmla="*/ 2812 h 4165"/>
                    <a:gd name="T100" fmla="*/ 3901 w 4392"/>
                    <a:gd name="T101" fmla="*/ 2812 h 4165"/>
                    <a:gd name="T102" fmla="*/ 1859 w 4392"/>
                    <a:gd name="T103" fmla="*/ 2812 h 4165"/>
                    <a:gd name="T104" fmla="*/ 1587 w 4392"/>
                    <a:gd name="T105" fmla="*/ 2948 h 4165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4392"/>
                    <a:gd name="T160" fmla="*/ 0 h 4165"/>
                    <a:gd name="T161" fmla="*/ 4392 w 4392"/>
                    <a:gd name="T162" fmla="*/ 4165 h 4165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4392" h="4165">
                      <a:moveTo>
                        <a:pt x="1587" y="2948"/>
                      </a:moveTo>
                      <a:cubicBezTo>
                        <a:pt x="1640" y="2948"/>
                        <a:pt x="1965" y="2820"/>
                        <a:pt x="2177" y="2812"/>
                      </a:cubicBezTo>
                      <a:cubicBezTo>
                        <a:pt x="2389" y="2804"/>
                        <a:pt x="2668" y="2827"/>
                        <a:pt x="2857" y="2903"/>
                      </a:cubicBezTo>
                      <a:cubicBezTo>
                        <a:pt x="3046" y="2979"/>
                        <a:pt x="3235" y="3190"/>
                        <a:pt x="3311" y="3265"/>
                      </a:cubicBezTo>
                      <a:cubicBezTo>
                        <a:pt x="3387" y="3340"/>
                        <a:pt x="3364" y="3311"/>
                        <a:pt x="3311" y="3356"/>
                      </a:cubicBezTo>
                      <a:cubicBezTo>
                        <a:pt x="3258" y="3401"/>
                        <a:pt x="3235" y="3508"/>
                        <a:pt x="2993" y="3538"/>
                      </a:cubicBezTo>
                      <a:cubicBezTo>
                        <a:pt x="2751" y="3568"/>
                        <a:pt x="2184" y="3561"/>
                        <a:pt x="1859" y="3538"/>
                      </a:cubicBezTo>
                      <a:cubicBezTo>
                        <a:pt x="1534" y="3515"/>
                        <a:pt x="1187" y="3463"/>
                        <a:pt x="1043" y="3402"/>
                      </a:cubicBezTo>
                      <a:cubicBezTo>
                        <a:pt x="899" y="3341"/>
                        <a:pt x="1005" y="3228"/>
                        <a:pt x="998" y="3175"/>
                      </a:cubicBezTo>
                      <a:cubicBezTo>
                        <a:pt x="991" y="3122"/>
                        <a:pt x="983" y="3114"/>
                        <a:pt x="998" y="3084"/>
                      </a:cubicBezTo>
                      <a:cubicBezTo>
                        <a:pt x="1013" y="3054"/>
                        <a:pt x="1043" y="3008"/>
                        <a:pt x="1088" y="2993"/>
                      </a:cubicBezTo>
                      <a:cubicBezTo>
                        <a:pt x="1133" y="2978"/>
                        <a:pt x="1240" y="3076"/>
                        <a:pt x="1270" y="2993"/>
                      </a:cubicBezTo>
                      <a:cubicBezTo>
                        <a:pt x="1300" y="2910"/>
                        <a:pt x="1330" y="2690"/>
                        <a:pt x="1270" y="2494"/>
                      </a:cubicBezTo>
                      <a:cubicBezTo>
                        <a:pt x="1210" y="2298"/>
                        <a:pt x="975" y="2018"/>
                        <a:pt x="907" y="1814"/>
                      </a:cubicBezTo>
                      <a:cubicBezTo>
                        <a:pt x="839" y="1610"/>
                        <a:pt x="839" y="1421"/>
                        <a:pt x="862" y="1270"/>
                      </a:cubicBezTo>
                      <a:cubicBezTo>
                        <a:pt x="885" y="1119"/>
                        <a:pt x="968" y="990"/>
                        <a:pt x="1043" y="907"/>
                      </a:cubicBezTo>
                      <a:cubicBezTo>
                        <a:pt x="1118" y="824"/>
                        <a:pt x="1262" y="801"/>
                        <a:pt x="1315" y="771"/>
                      </a:cubicBezTo>
                      <a:cubicBezTo>
                        <a:pt x="1368" y="741"/>
                        <a:pt x="1301" y="740"/>
                        <a:pt x="1361" y="725"/>
                      </a:cubicBezTo>
                      <a:cubicBezTo>
                        <a:pt x="1421" y="710"/>
                        <a:pt x="1482" y="740"/>
                        <a:pt x="1678" y="680"/>
                      </a:cubicBezTo>
                      <a:cubicBezTo>
                        <a:pt x="1874" y="620"/>
                        <a:pt x="2253" y="422"/>
                        <a:pt x="2540" y="362"/>
                      </a:cubicBezTo>
                      <a:cubicBezTo>
                        <a:pt x="2827" y="302"/>
                        <a:pt x="3213" y="309"/>
                        <a:pt x="3402" y="317"/>
                      </a:cubicBezTo>
                      <a:cubicBezTo>
                        <a:pt x="3591" y="325"/>
                        <a:pt x="3614" y="370"/>
                        <a:pt x="3674" y="408"/>
                      </a:cubicBezTo>
                      <a:cubicBezTo>
                        <a:pt x="3734" y="446"/>
                        <a:pt x="3818" y="499"/>
                        <a:pt x="3765" y="544"/>
                      </a:cubicBezTo>
                      <a:cubicBezTo>
                        <a:pt x="3712" y="589"/>
                        <a:pt x="3522" y="642"/>
                        <a:pt x="3356" y="680"/>
                      </a:cubicBezTo>
                      <a:cubicBezTo>
                        <a:pt x="3190" y="718"/>
                        <a:pt x="3016" y="726"/>
                        <a:pt x="2767" y="771"/>
                      </a:cubicBezTo>
                      <a:cubicBezTo>
                        <a:pt x="2518" y="816"/>
                        <a:pt x="2048" y="929"/>
                        <a:pt x="1859" y="952"/>
                      </a:cubicBezTo>
                      <a:cubicBezTo>
                        <a:pt x="1670" y="975"/>
                        <a:pt x="1716" y="914"/>
                        <a:pt x="1633" y="907"/>
                      </a:cubicBezTo>
                      <a:cubicBezTo>
                        <a:pt x="1550" y="900"/>
                        <a:pt x="1437" y="877"/>
                        <a:pt x="1361" y="907"/>
                      </a:cubicBezTo>
                      <a:cubicBezTo>
                        <a:pt x="1285" y="937"/>
                        <a:pt x="1232" y="982"/>
                        <a:pt x="1179" y="1088"/>
                      </a:cubicBezTo>
                      <a:cubicBezTo>
                        <a:pt x="1126" y="1194"/>
                        <a:pt x="1020" y="1376"/>
                        <a:pt x="1043" y="1542"/>
                      </a:cubicBezTo>
                      <a:cubicBezTo>
                        <a:pt x="1066" y="1708"/>
                        <a:pt x="1239" y="1927"/>
                        <a:pt x="1315" y="2086"/>
                      </a:cubicBezTo>
                      <a:cubicBezTo>
                        <a:pt x="1391" y="2245"/>
                        <a:pt x="1459" y="2358"/>
                        <a:pt x="1497" y="2494"/>
                      </a:cubicBezTo>
                      <a:cubicBezTo>
                        <a:pt x="1535" y="2630"/>
                        <a:pt x="1519" y="2842"/>
                        <a:pt x="1542" y="2903"/>
                      </a:cubicBezTo>
                      <a:cubicBezTo>
                        <a:pt x="1565" y="2964"/>
                        <a:pt x="1527" y="2872"/>
                        <a:pt x="1633" y="2857"/>
                      </a:cubicBezTo>
                      <a:cubicBezTo>
                        <a:pt x="1739" y="2842"/>
                        <a:pt x="1784" y="2820"/>
                        <a:pt x="2177" y="2812"/>
                      </a:cubicBezTo>
                      <a:cubicBezTo>
                        <a:pt x="2570" y="2804"/>
                        <a:pt x="3681" y="2842"/>
                        <a:pt x="3991" y="2812"/>
                      </a:cubicBezTo>
                      <a:cubicBezTo>
                        <a:pt x="4301" y="2782"/>
                        <a:pt x="4029" y="2872"/>
                        <a:pt x="4037" y="2630"/>
                      </a:cubicBezTo>
                      <a:cubicBezTo>
                        <a:pt x="4045" y="2388"/>
                        <a:pt x="4037" y="1715"/>
                        <a:pt x="4037" y="1360"/>
                      </a:cubicBezTo>
                      <a:cubicBezTo>
                        <a:pt x="4037" y="1005"/>
                        <a:pt x="4037" y="665"/>
                        <a:pt x="4037" y="499"/>
                      </a:cubicBezTo>
                      <a:cubicBezTo>
                        <a:pt x="4037" y="333"/>
                        <a:pt x="4173" y="392"/>
                        <a:pt x="4037" y="362"/>
                      </a:cubicBezTo>
                      <a:cubicBezTo>
                        <a:pt x="3901" y="332"/>
                        <a:pt x="3606" y="317"/>
                        <a:pt x="3220" y="317"/>
                      </a:cubicBezTo>
                      <a:cubicBezTo>
                        <a:pt x="2834" y="317"/>
                        <a:pt x="2176" y="355"/>
                        <a:pt x="1723" y="362"/>
                      </a:cubicBezTo>
                      <a:cubicBezTo>
                        <a:pt x="1270" y="369"/>
                        <a:pt x="695" y="332"/>
                        <a:pt x="499" y="362"/>
                      </a:cubicBezTo>
                      <a:cubicBezTo>
                        <a:pt x="303" y="392"/>
                        <a:pt x="536" y="0"/>
                        <a:pt x="544" y="544"/>
                      </a:cubicBezTo>
                      <a:cubicBezTo>
                        <a:pt x="552" y="1088"/>
                        <a:pt x="544" y="3091"/>
                        <a:pt x="544" y="3628"/>
                      </a:cubicBezTo>
                      <a:cubicBezTo>
                        <a:pt x="544" y="4165"/>
                        <a:pt x="0" y="3741"/>
                        <a:pt x="544" y="3764"/>
                      </a:cubicBezTo>
                      <a:cubicBezTo>
                        <a:pt x="1088" y="3787"/>
                        <a:pt x="3228" y="3764"/>
                        <a:pt x="3810" y="3764"/>
                      </a:cubicBezTo>
                      <a:cubicBezTo>
                        <a:pt x="4392" y="3764"/>
                        <a:pt x="3999" y="3802"/>
                        <a:pt x="4037" y="3764"/>
                      </a:cubicBezTo>
                      <a:cubicBezTo>
                        <a:pt x="4075" y="3726"/>
                        <a:pt x="4037" y="3697"/>
                        <a:pt x="4037" y="3538"/>
                      </a:cubicBezTo>
                      <a:cubicBezTo>
                        <a:pt x="4037" y="3379"/>
                        <a:pt x="4060" y="2933"/>
                        <a:pt x="4037" y="2812"/>
                      </a:cubicBezTo>
                      <a:cubicBezTo>
                        <a:pt x="4014" y="2691"/>
                        <a:pt x="4264" y="2812"/>
                        <a:pt x="3901" y="2812"/>
                      </a:cubicBezTo>
                      <a:cubicBezTo>
                        <a:pt x="3538" y="2812"/>
                        <a:pt x="2245" y="2797"/>
                        <a:pt x="1859" y="2812"/>
                      </a:cubicBezTo>
                      <a:cubicBezTo>
                        <a:pt x="1473" y="2827"/>
                        <a:pt x="1534" y="2948"/>
                        <a:pt x="1587" y="2948"/>
                      </a:cubicBezTo>
                      <a:close/>
                    </a:path>
                  </a:pathLst>
                </a:custGeom>
                <a:solidFill>
                  <a:srgbClr val="E4E6F8"/>
                </a:solidFill>
                <a:ln w="9525" cmpd="sng">
                  <a:solidFill>
                    <a:srgbClr val="E0E3F4"/>
                  </a:solidFill>
                  <a:rou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21519" name="Picture 7" descr="u=888251744,2179665432&amp;fm=0&amp;gp=22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544" y="45"/>
                  <a:ext cx="680" cy="374"/>
                </a:xfrm>
                <a:prstGeom prst="rect">
                  <a:avLst/>
                </a:prstGeom>
                <a:solidFill>
                  <a:srgbClr val="E0E3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21515" name="Rectangle 8"/>
            <p:cNvSpPr>
              <a:spLocks noChangeArrowheads="1"/>
            </p:cNvSpPr>
            <p:nvPr/>
          </p:nvSpPr>
          <p:spPr bwMode="auto">
            <a:xfrm>
              <a:off x="816" y="44"/>
              <a:ext cx="95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>
                  <a:solidFill>
                    <a:srgbClr val="FF0066"/>
                  </a:solidFill>
                  <a:ea typeface="黑体" panose="02010609060101010101" pitchFamily="2" charset="-122"/>
                </a:rPr>
                <a:t>作业：</a:t>
              </a:r>
            </a:p>
          </p:txBody>
        </p:sp>
      </p:grpSp>
      <p:sp>
        <p:nvSpPr>
          <p:cNvPr id="21507" name="Rectangle 9"/>
          <p:cNvSpPr>
            <a:spLocks noChangeArrowheads="1"/>
          </p:cNvSpPr>
          <p:nvPr/>
        </p:nvSpPr>
        <p:spPr bwMode="auto">
          <a:xfrm>
            <a:off x="179388" y="1700213"/>
            <a:ext cx="489666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</a:pPr>
            <a:r>
              <a:rPr lang="zh-CN" altLang="en-US" sz="3400" b="1" dirty="0">
                <a:solidFill>
                  <a:srgbClr val="000000"/>
                </a:solidFill>
                <a:latin typeface="宋体" panose="02010600030101010101" pitchFamily="2" charset="-122"/>
              </a:rPr>
              <a:t>课本</a:t>
            </a:r>
            <a:r>
              <a:rPr lang="en-US" altLang="zh-CN" sz="3400" b="1" dirty="0">
                <a:solidFill>
                  <a:srgbClr val="000000"/>
                </a:solidFill>
                <a:latin typeface="宋体" panose="02010600030101010101" pitchFamily="2" charset="-122"/>
              </a:rPr>
              <a:t>17</a:t>
            </a:r>
            <a:r>
              <a:rPr lang="zh-CN" altLang="en-US" sz="3400" b="1" dirty="0">
                <a:solidFill>
                  <a:srgbClr val="000000"/>
                </a:solidFill>
                <a:latin typeface="宋体" panose="02010600030101010101" pitchFamily="2" charset="-122"/>
              </a:rPr>
              <a:t>页</a:t>
            </a:r>
            <a:r>
              <a:rPr lang="en-US" altLang="zh-CN" sz="3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100" b="1" dirty="0">
                <a:solidFill>
                  <a:srgbClr val="000000"/>
                </a:solidFill>
              </a:rPr>
              <a:t>、</a:t>
            </a:r>
            <a:r>
              <a:rPr lang="en-US" altLang="zh-CN" sz="34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400" b="1" dirty="0">
                <a:solidFill>
                  <a:srgbClr val="000000"/>
                </a:solidFill>
                <a:latin typeface="宋体" panose="02010600030101010101" pitchFamily="2" charset="-122"/>
              </a:rPr>
              <a:t>两题</a:t>
            </a:r>
          </a:p>
        </p:txBody>
      </p:sp>
      <p:grpSp>
        <p:nvGrpSpPr>
          <p:cNvPr id="21508" name="Group 10"/>
          <p:cNvGrpSpPr/>
          <p:nvPr/>
        </p:nvGrpSpPr>
        <p:grpSpPr bwMode="auto">
          <a:xfrm>
            <a:off x="34925" y="3284538"/>
            <a:ext cx="2162175" cy="1008062"/>
            <a:chOff x="0" y="0"/>
            <a:chExt cx="1362" cy="635"/>
          </a:xfrm>
        </p:grpSpPr>
        <p:sp>
          <p:nvSpPr>
            <p:cNvPr id="21510" name="Rectangle 11"/>
            <p:cNvSpPr>
              <a:spLocks noChangeArrowheads="1"/>
            </p:cNvSpPr>
            <p:nvPr/>
          </p:nvSpPr>
          <p:spPr bwMode="auto">
            <a:xfrm>
              <a:off x="681" y="0"/>
              <a:ext cx="635" cy="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pic>
          <p:nvPicPr>
            <p:cNvPr id="21511" name="Picture 12" descr="u=2757029151,495867262&amp;fm=0&amp;gp=42"/>
            <p:cNvPicPr>
              <a:picLocks noChangeAspect="1" noChangeArrowheads="1"/>
            </p:cNvPicPr>
            <p:nvPr/>
          </p:nvPicPr>
          <p:blipFill>
            <a:blip r:embed="rId4" cstate="email"/>
            <a:srcRect r="-439"/>
            <a:stretch>
              <a:fillRect/>
            </a:stretch>
          </p:blipFill>
          <p:spPr bwMode="auto">
            <a:xfrm>
              <a:off x="0" y="0"/>
              <a:ext cx="681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2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1316" cy="635"/>
            </a:xfrm>
            <a:prstGeom prst="rect">
              <a:avLst/>
            </a:prstGeom>
            <a:solidFill>
              <a:srgbClr val="FFCC99">
                <a:alpha val="2509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513" name="Rectangle 14"/>
            <p:cNvSpPr>
              <a:spLocks noChangeArrowheads="1"/>
            </p:cNvSpPr>
            <p:nvPr/>
          </p:nvSpPr>
          <p:spPr bwMode="auto">
            <a:xfrm>
              <a:off x="409" y="91"/>
              <a:ext cx="95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4000" b="1">
                  <a:solidFill>
                    <a:srgbClr val="FF0066"/>
                  </a:solidFill>
                  <a:ea typeface="黑体" panose="02010609060101010101" pitchFamily="2" charset="-122"/>
                </a:rPr>
                <a:t>思考：</a:t>
              </a:r>
            </a:p>
          </p:txBody>
        </p:sp>
      </p:grpSp>
      <p:sp>
        <p:nvSpPr>
          <p:cNvPr id="21509" name="Rectangle 15"/>
          <p:cNvSpPr>
            <a:spLocks noChangeArrowheads="1"/>
          </p:cNvSpPr>
          <p:nvPr/>
        </p:nvSpPr>
        <p:spPr bwMode="auto">
          <a:xfrm>
            <a:off x="250824" y="4895850"/>
            <a:ext cx="4897239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</a:pPr>
            <a:r>
              <a:rPr lang="zh-CN" altLang="en-US" sz="3400" b="1" dirty="0">
                <a:solidFill>
                  <a:srgbClr val="000000"/>
                </a:solidFill>
                <a:latin typeface="宋体" panose="02010600030101010101" pitchFamily="2" charset="-122"/>
              </a:rPr>
              <a:t>课本</a:t>
            </a:r>
            <a:r>
              <a:rPr lang="en-US" altLang="zh-CN" sz="3400" b="1" dirty="0">
                <a:solidFill>
                  <a:srgbClr val="000000"/>
                </a:solidFill>
                <a:latin typeface="宋体" panose="02010600030101010101" pitchFamily="2" charset="-122"/>
              </a:rPr>
              <a:t>17</a:t>
            </a:r>
            <a:r>
              <a:rPr lang="zh-CN" altLang="en-US" sz="3400" b="1" dirty="0">
                <a:solidFill>
                  <a:srgbClr val="000000"/>
                </a:solidFill>
                <a:latin typeface="宋体" panose="02010600030101010101" pitchFamily="2" charset="-122"/>
              </a:rPr>
              <a:t>页</a:t>
            </a:r>
            <a:r>
              <a:rPr lang="en-US" altLang="zh-CN" sz="3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100" b="1" dirty="0">
                <a:solidFill>
                  <a:srgbClr val="000000"/>
                </a:solidFill>
              </a:rPr>
              <a:t>、</a:t>
            </a:r>
            <a:r>
              <a:rPr lang="en-US" altLang="zh-CN" sz="34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400" b="1" dirty="0">
                <a:solidFill>
                  <a:srgbClr val="000000"/>
                </a:solidFill>
                <a:latin typeface="宋体" panose="02010600030101010101" pitchFamily="2" charset="-122"/>
              </a:rPr>
              <a:t>两题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Microsoft Office PowerPoint</Application>
  <PresentationFormat>全屏显示(4:3)</PresentationFormat>
  <Paragraphs>78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黑体</vt:lpstr>
      <vt:lpstr>华文新魏</vt:lpstr>
      <vt:lpstr>宋体</vt:lpstr>
      <vt:lpstr>微软雅黑</vt:lpstr>
      <vt:lpstr>Arial</vt:lpstr>
      <vt:lpstr>Calibri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2017-08-16T00:41:00Z</dcterms:created>
  <dcterms:modified xsi:type="dcterms:W3CDTF">2023-01-16T16:38:56Z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DB8169663355436ABCB4A3FA45B1B771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