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425" r:id="rId3"/>
    <p:sldId id="262" r:id="rId4"/>
    <p:sldId id="426" r:id="rId5"/>
    <p:sldId id="264" r:id="rId6"/>
    <p:sldId id="304" r:id="rId7"/>
    <p:sldId id="410" r:id="rId8"/>
    <p:sldId id="306" r:id="rId9"/>
    <p:sldId id="265" r:id="rId10"/>
    <p:sldId id="308" r:id="rId11"/>
    <p:sldId id="270" r:id="rId12"/>
    <p:sldId id="431" r:id="rId13"/>
    <p:sldId id="460" r:id="rId14"/>
    <p:sldId id="273" r:id="rId15"/>
    <p:sldId id="461" r:id="rId16"/>
    <p:sldId id="359" r:id="rId17"/>
    <p:sldId id="423" r:id="rId1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9D8C1-7ACA-4713-B2AB-760A0413D8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C7E50-D82C-4F25-AEB5-CA8F066286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230222"/>
            <a:ext cx="9144000" cy="121238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400" b="1" dirty="0" smtClean="0">
                <a:latin typeface="微软雅黑" panose="020B0503020204020204" charset="-122"/>
                <a:ea typeface="微软雅黑" panose="020B0503020204020204" charset="-122"/>
              </a:rPr>
              <a:t>Get a Good Education</a:t>
            </a:r>
            <a:endParaRPr lang="zh-CN" altLang="zh-CN" sz="54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693996" y="1"/>
            <a:ext cx="6176704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10 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Get Ready for the Future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2" y="509059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9596" y="12342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0503" y="14107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67930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503" y="2146560"/>
            <a:ext cx="765443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I ________ (definite) remember sending the letter.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989578" y="2152135"/>
            <a:ext cx="1414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definitely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3594" y="137147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12650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296" y="2195286"/>
            <a:ext cx="836022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/>
              <a:t>At first I was nervous, but finally I decided to introduce myself. </a:t>
            </a:r>
            <a:r>
              <a:rPr lang="zh-CN" altLang="en-US" sz="2400" b="1" dirty="0" smtClean="0"/>
              <a:t>起初我有点儿紧张，但最后我决定做自我介绍。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2066" y="1526010"/>
            <a:ext cx="831283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(1)decide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 </a:t>
            </a:r>
            <a:r>
              <a:rPr lang="en-US" altLang="en-US" sz="2400" b="1" dirty="0" smtClean="0"/>
              <a:t>“________________”</a:t>
            </a:r>
            <a:r>
              <a:rPr lang="zh-CN" altLang="en-US" sz="2400" b="1" dirty="0" smtClean="0"/>
              <a:t>，相当于</a:t>
            </a:r>
            <a:r>
              <a:rPr lang="en-US" altLang="en-US" sz="2400" b="1" dirty="0" smtClean="0"/>
              <a:t>make a  decision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，其否定形式为</a:t>
            </a:r>
            <a:r>
              <a:rPr lang="en-US" altLang="en-US" sz="2400" b="1" dirty="0" smtClean="0"/>
              <a:t>________________________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决定不做某事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(2)introduce</a:t>
            </a:r>
            <a:r>
              <a:rPr lang="zh-CN" altLang="en-US" sz="2400" b="1" dirty="0" smtClean="0"/>
              <a:t>作动词，意为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介绍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introduce oneself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自我介绍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；</a:t>
            </a:r>
            <a:r>
              <a:rPr lang="en-US" altLang="en-US" sz="2400" b="1" dirty="0" smtClean="0"/>
              <a:t>introduce…to…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把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介绍给</a:t>
            </a:r>
            <a:r>
              <a:rPr lang="en-US" altLang="en-US" sz="2400" b="1" dirty="0" smtClean="0"/>
              <a:t>……”</a:t>
            </a:r>
            <a:r>
              <a:rPr lang="zh-CN" altLang="en-US" sz="2400" b="1" dirty="0" smtClean="0"/>
              <a:t>，其中</a:t>
            </a:r>
            <a:r>
              <a:rPr lang="en-US" altLang="en-US" sz="2400" b="1" dirty="0" smtClean="0"/>
              <a:t>to</a:t>
            </a:r>
            <a:r>
              <a:rPr lang="zh-CN" altLang="en-US" sz="2400" b="1" dirty="0" smtClean="0"/>
              <a:t>是介词，其后常接人作宾语。</a:t>
            </a:r>
          </a:p>
        </p:txBody>
      </p:sp>
      <p:sp>
        <p:nvSpPr>
          <p:cNvPr id="5" name="矩形 4"/>
          <p:cNvSpPr/>
          <p:nvPr/>
        </p:nvSpPr>
        <p:spPr>
          <a:xfrm>
            <a:off x="607142" y="2637910"/>
            <a:ext cx="2810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decide not to do </a:t>
            </a:r>
            <a:r>
              <a:rPr 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74790" y="1443167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决定做某事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039" y="1500554"/>
            <a:ext cx="8302136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武威   </a:t>
            </a:r>
            <a:r>
              <a:rPr lang="en-US" altLang="en-US" sz="2400" b="1" dirty="0" smtClean="0"/>
              <a:t>My two cousins decide ________ a business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together.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start</a:t>
            </a:r>
            <a:r>
              <a:rPr lang="zh-CN" altLang="en-US" sz="2400" b="1" dirty="0" smtClean="0"/>
              <a:t>　  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starting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start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started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5430833" y="17457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7675" y="4389735"/>
            <a:ext cx="8315325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考查非谓语动词。句意：我的两个表弟决定一起做生意。固定用法</a:t>
            </a:r>
            <a:r>
              <a:rPr lang="en-US" altLang="en-US" sz="2400" b="1" dirty="0" smtClean="0">
                <a:ea typeface="仿宋" panose="02010609060101010101" charset="-122"/>
              </a:rPr>
              <a:t>decide to do </a:t>
            </a:r>
            <a:r>
              <a:rPr lang="en-US" altLang="en-US" sz="2400" b="1" dirty="0" err="1" smtClean="0">
                <a:ea typeface="仿宋" panose="02010609060101010101" charset="-122"/>
              </a:rPr>
              <a:t>sth</a:t>
            </a:r>
            <a:r>
              <a:rPr lang="en-US" altLang="en-US" sz="2400" b="1" dirty="0" smtClean="0">
                <a:ea typeface="仿宋" panose="02010609060101010101" charset="-122"/>
              </a:rPr>
              <a:t>.</a:t>
            </a:r>
            <a:r>
              <a:rPr lang="zh-CN" altLang="en-US" sz="2400" b="1" dirty="0" smtClean="0">
                <a:ea typeface="仿宋" panose="02010609060101010101" charset="-122"/>
              </a:rPr>
              <a:t>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决定做某事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。故选</a:t>
            </a:r>
            <a:r>
              <a:rPr lang="en-US" altLang="en-US" sz="2400" b="1" dirty="0" smtClean="0">
                <a:ea typeface="仿宋" panose="02010609060101010101" charset="-122"/>
              </a:rPr>
              <a:t>A</a:t>
            </a:r>
            <a:r>
              <a:rPr lang="zh-CN" altLang="en-US" sz="2400" b="1" dirty="0" smtClean="0">
                <a:ea typeface="仿宋" panose="02010609060101010101" charset="-122"/>
              </a:rPr>
              <a:t>。</a:t>
            </a:r>
            <a:endParaRPr lang="zh-CN" altLang="en-US" sz="2400" b="1" dirty="0">
              <a:ea typeface="仿宋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2896" y="967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4753" y="10932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576" y="1035966"/>
            <a:ext cx="8343900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</a:t>
            </a:r>
            <a:r>
              <a:rPr lang="zh-CN" altLang="en-US" sz="2800" dirty="0" smtClean="0"/>
              <a:t>　</a:t>
            </a:r>
            <a:r>
              <a:rPr lang="en-US" altLang="zh-CN" sz="2800" b="1" dirty="0" smtClean="0"/>
              <a:t>I asked him for advice on how to become an astronaut.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我向他讨教关于如何成为一名宇航员。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2066" y="3025688"/>
            <a:ext cx="84652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advice </a:t>
            </a:r>
            <a:r>
              <a:rPr lang="zh-CN" altLang="en-US" sz="2400" b="1" dirty="0" smtClean="0"/>
              <a:t>作</a:t>
            </a:r>
            <a:r>
              <a:rPr lang="en-US" altLang="en-US" sz="2400" b="1" dirty="0" smtClean="0"/>
              <a:t>__________(</a:t>
            </a:r>
            <a:r>
              <a:rPr lang="zh-CN" altLang="en-US" sz="2400" b="1" dirty="0" smtClean="0"/>
              <a:t>可数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不可数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名词，意为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意见；建议；忠告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。表示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一条建议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用</a:t>
            </a:r>
            <a:r>
              <a:rPr lang="en-US" altLang="en-US" sz="2400" b="1" dirty="0" smtClean="0"/>
              <a:t>__________________</a:t>
            </a:r>
            <a:r>
              <a:rPr lang="zh-CN" altLang="en-US" sz="2400" b="1" dirty="0" smtClean="0"/>
              <a:t>；表示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一些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许多建议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用</a:t>
            </a:r>
            <a:r>
              <a:rPr lang="en-US" altLang="en-US" sz="2400" b="1" dirty="0" smtClean="0"/>
              <a:t>____________________________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advice</a:t>
            </a:r>
            <a:r>
              <a:rPr lang="zh-CN" altLang="en-US" sz="2400" b="1" dirty="0" smtClean="0"/>
              <a:t>可与介词</a:t>
            </a:r>
            <a:r>
              <a:rPr lang="en-US" altLang="en-US" sz="2400" b="1" dirty="0" smtClean="0"/>
              <a:t>on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about</a:t>
            </a:r>
            <a:r>
              <a:rPr lang="zh-CN" altLang="en-US" sz="2400" b="1" dirty="0" smtClean="0"/>
              <a:t>连用，表示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关于某方面的建议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243262" y="4144293"/>
            <a:ext cx="3576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some/a lot of/much advice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86859" y="3043367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8660" y="3472935"/>
            <a:ext cx="2327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piece of advice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98331" y="31740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9914" y="979854"/>
            <a:ext cx="8302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盐城  </a:t>
            </a:r>
            <a:r>
              <a:rPr lang="en-US" altLang="en-US" sz="2400" b="1" dirty="0" smtClean="0"/>
              <a:t>Please give me some ________ on how to spend the coming weekend.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space       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advice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praise 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courage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5326058" y="122503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9600" y="3451005"/>
            <a:ext cx="7867650" cy="1880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考查名词辨析。句意：请给我一些关于如何度过下个周末的建议。</a:t>
            </a:r>
            <a:r>
              <a:rPr lang="en-US" altLang="en-US" sz="2000" b="1" dirty="0" smtClean="0">
                <a:ea typeface="仿宋" panose="02010609060101010101" charset="-122"/>
              </a:rPr>
              <a:t>space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空间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advice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建议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praise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赞扬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courage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勇气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。根据后面的介词</a:t>
            </a:r>
            <a:r>
              <a:rPr lang="en-US" altLang="en-US" sz="2000" b="1" dirty="0" smtClean="0">
                <a:ea typeface="仿宋" panose="02010609060101010101" charset="-122"/>
              </a:rPr>
              <a:t>on</a:t>
            </a:r>
            <a:r>
              <a:rPr lang="zh-CN" altLang="en-US" sz="2000" b="1" dirty="0" smtClean="0">
                <a:ea typeface="仿宋" panose="02010609060101010101" charset="-122"/>
              </a:rPr>
              <a:t>以及句意可知应用</a:t>
            </a:r>
            <a:r>
              <a:rPr lang="en-US" altLang="en-US" sz="2000" b="1" dirty="0" smtClean="0">
                <a:ea typeface="仿宋" panose="02010609060101010101" charset="-122"/>
              </a:rPr>
              <a:t>advice</a:t>
            </a:r>
            <a:r>
              <a:rPr lang="zh-CN" altLang="en-US" sz="2000" b="1" dirty="0" smtClean="0">
                <a:ea typeface="仿宋" panose="02010609060101010101" charset="-122"/>
              </a:rPr>
              <a:t>表示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关于</a:t>
            </a:r>
            <a:r>
              <a:rPr lang="en-US" altLang="en-US" sz="2000" b="1" dirty="0" smtClean="0">
                <a:ea typeface="仿宋" panose="02010609060101010101" charset="-122"/>
              </a:rPr>
              <a:t>……</a:t>
            </a:r>
            <a:r>
              <a:rPr lang="zh-CN" altLang="en-US" sz="2000" b="1" dirty="0" smtClean="0">
                <a:ea typeface="仿宋" panose="02010609060101010101" charset="-122"/>
              </a:rPr>
              <a:t>的建议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en-US" sz="2000" b="1" dirty="0" smtClean="0">
                <a:ea typeface="仿宋" panose="02010609060101010101" charset="-122"/>
              </a:rPr>
              <a:t>B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82346" y="1330067"/>
            <a:ext cx="7699629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You have to get a good education and keep your eye on your goal.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你必须接受良好的教育并关注你的目标。</a:t>
            </a:r>
            <a:endParaRPr lang="zh-CN" altLang="zh-CN" sz="2400" b="1" dirty="0" smtClean="0"/>
          </a:p>
        </p:txBody>
      </p:sp>
      <p:sp>
        <p:nvSpPr>
          <p:cNvPr id="5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8240" y="3837859"/>
            <a:ext cx="8741459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keep one's eye on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./sb.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关注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盯着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某事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物</a:t>
            </a:r>
            <a:r>
              <a:rPr lang="en-US" altLang="en-US" sz="2400" b="1" dirty="0" smtClean="0"/>
              <a:t>)/</a:t>
            </a:r>
            <a:r>
              <a:rPr lang="zh-CN" altLang="en-US" sz="2400" b="1" dirty="0" smtClean="0"/>
              <a:t>某人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Put your phone down and keep your eye on the road.</a:t>
            </a:r>
            <a:endParaRPr lang="zh-CN" alt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03081" y="31740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696679"/>
            <a:ext cx="8435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．打好网球的重要原则就是眼要紧盯着球。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 golden rule of playing tennis well is to________ ________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________ ________ the ball. 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1499013" y="2837935"/>
            <a:ext cx="2090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eye              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27991" y="2244210"/>
            <a:ext cx="2333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  your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420529" y="12738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30457" y="2398347"/>
          <a:ext cx="6075193" cy="2810955"/>
        </p:xfrm>
        <a:graphic>
          <a:graphicData uri="http://schemas.openxmlformats.org/drawingml/2006/table">
            <a:tbl>
              <a:tblPr/>
              <a:tblGrid>
                <a:gridCol w="4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9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1.mall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faint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3.agency 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definitely 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2634176" y="25712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商场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19926" y="326973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昏倒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782390" y="39174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机关；代理机构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548576" y="46413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肯定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52501" y="1600200"/>
          <a:ext cx="6581775" cy="3505200"/>
        </p:xfrm>
        <a:graphic>
          <a:graphicData uri="http://schemas.openxmlformats.org/drawingml/2006/table">
            <a:tbl>
              <a:tblPr/>
              <a:tblGrid>
                <a:gridCol w="92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0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伸出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．梦到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．留神；关注；留意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first____________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178389" y="2126735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hold 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25794" y="2812535"/>
            <a:ext cx="1366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dream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826658" y="3497820"/>
            <a:ext cx="2449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one's eye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74615" y="41968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首先；起初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66801" y="1638300"/>
          <a:ext cx="6905625" cy="3505200"/>
        </p:xfrm>
        <a:graphic>
          <a:graphicData uri="http://schemas.openxmlformats.org/drawingml/2006/table">
            <a:tbl>
              <a:tblPr/>
              <a:tblGrid>
                <a:gridCol w="966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8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5.graduate from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sb. for advice  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a chance to do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prepare for____________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346164" y="2152135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从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毕业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35015" y="28125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向某人征求建议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200903" y="3536435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得到做某事的机会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73853" y="4196835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为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做准备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9" y="1315935"/>
          <a:ext cx="8468436" cy="5005515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起初我有点儿紧张，但最后我决定做自我介绍。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I was nervous, but finally I ________ 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他立刻向我伸出了手。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…he immediately ________ ________his hand to me.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我差点儿昏倒！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…I ________ fainted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！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416395" y="2812535"/>
            <a:ext cx="4016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 introduce       myself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13871" y="2110345"/>
            <a:ext cx="221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              first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38571" y="2164834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decided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45148" y="436511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held              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2068" y="5824667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almost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4788" y="1136269"/>
          <a:ext cx="8386787" cy="427767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我向他讨教关于如何成为一名宇航员。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 ________ him  ________  ________  ________ how to become an astronaut.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．你必须受到良好的教育并关注你的目标。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have to get a good education and  ________ your  ________  ________ your goal.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3450615" y="1987035"/>
            <a:ext cx="3965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               advice             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40495" y="1961635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asked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31456" y="4717535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eye                 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79484" y="406983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38113" y="1501587"/>
          <a:ext cx="8386787" cy="2575560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．现在我明白在学校里好好学习是多么重要。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 I see ________ ________ ________ ________ to do well in school.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484246" y="2558534"/>
            <a:ext cx="4690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      important        it            is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6202" y="10972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607457" y="19399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1769" y="12775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75171" y="23600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2432" y="20745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11604" y="251822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3000" b="1" dirty="0" smtClean="0"/>
              <a:t>    </a:t>
            </a:r>
            <a:r>
              <a:rPr lang="en-US" altLang="en-US" sz="3000" b="1" dirty="0" smtClean="0"/>
              <a:t>definitely </a:t>
            </a:r>
            <a:r>
              <a:rPr lang="en-US" altLang="en-US" sz="3000" b="1" i="1" dirty="0" smtClean="0"/>
              <a:t>adv</a:t>
            </a:r>
            <a:r>
              <a:rPr lang="en-US" altLang="en-US" sz="3000" b="1" dirty="0" smtClean="0"/>
              <a:t>. </a:t>
            </a:r>
            <a:r>
              <a:rPr lang="zh-CN" altLang="en-US" sz="3000" b="1" dirty="0" smtClean="0"/>
              <a:t>肯定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3439" y="3209474"/>
            <a:ext cx="8573861" cy="33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Sometimes I don't work hard, but in the future, I </a:t>
            </a:r>
            <a:r>
              <a:rPr lang="en-US" altLang="zh-CN" sz="2400" b="1" i="1" dirty="0" smtClean="0"/>
              <a:t>definitely</a:t>
            </a:r>
            <a:r>
              <a:rPr lang="en-US" altLang="zh-CN" sz="2400" b="1" dirty="0" smtClean="0"/>
              <a:t> will!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现在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有时我学习不努力，但是在将来，我肯定会努力学习的！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All the students that work hard can definitely achieve good grades.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所有用功的学生肯定能取得好成绩。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29762" y="1505117"/>
            <a:ext cx="833323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definitely</a:t>
            </a:r>
            <a:r>
              <a:rPr lang="zh-CN" altLang="en-US" sz="2400" b="1" dirty="0" smtClean="0"/>
              <a:t>为副词，用来修饰</a:t>
            </a:r>
            <a:r>
              <a:rPr lang="en-US" altLang="en-US" sz="2400" b="1" dirty="0" smtClean="0"/>
              <a:t>______</a:t>
            </a:r>
            <a:r>
              <a:rPr lang="zh-CN" altLang="en-US" sz="2400" b="1" dirty="0" smtClean="0"/>
              <a:t>词，作状语，意为</a:t>
            </a:r>
            <a:r>
              <a:rPr lang="en-US" altLang="en-US" sz="2400" b="1" dirty="0" smtClean="0"/>
              <a:t>“______________”</a:t>
            </a:r>
            <a:r>
              <a:rPr lang="zh-CN" altLang="en-US" sz="2400" b="1" dirty="0" smtClean="0"/>
              <a:t>。其形容词形式为</a:t>
            </a:r>
            <a:r>
              <a:rPr lang="en-US" altLang="en-US" sz="2400" b="1" dirty="0" smtClean="0"/>
              <a:t>__________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确定的，确切的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；用来修饰</a:t>
            </a:r>
            <a:r>
              <a:rPr lang="en-US" altLang="en-US" sz="2400" b="1" dirty="0" smtClean="0"/>
              <a:t>__________</a:t>
            </a:r>
            <a:r>
              <a:rPr lang="zh-CN" altLang="en-US" sz="2400" b="1" dirty="0" smtClean="0"/>
              <a:t>词，作定语。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refused to give us a definite answer.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他拒绝给我们一个明确的回答。</a:t>
            </a:r>
            <a:endParaRPr lang="en-US" altLang="zh-CN" sz="2400" b="1" dirty="0" smtClean="0"/>
          </a:p>
        </p:txBody>
      </p:sp>
      <p:sp>
        <p:nvSpPr>
          <p:cNvPr id="8" name="矩形 7"/>
          <p:cNvSpPr/>
          <p:nvPr/>
        </p:nvSpPr>
        <p:spPr>
          <a:xfrm>
            <a:off x="3527545" y="27236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35313" y="13774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72101" y="20378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肯定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38404" y="2063235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definite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85800" y="124971"/>
            <a:ext cx="58007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60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Get a Good Education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Office PowerPoint</Application>
  <PresentationFormat>全屏显示(4:3)</PresentationFormat>
  <Paragraphs>130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D8EC1202A86E4004B5EE8E622DFCD8BF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