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5" r:id="rId3"/>
    <p:sldId id="266" r:id="rId4"/>
    <p:sldId id="267" r:id="rId5"/>
    <p:sldId id="268" r:id="rId6"/>
    <p:sldId id="286" r:id="rId7"/>
    <p:sldId id="269" r:id="rId8"/>
    <p:sldId id="272" r:id="rId9"/>
    <p:sldId id="274" r:id="rId10"/>
    <p:sldId id="277" r:id="rId11"/>
    <p:sldId id="280" r:id="rId1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9E9B5"/>
    <a:srgbClr val="FF0066"/>
    <a:srgbClr val="006600"/>
    <a:srgbClr val="009900"/>
    <a:srgbClr val="FFFF99"/>
    <a:srgbClr val="99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932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9F6BB-418B-4C5F-9EF1-9ED27DB814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A65EF-F380-4552-96D2-969D4BB35E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9FB31-4484-4861-9B5D-5433FA48B5E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0C19A-375E-4CD1-A1E9-98212903CB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0C19A-375E-4CD1-A1E9-98212903CB9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indent="0" algn="ctr">
              <a:defRPr sz="4000" b="1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090613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单击此处编辑母版副标题样式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/>
          <p:nvPr/>
        </p:nvGrpSpPr>
        <p:grpSpPr bwMode="auto">
          <a:xfrm>
            <a:off x="179388" y="692696"/>
            <a:ext cx="3313112" cy="1052512"/>
            <a:chOff x="113" y="0"/>
            <a:chExt cx="2087" cy="663"/>
          </a:xfrm>
        </p:grpSpPr>
        <p:pic>
          <p:nvPicPr>
            <p:cNvPr id="3075" name="Picture 3" descr="图片1jhk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13" y="0"/>
              <a:ext cx="2087" cy="6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612" y="119"/>
              <a:ext cx="99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36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Unit 4</a:t>
              </a:r>
            </a:p>
          </p:txBody>
        </p:sp>
      </p:grp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506217" y="959396"/>
            <a:ext cx="429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b="1" dirty="0">
                <a:solidFill>
                  <a:srgbClr val="FF0000"/>
                </a:solidFill>
              </a:rPr>
              <a:t>Stories and Poems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2492896"/>
            <a:ext cx="9144000" cy="8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en-US" altLang="zh-CN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Fable of the Woodcutter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479715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b="1">
                <a:solidFill>
                  <a:schemeClr val="tx1"/>
                </a:solidFill>
                <a:latin typeface="Times New Roman" panose="02020603050405020304" pitchFamily="18" charset="0"/>
              </a:rPr>
              <a:t/>
            </a:r>
            <a:br>
              <a:rPr lang="en-US" altLang="zh-CN" sz="4000" b="1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en-US" altLang="zh-CN" sz="40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338388" y="404813"/>
            <a:ext cx="18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4000" b="1">
              <a:solidFill>
                <a:srgbClr val="FF0000"/>
              </a:solidFill>
            </a:endParaRP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107950" y="-26988"/>
            <a:ext cx="4319588" cy="1143001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4000" b="1" dirty="0">
                <a:solidFill>
                  <a:srgbClr val="FF0000"/>
                </a:solidFill>
              </a:rPr>
              <a:t>反馈小结升华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468313" y="1700808"/>
            <a:ext cx="73279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1.What have you learned?</a:t>
            </a:r>
          </a:p>
          <a:p>
            <a:pPr>
              <a:lnSpc>
                <a:spcPct val="125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   I have learned------.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68313" y="4076700"/>
            <a:ext cx="6086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dirty="0">
                <a:latin typeface="Times New Roman" panose="02020603050405020304" pitchFamily="18" charset="0"/>
              </a:rPr>
              <a:t>2. Which is the best group?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0825" y="1208088"/>
            <a:ext cx="9126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1748" name="矩形 5"/>
          <p:cNvSpPr>
            <a:spLocks noChangeArrowheads="1"/>
          </p:cNvSpPr>
          <p:nvPr/>
        </p:nvSpPr>
        <p:spPr bwMode="auto">
          <a:xfrm>
            <a:off x="0" y="228600"/>
            <a:ext cx="899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4400" b="1"/>
              <a:t> </a:t>
            </a:r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auto">
          <a:xfrm>
            <a:off x="0" y="2209800"/>
            <a:ext cx="9144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 </a:t>
            </a:r>
            <a:endParaRPr lang="en-US" altLang="zh-CN" sz="2800"/>
          </a:p>
          <a:p>
            <a:pPr marL="342900" indent="-342900" eaLnBrk="1" hangingPunct="1">
              <a:spcBef>
                <a:spcPct val="20000"/>
              </a:spcBef>
            </a:pPr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0" y="1524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endParaRPr lang="en-US" altLang="zh-CN" sz="2800">
              <a:latin typeface="Times New Roman" panose="02020603050405020304" pitchFamily="18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43864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zh-CN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新课预习指</a:t>
            </a:r>
            <a:r>
              <a:rPr lang="zh-CN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导</a:t>
            </a:r>
            <a:endParaRPr lang="zh-CN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92125" y="1909763"/>
            <a:ext cx="815975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 dirty="0"/>
              <a:t>1.</a:t>
            </a:r>
            <a:r>
              <a:rPr lang="zh-CN" altLang="en-US" sz="3200" b="1" dirty="0"/>
              <a:t>熟读</a:t>
            </a:r>
            <a:r>
              <a:rPr lang="en-US" altLang="zh-CN" sz="3200" b="1" dirty="0"/>
              <a:t>lesson22</a:t>
            </a:r>
            <a:r>
              <a:rPr lang="zh-CN" altLang="en-US" sz="3200" b="1" dirty="0"/>
              <a:t>课单词；读课文</a:t>
            </a:r>
            <a:r>
              <a:rPr lang="en-US" altLang="zh-CN" sz="3200" b="1" dirty="0"/>
              <a:t>1-2</a:t>
            </a:r>
            <a:r>
              <a:rPr lang="zh-CN" altLang="en-US" sz="3200" b="1" dirty="0"/>
              <a:t>遍，了解  </a:t>
            </a:r>
          </a:p>
          <a:p>
            <a:pPr eaLnBrk="1" hangingPunct="1"/>
            <a:r>
              <a:rPr lang="zh-CN" altLang="en-US" sz="3200" b="1" dirty="0"/>
              <a:t>   课文内容。</a:t>
            </a:r>
          </a:p>
          <a:p>
            <a:pPr eaLnBrk="1" hangingPunct="1"/>
            <a:endParaRPr lang="zh-CN" altLang="en-US" sz="3200" b="1" dirty="0"/>
          </a:p>
          <a:p>
            <a:pPr eaLnBrk="1" hangingPunct="1"/>
            <a:r>
              <a:rPr lang="en-US" altLang="zh-CN" sz="3200" b="1" dirty="0"/>
              <a:t>2.</a:t>
            </a:r>
            <a:r>
              <a:rPr lang="zh-CN" altLang="en-US" sz="3200" b="1" dirty="0"/>
              <a:t>完成</a:t>
            </a:r>
            <a:r>
              <a:rPr lang="en-US" altLang="zh-CN" sz="3200" b="1" dirty="0"/>
              <a:t>lessons22</a:t>
            </a:r>
            <a:r>
              <a:rPr lang="zh-CN" altLang="en-US" sz="3200" b="1" dirty="0"/>
              <a:t>学案自主预习部分</a:t>
            </a:r>
            <a:r>
              <a:rPr lang="zh-CN" altLang="en-US" sz="3200" b="1" dirty="0" smtClean="0"/>
              <a:t>。</a:t>
            </a:r>
            <a:endParaRPr lang="zh-CN" altLang="en-US" sz="32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0825" y="1208088"/>
            <a:ext cx="9126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04800" y="152400"/>
            <a:ext cx="8458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Learning aims(</a:t>
            </a:r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认知学习目标</a:t>
            </a: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23850" y="1412776"/>
            <a:ext cx="8569325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知识目标：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掌握词汇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zh-CN" sz="2400" b="1" dirty="0">
                <a:latin typeface="Times New Roman" panose="02020603050405020304" pitchFamily="18" charset="0"/>
              </a:rPr>
              <a:t>fable;  woodcutter;  axe;  dive; admit;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               silver; policy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掌握短语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CN" sz="2400" b="1" dirty="0">
                <a:latin typeface="Times New Roman" panose="02020603050405020304" pitchFamily="18" charset="0"/>
              </a:rPr>
              <a:t> make one’s 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living;dive</a:t>
            </a:r>
            <a:r>
              <a:rPr lang="en-US" altLang="zh-CN" sz="2400" b="1" dirty="0">
                <a:latin typeface="Times New Roman" panose="02020603050405020304" pitchFamily="18" charset="0"/>
              </a:rPr>
              <a:t> into; be happy with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              get back; admit to sb.; feel sorry for sb.;       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              Honesty truly is the best policy.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能力目标：</a:t>
            </a:r>
            <a:r>
              <a:rPr lang="en-US" altLang="zh-CN" sz="2400" b="1" dirty="0">
                <a:latin typeface="Times New Roman" panose="02020603050405020304" pitchFamily="18" charset="0"/>
              </a:rPr>
              <a:t>1.</a:t>
            </a:r>
            <a:r>
              <a:rPr lang="zh-CN" altLang="en-US" sz="2400" b="1" dirty="0">
                <a:latin typeface="Times New Roman" panose="02020603050405020304" pitchFamily="18" charset="0"/>
              </a:rPr>
              <a:t>能阅读并理解课文。    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                    </a:t>
            </a:r>
            <a:r>
              <a:rPr lang="en-US" altLang="zh-CN" sz="2400" b="1" dirty="0">
                <a:latin typeface="Times New Roman" panose="02020603050405020304" pitchFamily="18" charset="0"/>
              </a:rPr>
              <a:t>2. </a:t>
            </a:r>
            <a:r>
              <a:rPr lang="zh-CN" altLang="en-US" sz="2400" b="1" dirty="0">
                <a:latin typeface="Times New Roman" panose="02020603050405020304" pitchFamily="18" charset="0"/>
              </a:rPr>
              <a:t>能熟练运用本课所学单词和短语。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情感目标：</a:t>
            </a:r>
            <a:r>
              <a:rPr lang="zh-CN" altLang="en-US" sz="2400" b="1" dirty="0">
                <a:latin typeface="Times New Roman" panose="02020603050405020304" pitchFamily="18" charset="0"/>
              </a:rPr>
              <a:t>能总结出这个寓言故事的寓意并用来指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导生</a:t>
            </a:r>
            <a:r>
              <a:rPr lang="zh-CN" altLang="en-US" sz="2400" b="1" dirty="0">
                <a:latin typeface="Times New Roman" panose="02020603050405020304" pitchFamily="18" charset="0"/>
              </a:rPr>
              <a:t>活。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0825" y="914376"/>
            <a:ext cx="9126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8600" y="152400"/>
            <a:ext cx="8610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Preview result show(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预习成果展示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15900" y="620688"/>
            <a:ext cx="8677275" cy="555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要求：</a:t>
            </a:r>
            <a:r>
              <a:rPr lang="zh-CN" altLang="zh-CN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学友</a:t>
            </a:r>
            <a:r>
              <a:rPr lang="zh-CN" altLang="en-US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抢答</a:t>
            </a:r>
            <a:r>
              <a:rPr lang="zh-CN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展示</a:t>
            </a:r>
            <a:endParaRPr lang="zh-CN" altLang="en-US" sz="32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词形转换及英汉互译：</a:t>
            </a:r>
          </a:p>
          <a:p>
            <a:pPr eaLnBrk="1" hangingPunct="1">
              <a:lnSpc>
                <a:spcPct val="115000"/>
              </a:lnSpc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dive(</a:t>
            </a:r>
            <a:r>
              <a:rPr lang="zh-CN" altLang="en-US" sz="2800" b="1" dirty="0">
                <a:latin typeface="Times New Roman" panose="02020603050405020304" pitchFamily="18" charset="0"/>
              </a:rPr>
              <a:t>过去式</a:t>
            </a:r>
            <a:r>
              <a:rPr lang="en-US" altLang="zh-CN" sz="2800" b="1" dirty="0">
                <a:latin typeface="Times New Roman" panose="02020603050405020304" pitchFamily="18" charset="0"/>
              </a:rPr>
              <a:t>)___________  (</a:t>
            </a:r>
            <a:r>
              <a:rPr lang="zh-CN" altLang="en-US" sz="2800" b="1" dirty="0">
                <a:latin typeface="Times New Roman" panose="02020603050405020304" pitchFamily="18" charset="0"/>
              </a:rPr>
              <a:t>过去分词</a:t>
            </a:r>
            <a:r>
              <a:rPr lang="en-US" altLang="zh-CN" sz="2800" b="1" dirty="0">
                <a:latin typeface="Times New Roman" panose="02020603050405020304" pitchFamily="18" charset="0"/>
              </a:rPr>
              <a:t>)________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2.admit(</a:t>
            </a:r>
            <a:r>
              <a:rPr lang="zh-CN" altLang="en-US" sz="2800" b="1" dirty="0">
                <a:latin typeface="Times New Roman" panose="02020603050405020304" pitchFamily="18" charset="0"/>
              </a:rPr>
              <a:t>过去式</a:t>
            </a:r>
            <a:r>
              <a:rPr lang="en-US" altLang="zh-CN" sz="2800" b="1" dirty="0">
                <a:latin typeface="Times New Roman" panose="02020603050405020304" pitchFamily="18" charset="0"/>
              </a:rPr>
              <a:t>)_________ 3.cut(</a:t>
            </a:r>
            <a:r>
              <a:rPr lang="zh-CN" altLang="en-US" sz="2800" b="1" dirty="0">
                <a:latin typeface="Times New Roman" panose="02020603050405020304" pitchFamily="18" charset="0"/>
              </a:rPr>
              <a:t>现在分词</a:t>
            </a:r>
            <a:r>
              <a:rPr lang="en-US" altLang="zh-CN" sz="2800" b="1" dirty="0">
                <a:latin typeface="Times New Roman" panose="02020603050405020304" pitchFamily="18" charset="0"/>
              </a:rPr>
              <a:t>)________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4.honest(</a:t>
            </a:r>
            <a:r>
              <a:rPr lang="zh-CN" altLang="en-US" sz="2800" b="1" dirty="0">
                <a:latin typeface="Times New Roman" panose="02020603050405020304" pitchFamily="18" charset="0"/>
              </a:rPr>
              <a:t>名词</a:t>
            </a:r>
            <a:r>
              <a:rPr lang="en-US" altLang="zh-CN" sz="2800" b="1" dirty="0">
                <a:latin typeface="Times New Roman" panose="02020603050405020304" pitchFamily="18" charset="0"/>
              </a:rPr>
              <a:t>)___________(</a:t>
            </a:r>
            <a:r>
              <a:rPr lang="zh-CN" altLang="en-US" sz="2800" b="1" dirty="0">
                <a:latin typeface="Times New Roman" panose="02020603050405020304" pitchFamily="18" charset="0"/>
              </a:rPr>
              <a:t>反义词</a:t>
            </a:r>
            <a:r>
              <a:rPr lang="en-US" altLang="zh-CN" sz="2800" b="1" dirty="0">
                <a:latin typeface="Times New Roman" panose="02020603050405020304" pitchFamily="18" charset="0"/>
              </a:rPr>
              <a:t>)____________ 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5.true(</a:t>
            </a:r>
            <a:r>
              <a:rPr lang="zh-CN" altLang="en-US" sz="2800" b="1" dirty="0">
                <a:latin typeface="Times New Roman" panose="02020603050405020304" pitchFamily="18" charset="0"/>
              </a:rPr>
              <a:t>副词</a:t>
            </a:r>
            <a:r>
              <a:rPr lang="en-US" altLang="zh-CN" sz="2800" b="1" dirty="0">
                <a:latin typeface="Times New Roman" panose="02020603050405020304" pitchFamily="18" charset="0"/>
              </a:rPr>
              <a:t>)__________  6.</a:t>
            </a:r>
            <a:r>
              <a:rPr lang="zh-CN" altLang="en-US" sz="2800" b="1" dirty="0">
                <a:latin typeface="Times New Roman" panose="02020603050405020304" pitchFamily="18" charset="0"/>
              </a:rPr>
              <a:t>谋生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_______________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7.</a:t>
            </a:r>
            <a:r>
              <a:rPr lang="zh-CN" altLang="en-US" sz="2800" b="1" dirty="0">
                <a:latin typeface="Times New Roman" panose="02020603050405020304" pitchFamily="18" charset="0"/>
              </a:rPr>
              <a:t>取回某物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_______________8. </a:t>
            </a:r>
            <a:r>
              <a:rPr lang="zh-CN" altLang="en-US" sz="2800" b="1" dirty="0">
                <a:latin typeface="Times New Roman" panose="02020603050405020304" pitchFamily="18" charset="0"/>
              </a:rPr>
              <a:t>潜入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___________ 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9.</a:t>
            </a:r>
            <a:r>
              <a:rPr lang="zh-CN" altLang="en-US" sz="2800" b="1" dirty="0">
                <a:latin typeface="Times New Roman" panose="02020603050405020304" pitchFamily="18" charset="0"/>
              </a:rPr>
              <a:t>向某人承认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___________ 10. once again_________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11.be happy with__________________________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12.feel sorry for sb. ______________________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13. Honesty truly is the best policy_________________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555875" y="1695426"/>
            <a:ext cx="2743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dived/dove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227763" y="1695426"/>
            <a:ext cx="1131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dived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768600" y="2198663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admi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tt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ed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804025" y="2127226"/>
            <a:ext cx="1514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cu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tt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555875" y="2630463"/>
            <a:ext cx="1516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honesty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795963" y="2630463"/>
            <a:ext cx="180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dishonest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411413" y="3135288"/>
            <a:ext cx="104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truly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003800" y="3135288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make one’s living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979613" y="3711551"/>
            <a:ext cx="2362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800" b="1">
                <a:solidFill>
                  <a:srgbClr val="FF0000"/>
                </a:solidFill>
              </a:rPr>
              <a:t>get back sth.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940425" y="3640113"/>
            <a:ext cx="1684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dive into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2274888" y="4140176"/>
            <a:ext cx="2225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admit to sb.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6588125" y="4140176"/>
            <a:ext cx="2024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once again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987675" y="4648176"/>
            <a:ext cx="2327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对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---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感到满意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3563938" y="5079976"/>
            <a:ext cx="19700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为某人难过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5580063" y="5583213"/>
            <a:ext cx="3240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诚实至上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诚为上策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5" grpId="0"/>
      <p:bldP spid="12296" grpId="0"/>
      <p:bldP spid="12297" grpId="0"/>
      <p:bldP spid="12298" grpId="0"/>
      <p:bldP spid="12299" grpId="0"/>
      <p:bldP spid="12300" grpId="0"/>
      <p:bldP spid="12301" grpId="0"/>
      <p:bldP spid="12302" grpId="0"/>
      <p:bldP spid="12303" grpId="0"/>
      <p:bldP spid="12304" grpId="0"/>
      <p:bldP spid="12305" grpId="0"/>
      <p:bldP spid="12306" grpId="0"/>
      <p:bldP spid="12308" grpId="0"/>
      <p:bldP spid="123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0825" y="1208088"/>
            <a:ext cx="9126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316" name="矩形 5"/>
          <p:cNvSpPr>
            <a:spLocks noChangeArrowheads="1"/>
          </p:cNvSpPr>
          <p:nvPr/>
        </p:nvSpPr>
        <p:spPr bwMode="auto">
          <a:xfrm>
            <a:off x="0" y="228600"/>
            <a:ext cx="899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4400" b="1">
                <a:solidFill>
                  <a:srgbClr val="000066"/>
                </a:solidFill>
              </a:rPr>
              <a:t>                 </a:t>
            </a:r>
            <a:r>
              <a:rPr lang="zh-CN" altLang="en-US" sz="4400" b="1">
                <a:solidFill>
                  <a:srgbClr val="FF0000"/>
                </a:solidFill>
                <a:latin typeface="Arial Black" panose="020B0A04020102020204" pitchFamily="34" charset="0"/>
              </a:rPr>
              <a:t>课堂研讨助学</a:t>
            </a:r>
          </a:p>
        </p:txBody>
      </p:sp>
      <p:sp>
        <p:nvSpPr>
          <p:cNvPr id="13317" name="矩形 5"/>
          <p:cNvSpPr>
            <a:spLocks noChangeArrowheads="1"/>
          </p:cNvSpPr>
          <p:nvPr/>
        </p:nvSpPr>
        <p:spPr bwMode="auto">
          <a:xfrm>
            <a:off x="179388" y="1341438"/>
            <a:ext cx="85836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4000" b="1">
                <a:solidFill>
                  <a:srgbClr val="000066"/>
                </a:solidFill>
              </a:rPr>
              <a:t>Activity 1: Read and answer 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50825" y="2205038"/>
            <a:ext cx="8675688" cy="296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要求：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3200" b="1" dirty="0">
                <a:solidFill>
                  <a:srgbClr val="0000FF"/>
                </a:solidFill>
              </a:rPr>
              <a:t>独学： 读课文，理解课文大意，完成课本</a:t>
            </a:r>
            <a:r>
              <a:rPr lang="en-US" altLang="zh-CN" sz="3200" b="1" dirty="0">
                <a:solidFill>
                  <a:srgbClr val="0000FF"/>
                </a:solidFill>
              </a:rPr>
              <a:t>Let’s 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200" b="1" dirty="0">
                <a:solidFill>
                  <a:srgbClr val="0000FF"/>
                </a:solidFill>
              </a:rPr>
              <a:t>            do it  NO.1</a:t>
            </a:r>
            <a:r>
              <a:rPr lang="zh-CN" altLang="en-US" sz="3200" b="1" dirty="0">
                <a:solidFill>
                  <a:srgbClr val="0000FF"/>
                </a:solidFill>
              </a:rPr>
              <a:t>，谁先得到答案谁举手回答。</a:t>
            </a:r>
          </a:p>
          <a:p>
            <a:pPr eaLnBrk="1" hangingPunct="1"/>
            <a:r>
              <a:rPr lang="zh-CN" altLang="en-US" sz="3200" b="1" i="1" dirty="0">
                <a:solidFill>
                  <a:srgbClr val="0000FF"/>
                </a:solidFill>
              </a:rPr>
              <a:t>   </a:t>
            </a:r>
          </a:p>
          <a:p>
            <a:pPr eaLnBrk="1" hangingPunct="1"/>
            <a:r>
              <a:rPr lang="zh-CN" altLang="en-US" sz="3200" b="1" i="1" dirty="0">
                <a:solidFill>
                  <a:srgbClr val="FF0000"/>
                </a:solidFill>
              </a:rPr>
              <a:t> 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68313" y="141288"/>
            <a:ext cx="64658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Activity 1:  Read and answer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79388" y="908050"/>
            <a:ext cx="8640762" cy="3397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1.What happened to the woodcutter when he was cutting wood beside a lake?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2. Who appeared as the woodcutter cried?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3. How did the woodcutter get back his old axe?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4. Why did the spirit give the woodcutter the other two axes as presents?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68312" y="1340768"/>
            <a:ext cx="6375335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The woodcutter lost his axe in the water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when he was cutting wood beside a lake.</a:t>
            </a:r>
            <a:endParaRPr lang="en-US" altLang="zh-CN" sz="1400" dirty="0">
              <a:solidFill>
                <a:schemeClr val="accent2"/>
              </a:solidFill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95288" y="2349500"/>
            <a:ext cx="6623801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As the woodcutter cried,a spirit appeared.</a:t>
            </a:r>
            <a:endParaRPr lang="en-US" altLang="zh-CN" sz="1400">
              <a:solidFill>
                <a:srgbClr val="CC0000"/>
              </a:solidFill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95288" y="3068638"/>
            <a:ext cx="8085137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sz="2800" b="1">
                <a:solidFill>
                  <a:srgbClr val="006600"/>
                </a:solidFill>
                <a:latin typeface="Times New Roman" panose="02020603050405020304" pitchFamily="18" charset="0"/>
              </a:rPr>
              <a:t>The spirit dove into the lake and brought back his axe.</a:t>
            </a:r>
            <a:endParaRPr lang="en-US" altLang="zh-CN" sz="1400">
              <a:solidFill>
                <a:srgbClr val="006600"/>
              </a:solidFill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68313" y="4365625"/>
            <a:ext cx="8301037" cy="125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Because the spirit was so happy with the woodcutter’s honesty that she gave him the other two axes as presents.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/>
      <p:bldP spid="15368" grpId="0"/>
      <p:bldP spid="153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9646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4000" b="1" dirty="0">
                <a:solidFill>
                  <a:srgbClr val="FF0000"/>
                </a:solidFill>
              </a:rPr>
              <a:t>Activity 2: Read and match</a:t>
            </a:r>
          </a:p>
        </p:txBody>
      </p:sp>
      <p:graphicFrame>
        <p:nvGraphicFramePr>
          <p:cNvPr id="38950" name="Group 38"/>
          <p:cNvGraphicFramePr>
            <a:graphicFrameLocks noGrp="1"/>
          </p:cNvGraphicFramePr>
          <p:nvPr/>
        </p:nvGraphicFramePr>
        <p:xfrm>
          <a:off x="539750" y="2565400"/>
          <a:ext cx="1439863" cy="2670431"/>
        </p:xfrm>
        <a:graphic>
          <a:graphicData uri="http://schemas.openxmlformats.org/drawingml/2006/table">
            <a:tbl>
              <a:tblPr/>
              <a:tblGrid>
                <a:gridCol w="143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helpful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clever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honest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foolish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927" name="Group 15"/>
          <p:cNvGraphicFramePr>
            <a:graphicFrameLocks noGrp="1"/>
          </p:cNvGraphicFramePr>
          <p:nvPr/>
        </p:nvGraphicFramePr>
        <p:xfrm>
          <a:off x="5580063" y="2565400"/>
          <a:ext cx="2736850" cy="2668843"/>
        </p:xfrm>
        <a:graphic>
          <a:graphicData uri="http://schemas.openxmlformats.org/drawingml/2006/table">
            <a:tbl>
              <a:tblPr/>
              <a:tblGrid>
                <a:gridCol w="273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warm-hearted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dishonest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kind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poor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8939" name="Picture 27" descr="QQ图片201408141114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2492375"/>
            <a:ext cx="1439862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40" name="Picture 28" descr="QQ图片201408141114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4005263"/>
            <a:ext cx="1439862" cy="117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239713" y="5300663"/>
            <a:ext cx="8904287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A: 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What do you think of the spirit/the woodcutter?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B: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 She / He is----.</a:t>
            </a:r>
            <a:endParaRPr lang="en-US" altLang="zh-CN" sz="2800" b="1">
              <a:solidFill>
                <a:schemeClr val="accent2"/>
              </a:solidFill>
            </a:endParaRPr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684213" y="22764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468313" y="765175"/>
            <a:ext cx="80645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66"/>
                </a:solidFill>
              </a:rPr>
              <a:t>要求：</a:t>
            </a:r>
          </a:p>
          <a:p>
            <a:r>
              <a:rPr lang="en-US" altLang="zh-CN" sz="2800" b="1"/>
              <a:t>1. </a:t>
            </a:r>
            <a:r>
              <a:rPr lang="zh-CN" altLang="en-US" sz="2800" b="1"/>
              <a:t>再读课文，师友合作完成</a:t>
            </a:r>
            <a:r>
              <a:rPr lang="en-US" altLang="zh-CN" sz="2800" b="1"/>
              <a:t>Let’s Do It</a:t>
            </a:r>
            <a:r>
              <a:rPr lang="zh-CN" altLang="en-US" sz="2800" b="1"/>
              <a:t>！</a:t>
            </a:r>
            <a:r>
              <a:rPr lang="en-US" altLang="zh-CN" sz="2800" b="1"/>
              <a:t>NO. 2.</a:t>
            </a:r>
          </a:p>
          <a:p>
            <a:r>
              <a:rPr lang="en-US" altLang="zh-CN" sz="2800" b="1"/>
              <a:t>2. </a:t>
            </a:r>
            <a:r>
              <a:rPr lang="zh-CN" altLang="en-US" sz="2800" b="1"/>
              <a:t>师友问答展示。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7" grpId="0"/>
      <p:bldP spid="389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algn="l"/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Activity 3: Think about</a:t>
            </a:r>
            <a:r>
              <a:rPr lang="en-US" altLang="zh-CN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8013700" cy="15843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1. What does the fable tell you?</a:t>
            </a:r>
          </a:p>
          <a:p>
            <a:pPr marL="609600" indent="-609600"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What should you do in your life?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95288" y="32131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84213" y="2781300"/>
            <a:ext cx="8280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Honesty truly is the best policy.</a:t>
            </a:r>
          </a:p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It’s important for us to be honest. </a:t>
            </a:r>
          </a:p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 should get into the habit of honesty and never tell a lie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827088" y="390525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03846" y="4797152"/>
            <a:ext cx="7783513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66"/>
                </a:solidFill>
              </a:rPr>
              <a:t>要求：</a:t>
            </a:r>
          </a:p>
          <a:p>
            <a:r>
              <a:rPr lang="zh-CN" altLang="en-US" sz="2800" b="1" dirty="0">
                <a:solidFill>
                  <a:schemeClr val="accent2"/>
                </a:solidFill>
              </a:rPr>
              <a:t>群学：先独立思考，然后小组内合作讨论完成</a:t>
            </a:r>
            <a:r>
              <a:rPr lang="en-US" altLang="zh-CN" sz="2800" b="1" dirty="0">
                <a:solidFill>
                  <a:schemeClr val="accent2"/>
                </a:solidFill>
              </a:rPr>
              <a:t>,</a:t>
            </a:r>
            <a:r>
              <a:rPr lang="zh-CN" altLang="en-US" sz="2800" b="1" dirty="0">
                <a:solidFill>
                  <a:schemeClr val="accent2"/>
                </a:solidFill>
              </a:rPr>
              <a:t>专</a:t>
            </a:r>
          </a:p>
          <a:p>
            <a:r>
              <a:rPr lang="zh-CN" altLang="en-US" sz="2800" b="1" dirty="0">
                <a:solidFill>
                  <a:schemeClr val="accent2"/>
                </a:solidFill>
              </a:rPr>
              <a:t>          人记录，选派代表展示。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93775"/>
          </a:xfrm>
        </p:spPr>
        <p:txBody>
          <a:bodyPr/>
          <a:lstStyle/>
          <a:p>
            <a:pPr algn="l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Activity 4: language points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（语言点）</a:t>
            </a:r>
            <a:r>
              <a:rPr lang="zh-CN" altLang="en-US" sz="40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424862" cy="15843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要求：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观察学案上所给的五个句子总结出黑体部分的结构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划出每个句子中的时间状语</a:t>
            </a:r>
            <a:r>
              <a:rPr lang="zh-CN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。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95288" y="32131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239838" y="15049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50825" y="2778125"/>
            <a:ext cx="8893175" cy="265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1. I </a:t>
            </a:r>
            <a:r>
              <a:rPr lang="en-US" altLang="zh-CN" sz="2800" b="1" dirty="0">
                <a:latin typeface="Times New Roman" panose="02020603050405020304" pitchFamily="18" charset="0"/>
              </a:rPr>
              <a:t>was doing</a:t>
            </a:r>
            <a:r>
              <a:rPr lang="en-US" altLang="zh-CN" sz="2800" dirty="0">
                <a:latin typeface="Times New Roman" panose="02020603050405020304" pitchFamily="18" charset="0"/>
              </a:rPr>
              <a:t> my homework at this time yesterday.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2. They </a:t>
            </a:r>
            <a:r>
              <a:rPr lang="en-US" altLang="zh-CN" sz="2800" b="1" dirty="0">
                <a:latin typeface="Times New Roman" panose="02020603050405020304" pitchFamily="18" charset="0"/>
              </a:rPr>
              <a:t>were playing</a:t>
            </a:r>
            <a:r>
              <a:rPr lang="en-US" altLang="zh-CN" sz="2800" dirty="0">
                <a:latin typeface="Times New Roman" panose="02020603050405020304" pitchFamily="18" charset="0"/>
              </a:rPr>
              <a:t> basketball at that time .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3. Tom </a:t>
            </a:r>
            <a:r>
              <a:rPr lang="en-US" altLang="zh-CN" sz="2800" b="1" dirty="0">
                <a:latin typeface="Times New Roman" panose="02020603050405020304" pitchFamily="18" charset="0"/>
              </a:rPr>
              <a:t>was watching </a:t>
            </a:r>
            <a:r>
              <a:rPr lang="en-US" altLang="zh-CN" sz="2800" dirty="0">
                <a:latin typeface="Times New Roman" panose="02020603050405020304" pitchFamily="18" charset="0"/>
              </a:rPr>
              <a:t>TV at 8 o’clock last evening.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4. We </a:t>
            </a:r>
            <a:r>
              <a:rPr lang="en-US" altLang="zh-CN" sz="2800" b="1" dirty="0">
                <a:latin typeface="Times New Roman" panose="02020603050405020304" pitchFamily="18" charset="0"/>
              </a:rPr>
              <a:t>were talking</a:t>
            </a:r>
            <a:r>
              <a:rPr lang="en-US" altLang="zh-CN" sz="2800" dirty="0">
                <a:latin typeface="Times New Roman" panose="02020603050405020304" pitchFamily="18" charset="0"/>
              </a:rPr>
              <a:t> loudly when the teacher came in.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5. While the boys </a:t>
            </a:r>
            <a:r>
              <a:rPr lang="en-US" altLang="zh-CN" sz="2800" b="1" dirty="0">
                <a:latin typeface="Times New Roman" panose="02020603050405020304" pitchFamily="18" charset="0"/>
              </a:rPr>
              <a:t>were walking</a:t>
            </a:r>
            <a:r>
              <a:rPr lang="en-US" altLang="zh-CN" sz="2800" dirty="0">
                <a:latin typeface="Times New Roman" panose="02020603050405020304" pitchFamily="18" charset="0"/>
              </a:rPr>
              <a:t> in the street , they met Jim.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0825" y="1208088"/>
            <a:ext cx="9126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5604" name="矩形 5"/>
          <p:cNvSpPr>
            <a:spLocks noChangeArrowheads="1"/>
          </p:cNvSpPr>
          <p:nvPr/>
        </p:nvSpPr>
        <p:spPr bwMode="auto">
          <a:xfrm>
            <a:off x="179388" y="188913"/>
            <a:ext cx="8172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4400" b="1" dirty="0">
                <a:solidFill>
                  <a:srgbClr val="FF0000"/>
                </a:solidFill>
              </a:rPr>
              <a:t>当堂训练检测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67544" y="1124744"/>
            <a:ext cx="8208963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要求：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学生独立自主完成全部题目。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师友互助合作交流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学友向师傅汇报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整理学案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。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74415" y="3933056"/>
            <a:ext cx="716093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living    2. dove into/dived into 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3.to  </a:t>
            </a:r>
          </a:p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4.is happy with       5. wasn’t cooking</a:t>
            </a:r>
          </a:p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6. What were ----doing</a:t>
            </a:r>
          </a:p>
        </p:txBody>
      </p:sp>
      <p:sp>
        <p:nvSpPr>
          <p:cNvPr id="25608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6165850"/>
            <a:ext cx="720725" cy="358775"/>
          </a:xfrm>
          <a:prstGeom prst="rightArrow">
            <a:avLst>
              <a:gd name="adj1" fmla="val 50000"/>
              <a:gd name="adj2" fmla="val 502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国外超酷媒体演示幻灯片_2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742</Words>
  <Application>Microsoft Office PowerPoint</Application>
  <PresentationFormat>全屏显示(4:3)</PresentationFormat>
  <Paragraphs>117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MS PGothic</vt:lpstr>
      <vt:lpstr>黑体</vt:lpstr>
      <vt:lpstr>宋体</vt:lpstr>
      <vt:lpstr>微软雅黑</vt:lpstr>
      <vt:lpstr>Arial</vt:lpstr>
      <vt:lpstr>Arial Black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Activity 3: Think about </vt:lpstr>
      <vt:lpstr>Activity 4: language points（语言点） </vt:lpstr>
      <vt:lpstr>PowerPoint 演示文稿</vt:lpstr>
      <vt:lpstr> 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2015-10-12T01:05:00Z</dcterms:created>
  <dcterms:modified xsi:type="dcterms:W3CDTF">2023-01-16T16:39:11Z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9EBE4F8E72AA4377A926EABACC22F161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