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0" r:id="rId3"/>
    <p:sldId id="300" r:id="rId4"/>
    <p:sldId id="301" r:id="rId5"/>
    <p:sldId id="303" r:id="rId6"/>
    <p:sldId id="302" r:id="rId7"/>
    <p:sldId id="267" r:id="rId8"/>
    <p:sldId id="271" r:id="rId9"/>
    <p:sldId id="269" r:id="rId10"/>
    <p:sldId id="305" r:id="rId11"/>
    <p:sldId id="304" r:id="rId12"/>
    <p:sldId id="289" r:id="rId13"/>
    <p:sldId id="288" r:id="rId14"/>
    <p:sldId id="273" r:id="rId15"/>
    <p:sldId id="307" r:id="rId16"/>
    <p:sldId id="308" r:id="rId17"/>
    <p:sldId id="309" r:id="rId18"/>
    <p:sldId id="310" r:id="rId19"/>
    <p:sldId id="292" r:id="rId20"/>
    <p:sldId id="317" r:id="rId21"/>
    <p:sldId id="318" r:id="rId22"/>
    <p:sldId id="321" r:id="rId23"/>
    <p:sldId id="319" r:id="rId24"/>
    <p:sldId id="320" r:id="rId25"/>
    <p:sldId id="298" r:id="rId26"/>
    <p:sldId id="278" r:id="rId27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8" autoAdjust="0"/>
    <p:restoredTop sz="94660"/>
  </p:normalViewPr>
  <p:slideViewPr>
    <p:cSldViewPr>
      <p:cViewPr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4010B-E55A-459D-997C-DDBC8832802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84D30-45D8-4AAD-9FB7-5A5850F422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FF9A68B-4236-4AD7-B788-AEA4CC537CED}" type="slidenum">
              <a:rPr lang="zh-CN" altLang="en-US" smtClean="0">
                <a:latin typeface="Arial" panose="020B0604020202020204"/>
              </a:rPr>
              <a:t>13</a:t>
            </a:fld>
            <a:endParaRPr lang="en-US" altLang="zh-CN" smtClean="0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F163-0A74-472D-8CFB-E3064EEF6BA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3058-8B23-46A2-9FA4-FAD2D258A5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5442" y="1308891"/>
            <a:ext cx="82455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  3 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rgbClr val="F60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  The sun is shining. </a:t>
            </a:r>
            <a:endParaRPr lang="zh-CN" altLang="en-US" sz="4400" b="1" dirty="0">
              <a:solidFill>
                <a:srgbClr val="F60A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48264" y="893887"/>
            <a:ext cx="954026" cy="80467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16" y="5301208"/>
            <a:ext cx="9142884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4509120"/>
            <a:ext cx="7128792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In this photo, it's starting to rain and the birds are flying away.</a:t>
            </a:r>
          </a:p>
        </p:txBody>
      </p:sp>
      <p:pic>
        <p:nvPicPr>
          <p:cNvPr id="8" name="Picture 6" descr="搜狗截图15年04月03日1204_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39256" y="1052513"/>
            <a:ext cx="3744912" cy="298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4372697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And just look at this! The ducks are eating our sandwiches!</a:t>
            </a:r>
          </a:p>
        </p:txBody>
      </p:sp>
      <p:pic>
        <p:nvPicPr>
          <p:cNvPr id="5" name="Picture 5" descr="搜狗截图15年04月03日1204_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67744" y="1350439"/>
            <a:ext cx="3929611" cy="275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914685" y="4606821"/>
            <a:ext cx="14366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smtClean="0"/>
              <a:t>shine</a:t>
            </a:r>
          </a:p>
        </p:txBody>
      </p:sp>
      <p:sp>
        <p:nvSpPr>
          <p:cNvPr id="15" name="矩形 14"/>
          <p:cNvSpPr/>
          <p:nvPr/>
        </p:nvSpPr>
        <p:spPr>
          <a:xfrm>
            <a:off x="3905577" y="4509120"/>
            <a:ext cx="890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smtClean="0"/>
              <a:t>cry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55776" y="52291"/>
            <a:ext cx="3765040" cy="93663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082884" y="166663"/>
            <a:ext cx="2536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732240" y="4509120"/>
            <a:ext cx="21212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smtClean="0"/>
              <a:t>fly away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22" y="2275025"/>
            <a:ext cx="1511808" cy="1524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24" y="2304631"/>
            <a:ext cx="2218944" cy="2225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82922"/>
            <a:ext cx="2139696" cy="19507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368" y="980728"/>
            <a:ext cx="392947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/>
              <a:t>Read and answer.</a:t>
            </a:r>
            <a:endParaRPr lang="zh-CN" altLang="en-US" sz="40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4781" y="1845652"/>
            <a:ext cx="4504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What is 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Daming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sending?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6368" y="2953813"/>
            <a:ext cx="5000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Where are the birds singing?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2372" y="4293096"/>
            <a:ext cx="4772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What are the ducks eating?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3779912" y="166663"/>
              <a:ext cx="22429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课文理解</a:t>
              </a:r>
              <a:endPara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9184" y="2329823"/>
            <a:ext cx="4926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He is sending some photos.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75420" y="3450528"/>
            <a:ext cx="5215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birds are singing in the tree.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9733" y="4653136"/>
            <a:ext cx="62521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The ducks are eating the sandwiches</a:t>
            </a:r>
            <a:r>
              <a:rPr lang="en-US" altLang="zh-CN" sz="32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5" y="1196752"/>
            <a:ext cx="72008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现在进行时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主语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 am / is / are +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动词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ing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其他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79912" y="166663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补充</a:t>
            </a:r>
            <a:r>
              <a:rPr lang="zh-CN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学习</a:t>
            </a:r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779912" y="166663"/>
              <a:ext cx="22429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重点</a:t>
              </a:r>
              <a:r>
                <a:rPr lang="zh-CN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语法</a:t>
              </a: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67744" y="5081412"/>
            <a:ext cx="6192837" cy="11128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/>
              <a:buNone/>
            </a:pP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He is _________</a:t>
            </a:r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book</a:t>
            </a:r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4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2" name="Picture 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122783" y="1844824"/>
            <a:ext cx="4897438" cy="2674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131840" y="5013176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reading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871913"/>
            <a:ext cx="3198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35696" y="4902200"/>
            <a:ext cx="8229600" cy="6477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/>
              <a:buNone/>
            </a:pP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They ______________ to music.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699072" y="4839543"/>
            <a:ext cx="36731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 listening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117" y="1052736"/>
            <a:ext cx="5761038" cy="3367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2483768" y="4941168"/>
            <a:ext cx="5040560" cy="719807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  _____________________________.</a:t>
            </a:r>
            <a:endParaRPr lang="en-US" altLang="zh-CN" sz="2400" b="1" smtClean="0">
              <a:latin typeface="微软雅黑" panose="020B0503020204020204" pitchFamily="34" charset="-122"/>
              <a:ea typeface="微软雅黑" panose="020B0503020204020204" pitchFamily="34" charset="-122"/>
              <a:hlinkClick r:id="" action="ppaction://hlinkshowjump?jump=nextslide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31106" y="788627"/>
            <a:ext cx="53721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4869160"/>
            <a:ext cx="3392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playing table tennis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hlinkClick r:id="" action="ppaction://hlinkshowjump?jump=nextslide"/>
          </p:cNvPr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1835696" y="1340768"/>
            <a:ext cx="5050581" cy="2693796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2483768" y="4941168"/>
            <a:ext cx="5040560" cy="719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She  _____________________________.</a:t>
            </a:r>
            <a:endParaRPr lang="en-US" altLang="zh-CN" sz="2400" b="1" smtClean="0">
              <a:latin typeface="微软雅黑" panose="020B0503020204020204" pitchFamily="34" charset="-122"/>
              <a:ea typeface="微软雅黑" panose="020B0503020204020204" pitchFamily="34" charset="-122"/>
              <a:hlinkClick r:id="" action="ppaction://hlinkshowjump?jump=nextslid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4869160"/>
            <a:ext cx="268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taking pictures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779912" y="166663"/>
              <a:ext cx="22429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课文学习</a:t>
              </a:r>
              <a:endPara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M3-U1-3 Listen and say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9921" y="680631"/>
            <a:ext cx="1080120" cy="108012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467544" y="1700809"/>
            <a:ext cx="7220447" cy="384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5148" y="1196752"/>
            <a:ext cx="3198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 goals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2732" y="2276872"/>
            <a:ext cx="83177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能够掌握单词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cry, cow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能够用现在进行时描述正在发生的事情。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能够用现在进行时描述照片或图片中的场景。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464223" y="4509120"/>
            <a:ext cx="86042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In this photo, it</a:t>
            </a:r>
            <a:r>
              <a:rPr lang="en-US" altLang="zh-CN" sz="240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__________.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The ducks 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on the pond.</a:t>
            </a:r>
          </a:p>
        </p:txBody>
      </p:sp>
      <p:pic>
        <p:nvPicPr>
          <p:cNvPr id="43017" name="Picture 9" descr="搜狗截图15年04月03日1310_11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355858" y="1076435"/>
            <a:ext cx="3296261" cy="2828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3204183" y="4509120"/>
            <a:ext cx="1295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raining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2159645" y="5155692"/>
            <a:ext cx="3384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  swimming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594" y="879103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Practise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464223" y="4509120"/>
            <a:ext cx="86042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In this photo, it</a:t>
            </a:r>
            <a:r>
              <a:rPr lang="en-US" altLang="zh-CN" sz="240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__________.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boys __________________________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3204183" y="4525262"/>
            <a:ext cx="1295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sunny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2159645" y="5155692"/>
            <a:ext cx="3384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 playing football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12" descr="搜狗截图15年04月03日1304_10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915816" y="980728"/>
            <a:ext cx="3312368" cy="3448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464223" y="4509120"/>
            <a:ext cx="86042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In this photo, it</a:t>
            </a:r>
            <a:r>
              <a:rPr lang="en-US" altLang="zh-CN" sz="240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__________.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children _________________________________.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3204183" y="4647619"/>
            <a:ext cx="1295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hot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2717866" y="5109284"/>
            <a:ext cx="4518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 drinking orange juice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12" descr="搜狗截图15年04月03日1303_7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687400" y="620688"/>
            <a:ext cx="3598863" cy="3433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464223" y="4509120"/>
            <a:ext cx="86042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In this photo, it</a:t>
            </a:r>
            <a:r>
              <a:rPr lang="en-US" altLang="zh-CN" sz="240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__________.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children ____________________________.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3204183" y="4623459"/>
            <a:ext cx="1295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snowy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2483768" y="5157192"/>
            <a:ext cx="39965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 playing in the snow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11" descr="搜狗截图15年04月03日1303_8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478289" y="886826"/>
            <a:ext cx="3461863" cy="3016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464223" y="4509120"/>
            <a:ext cx="86042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In this photo, it</a:t>
            </a:r>
            <a:r>
              <a:rPr lang="en-US" altLang="zh-CN" sz="240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__________.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family __________________________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3204183" y="4525262"/>
            <a:ext cx="1295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windy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2159645" y="5155692"/>
            <a:ext cx="3384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 having a picnic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10" descr="搜狗截图15年04月03日1304_9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339752" y="826387"/>
            <a:ext cx="3743325" cy="3698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239" y="836712"/>
            <a:ext cx="28416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35239" y="1844824"/>
            <a:ext cx="87630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用下列词的正确形式填空。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am</a:t>
            </a:r>
            <a:r>
              <a:rPr lang="en-US" altLang="zh-CN" sz="24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(swim)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now.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He </a:t>
            </a:r>
            <a:r>
              <a:rPr lang="zh-CN" altLang="en-US" sz="24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  　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(be) doing homework now.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We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are </a:t>
            </a:r>
            <a:r>
              <a:rPr lang="zh-CN" altLang="en-US" sz="24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  　　　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(look at) some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ducks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The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sun is </a:t>
            </a:r>
            <a:r>
              <a:rPr lang="zh-CN" altLang="en-US" sz="24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 　　　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(shine).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 They</a:t>
            </a:r>
            <a:r>
              <a:rPr lang="zh-CN" altLang="en-US" sz="24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  　　　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(have) a birthday party.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18152" y="2319263"/>
            <a:ext cx="18737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swimming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00045" y="2924944"/>
            <a:ext cx="5965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79712" y="3429000"/>
            <a:ext cx="2160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looking at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744434" y="4005064"/>
            <a:ext cx="1321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shining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47664" y="4533956"/>
            <a:ext cx="18118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 having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688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51916" y="234888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Read the text to your family.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Choose a photo and describe it to your partner.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240" y="1159877"/>
            <a:ext cx="28416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N97NPLCMV9PF5[]896FIGMN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24655" y="2780928"/>
            <a:ext cx="2879725" cy="233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140200" y="2852936"/>
            <a:ext cx="475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What is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Daming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doing?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284663" y="3645099"/>
            <a:ext cx="47513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Writing a letter.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284663" y="4365824"/>
            <a:ext cx="47513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Reading a letter.</a:t>
            </a:r>
          </a:p>
        </p:txBody>
      </p:sp>
      <p:sp>
        <p:nvSpPr>
          <p:cNvPr id="41995" name="Oval 6"/>
          <p:cNvSpPr>
            <a:spLocks noChangeArrowheads="1"/>
          </p:cNvSpPr>
          <p:nvPr/>
        </p:nvSpPr>
        <p:spPr bwMode="auto">
          <a:xfrm>
            <a:off x="4268788" y="3658022"/>
            <a:ext cx="500062" cy="576262"/>
          </a:xfrm>
          <a:prstGeom prst="ellipse">
            <a:avLst/>
          </a:prstGeom>
          <a:noFill/>
          <a:ln w="63500">
            <a:solidFill>
              <a:srgbClr val="CC0000"/>
            </a:solidFill>
            <a:beve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148" y="873586"/>
            <a:ext cx="3198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Lead-in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V5FP684864OL({UKY]7}@O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tretch>
            <a:fillRect/>
          </a:stretch>
        </p:blipFill>
        <p:spPr>
          <a:xfrm>
            <a:off x="524655" y="2573337"/>
            <a:ext cx="2879725" cy="227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211638" y="2132856"/>
            <a:ext cx="4608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What is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Lingling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doing?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392612" y="2996952"/>
            <a:ext cx="47513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Writing a letter.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410041" y="3933056"/>
            <a:ext cx="475138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Reading a letter.</a:t>
            </a:r>
          </a:p>
        </p:txBody>
      </p:sp>
      <p:sp>
        <p:nvSpPr>
          <p:cNvPr id="41996" name="Oval 6"/>
          <p:cNvSpPr>
            <a:spLocks noChangeArrowheads="1"/>
          </p:cNvSpPr>
          <p:nvPr/>
        </p:nvSpPr>
        <p:spPr bwMode="auto">
          <a:xfrm>
            <a:off x="4355306" y="3933056"/>
            <a:ext cx="500062" cy="576262"/>
          </a:xfrm>
          <a:prstGeom prst="ellipse">
            <a:avLst/>
          </a:prstGeom>
          <a:noFill/>
          <a:ln w="63500">
            <a:solidFill>
              <a:srgbClr val="CC0000"/>
            </a:solidFill>
            <a:beve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1268760"/>
            <a:ext cx="296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What is he doing?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3" descr="\\192.168.0.80\Spark\小学英语素材库\1 小英图库\☆ 小英 四色图库（不断更新）\1 人物\动作\138.tif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012160" y="2219998"/>
            <a:ext cx="1498619" cy="21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\\192.168.0.80\Spark\小学英语素材库\1 小英图库\☆ 小英 四色图库（不断更新）\1 人物\动作\8899 (1).t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971600" y="2690275"/>
            <a:ext cx="2865547" cy="164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55776" y="1268760"/>
            <a:ext cx="3118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What is she doing?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7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248900" y="12471400"/>
            <a:ext cx="317500" cy="241300"/>
          </a:xfrm>
          <a:prstGeom prst="cube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74323"/>
            <a:ext cx="1798320" cy="22799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23675"/>
            <a:ext cx="1840992" cy="1981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08892" y="1268760"/>
            <a:ext cx="6265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 Look, listen and say.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903264"/>
            <a:ext cx="57751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Look at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naughty bird.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It's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flying. 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Look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 the little dog.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It's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crying.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779912" y="166663"/>
              <a:ext cx="22429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课文学习</a:t>
              </a:r>
              <a:endPara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89844"/>
            <a:ext cx="821013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Listen and read.</a:t>
            </a: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Dear 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Lingling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How are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you?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had a very interesting day on Saturday.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 had a picnic in the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park. I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am sending you some 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photos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 miss everyone in China.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Please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write to me soon.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Love, 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Daming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358" y="4437112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photo, the sun is shining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The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birds are singing in the tree. We are looking at some ducks. They look hungry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5" name="Picture 3" descr="\\192.168.0.80\Spark\小学英语素材库\1 小英图库\☆ 小英 四色图库（不断更新）\☆ 课文图\外研 六下 2016\P15-1.tif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971600" y="1865420"/>
            <a:ext cx="3339122" cy="25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4752020" y="2273411"/>
            <a:ext cx="3792488" cy="1659645"/>
            <a:chOff x="4752020" y="908720"/>
            <a:chExt cx="3792488" cy="165964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7618937" y="908720"/>
              <a:ext cx="925571" cy="1659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752020" y="1629919"/>
              <a:ext cx="2593659" cy="458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Look at these photos!</a:t>
              </a:r>
            </a:p>
          </p:txBody>
        </p:sp>
        <p:sp>
          <p:nvSpPr>
            <p:cNvPr id="8" name="圆角矩形标注 7"/>
            <p:cNvSpPr/>
            <p:nvPr/>
          </p:nvSpPr>
          <p:spPr bwMode="auto">
            <a:xfrm>
              <a:off x="4752020" y="1584685"/>
              <a:ext cx="2506499" cy="684294"/>
            </a:xfrm>
            <a:prstGeom prst="wedgeRoundRectCallout">
              <a:avLst>
                <a:gd name="adj1" fmla="val 59125"/>
                <a:gd name="adj2" fmla="val -47607"/>
                <a:gd name="adj3" fmla="val 16667"/>
              </a:avLst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全屏显示(4:3)</PresentationFormat>
  <Paragraphs>120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 Unicode MS</vt:lpstr>
      <vt:lpstr>宋体</vt:lpstr>
      <vt:lpstr>微软雅黑</vt:lpstr>
      <vt:lpstr>Arial</vt:lpstr>
      <vt:lpstr>Arial Narrow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cp:lastPrinted>2021-02-09T05:31:00Z</cp:lastPrinted>
  <dcterms:created xsi:type="dcterms:W3CDTF">2021-02-09T05:31:00Z</dcterms:created>
  <dcterms:modified xsi:type="dcterms:W3CDTF">2023-01-16T16:39:16Z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A28894F587A840D88CDD4030BF05CAAC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