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2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62" r:id="rId2"/>
  </p:sldMasterIdLst>
  <p:notesMasterIdLst>
    <p:notesMasterId r:id="rId30"/>
  </p:notesMasterIdLst>
  <p:handoutMasterIdLst>
    <p:handoutMasterId r:id="rId31"/>
  </p:handoutMasterIdLst>
  <p:sldIdLst>
    <p:sldId id="256" r:id="rId3"/>
    <p:sldId id="286" r:id="rId4"/>
    <p:sldId id="267" r:id="rId5"/>
    <p:sldId id="259" r:id="rId6"/>
    <p:sldId id="258" r:id="rId7"/>
    <p:sldId id="260" r:id="rId8"/>
    <p:sldId id="261" r:id="rId9"/>
    <p:sldId id="262" r:id="rId10"/>
    <p:sldId id="265" r:id="rId11"/>
    <p:sldId id="266" r:id="rId12"/>
    <p:sldId id="294" r:id="rId13"/>
    <p:sldId id="269" r:id="rId14"/>
    <p:sldId id="270" r:id="rId15"/>
    <p:sldId id="271" r:id="rId16"/>
    <p:sldId id="272" r:id="rId17"/>
    <p:sldId id="296" r:id="rId18"/>
    <p:sldId id="274" r:id="rId19"/>
    <p:sldId id="275" r:id="rId20"/>
    <p:sldId id="276" r:id="rId21"/>
    <p:sldId id="277" r:id="rId22"/>
    <p:sldId id="290" r:id="rId23"/>
    <p:sldId id="281" r:id="rId24"/>
    <p:sldId id="298" r:id="rId25"/>
    <p:sldId id="283" r:id="rId26"/>
    <p:sldId id="284" r:id="rId27"/>
    <p:sldId id="291" r:id="rId28"/>
    <p:sldId id="300" r:id="rId29"/>
  </p:sldIdLst>
  <p:sldSz cx="12192000" cy="6858000"/>
  <p:notesSz cx="6858000" cy="9144000"/>
  <p:custDataLst>
    <p:tags r:id="rId3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8">
          <p15:clr>
            <a:srgbClr val="A4A3A4"/>
          </p15:clr>
        </p15:guide>
        <p15:guide id="2" orient="horz" pos="648">
          <p15:clr>
            <a:srgbClr val="A4A3A4"/>
          </p15:clr>
        </p15:guide>
        <p15:guide id="3" orient="horz" pos="686">
          <p15:clr>
            <a:srgbClr val="A4A3A4"/>
          </p15:clr>
        </p15:guide>
        <p15:guide id="4" orient="horz" pos="3952">
          <p15:clr>
            <a:srgbClr val="A4A3A4"/>
          </p15:clr>
        </p15:guide>
        <p15:guide id="5" orient="horz" pos="3838">
          <p15:clr>
            <a:srgbClr val="A4A3A4"/>
          </p15:clr>
        </p15:guide>
        <p15:guide id="6" pos="3795">
          <p15:clr>
            <a:srgbClr val="A4A3A4"/>
          </p15:clr>
        </p15:guide>
        <p15:guide id="7" pos="416">
          <p15:clr>
            <a:srgbClr val="A4A3A4"/>
          </p15:clr>
        </p15:guide>
        <p15:guide id="8" pos="72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5300"/>
    <a:srgbClr val="A05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2274" y="-1008"/>
      </p:cViewPr>
      <p:guideLst>
        <p:guide orient="horz" pos="2288"/>
        <p:guide orient="horz" pos="648"/>
        <p:guide orient="horz" pos="686"/>
        <p:guide orient="horz" pos="3952"/>
        <p:guide orient="horz" pos="3838"/>
        <p:guide pos="3795"/>
        <p:guide pos="416"/>
        <p:guide pos="72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23FB3-4983-40E8-889A-34C7CCE4AAE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AC7181-D21F-4D2A-A7FF-C1C329207E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7181-D21F-4D2A-A7FF-C1C329207E7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7181-D21F-4D2A-A7FF-C1C329207E76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7181-D21F-4D2A-A7FF-C1C329207E76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7181-D21F-4D2A-A7FF-C1C329207E76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7181-D21F-4D2A-A7FF-C1C329207E76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7181-D21F-4D2A-A7FF-C1C329207E76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7181-D21F-4D2A-A7FF-C1C329207E76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7181-D21F-4D2A-A7FF-C1C329207E76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7181-D21F-4D2A-A7FF-C1C329207E76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7181-D21F-4D2A-A7FF-C1C329207E76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7181-D21F-4D2A-A7FF-C1C329207E76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7181-D21F-4D2A-A7FF-C1C329207E76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7181-D21F-4D2A-A7FF-C1C329207E76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7181-D21F-4D2A-A7FF-C1C329207E76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7181-D21F-4D2A-A7FF-C1C329207E76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7181-D21F-4D2A-A7FF-C1C329207E76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7181-D21F-4D2A-A7FF-C1C329207E76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7181-D21F-4D2A-A7FF-C1C329207E76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7181-D21F-4D2A-A7FF-C1C329207E76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7181-D21F-4D2A-A7FF-C1C329207E76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7181-D21F-4D2A-A7FF-C1C329207E7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7181-D21F-4D2A-A7FF-C1C329207E7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7181-D21F-4D2A-A7FF-C1C329207E76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7181-D21F-4D2A-A7FF-C1C329207E76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7181-D21F-4D2A-A7FF-C1C329207E76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7181-D21F-4D2A-A7FF-C1C329207E76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C7181-D21F-4D2A-A7FF-C1C329207E7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080A516F-D25A-41C7-9C66-03102172542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F128-64EA-43F5-87EF-C1223D6081CC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rot="16200000">
            <a:off x="2667106" y="-2666896"/>
            <a:ext cx="6857788" cy="1219200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210"/>
            <a:ext cx="12192001" cy="68577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516F-D25A-41C7-9C66-03102172542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F128-64EA-43F5-87EF-C1223D6081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516F-D25A-41C7-9C66-03102172542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F128-64EA-43F5-87EF-C1223D6081CC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210"/>
            <a:ext cx="12192001" cy="68577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516F-D25A-41C7-9C66-03102172542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F128-64EA-43F5-87EF-C1223D6081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516F-D25A-41C7-9C66-03102172542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F128-64EA-43F5-87EF-C1223D6081CC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rot="16200000">
            <a:off x="2667106" y="-2666896"/>
            <a:ext cx="6857788" cy="1219200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210"/>
            <a:ext cx="12192001" cy="68577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516F-D25A-41C7-9C66-03102172542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F128-64EA-43F5-87EF-C1223D6081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516F-D25A-41C7-9C66-03102172542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F128-64EA-43F5-87EF-C1223D6081CC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rot="16200000">
            <a:off x="2667106" y="-2666896"/>
            <a:ext cx="6857788" cy="1219200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210"/>
            <a:ext cx="12192001" cy="68577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516F-D25A-41C7-9C66-03102172542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F128-64EA-43F5-87EF-C1223D6081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516F-D25A-41C7-9C66-03102172542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F128-64EA-43F5-87EF-C1223D6081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516F-D25A-41C7-9C66-03102172542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F128-64EA-43F5-87EF-C1223D6081C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906218" y="673957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www.2ppt.com/jieri/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516F-D25A-41C7-9C66-03102172542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F128-64EA-43F5-87EF-C1223D6081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516F-D25A-41C7-9C66-03102172542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AF128-64EA-43F5-87EF-C1223D6081C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rot="16200000">
            <a:off x="2667106" y="-2666896"/>
            <a:ext cx="6857788" cy="1219200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210"/>
            <a:ext cx="12192001" cy="68577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80A516F-D25A-41C7-9C66-03102172542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57AF128-64EA-43F5-87EF-C1223D6081CC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5" cstate="screen"/>
          <a:stretch>
            <a:fillRect/>
          </a:stretch>
        </p:blipFill>
        <p:spPr>
          <a:xfrm rot="16200000">
            <a:off x="2667106" y="-2666896"/>
            <a:ext cx="6857788" cy="1219200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-1" y="210"/>
            <a:ext cx="12192001" cy="68577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43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31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45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025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71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2840" y="3277267"/>
            <a:ext cx="12192000" cy="362685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4" cstate="print"/>
          <a:srcRect/>
          <a:stretch>
            <a:fillRect/>
          </a:stretch>
        </p:blipFill>
        <p:spPr>
          <a:xfrm>
            <a:off x="1976652" y="1310906"/>
            <a:ext cx="7984074" cy="28411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矩形 19"/>
          <p:cNvSpPr/>
          <p:nvPr/>
        </p:nvSpPr>
        <p:spPr>
          <a:xfrm>
            <a:off x="228600" y="171450"/>
            <a:ext cx="11696699" cy="6477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2467865" y="3632200"/>
            <a:ext cx="7256269" cy="37217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rot="2303293">
            <a:off x="9633266" y="-516023"/>
            <a:ext cx="2236475" cy="25908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10138794" y="5210193"/>
            <a:ext cx="917239" cy="74203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9163377" y="5416447"/>
            <a:ext cx="995701" cy="98530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2246077" y="4989225"/>
            <a:ext cx="1284320" cy="10390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539940" y="5044298"/>
            <a:ext cx="2244120" cy="181546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 flipH="1">
            <a:off x="-70941" y="-22729"/>
            <a:ext cx="2684885" cy="337935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10025438" y="-570544"/>
            <a:ext cx="2699842" cy="2699842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3" cstate="screen"/>
          <a:srcRect b="-17355"/>
          <a:stretch>
            <a:fillRect/>
          </a:stretch>
        </p:blipFill>
        <p:spPr>
          <a:xfrm>
            <a:off x="-280130" y="2820413"/>
            <a:ext cx="1629252" cy="492988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8693240" y="3198410"/>
            <a:ext cx="628818" cy="1090435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8797996" y="3167739"/>
            <a:ext cx="5451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smtClean="0">
                <a:solidFill>
                  <a:schemeClr val="bg1"/>
                </a:solidFill>
                <a:cs typeface="+mn-ea"/>
                <a:sym typeface="+mn-lt"/>
              </a:rPr>
              <a:t>传统</a:t>
            </a:r>
            <a:r>
              <a:rPr lang="zh-CN" altLang="en-US" b="1">
                <a:solidFill>
                  <a:schemeClr val="bg1"/>
                </a:solidFill>
                <a:cs typeface="+mn-ea"/>
                <a:sym typeface="+mn-lt"/>
              </a:rPr>
              <a:t>节日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55546" y="2201039"/>
            <a:ext cx="6518760" cy="2744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dirty="0">
                <a:cs typeface="+mn-ea"/>
                <a:sym typeface="+mn-lt"/>
              </a:rPr>
              <a:t>当年朱元璋落难在牢监里受苦时，当时正值寒天，又冷又饿的朱元璋竟然从监牢的老鼠洞刨找出一些红豆、大米、红枣等七八种五谷杂粮。朱元璋便把这些东西熬成了粥，因那天正是腊月初八，朱元璋便美名其曰这锅杂粮粥为腊八粥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613760" y="651989"/>
            <a:ext cx="2821606" cy="461665"/>
          </a:xfrm>
          <a:prstGeom prst="rect">
            <a:avLst/>
          </a:prstGeom>
          <a:solidFill>
            <a:srgbClr val="A35300"/>
          </a:solidFill>
        </p:spPr>
        <p:txBody>
          <a:bodyPr wrap="none" rtlCol="0" anchor="ctr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bg1"/>
                </a:solidFill>
                <a:latin typeface="文悦古体仿宋 (非商业使用)" pitchFamily="50" charset="-122"/>
                <a:ea typeface="文悦古体仿宋 (非商业使用)" pitchFamily="50" charset="-122"/>
              </a:defRPr>
            </a:lvl1pPr>
          </a:lstStyle>
          <a:p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腊八节传说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-</a:t>
            </a:r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朱元璋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301" y="1221604"/>
            <a:ext cx="3309938" cy="4884328"/>
          </a:xfrm>
          <a:prstGeom prst="ellipse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28600" y="171450"/>
            <a:ext cx="11696699" cy="6477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</p:spTree>
  </p:cSld>
  <p:clrMapOvr>
    <a:masterClrMapping/>
  </p:clrMapOvr>
  <p:transition advTm="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0" y="3613012"/>
            <a:ext cx="13266821" cy="328170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28600" y="171450"/>
            <a:ext cx="11696699" cy="6477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2303293">
            <a:off x="9633266" y="-516023"/>
            <a:ext cx="2236475" cy="25908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99175" y="158170"/>
            <a:ext cx="2684885" cy="337935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0025438" y="-570544"/>
            <a:ext cx="2699842" cy="2699842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 rot="16200000">
            <a:off x="5919110" y="904171"/>
            <a:ext cx="1152946" cy="5120439"/>
            <a:chOff x="45228" y="2079245"/>
            <a:chExt cx="1537260" cy="2831146"/>
          </a:xfrm>
        </p:grpSpPr>
        <p:sp>
          <p:nvSpPr>
            <p:cNvPr id="19" name="圆角矩形 18"/>
            <p:cNvSpPr/>
            <p:nvPr/>
          </p:nvSpPr>
          <p:spPr bwMode="auto">
            <a:xfrm>
              <a:off x="45228" y="2079245"/>
              <a:ext cx="1456919" cy="2517374"/>
            </a:xfrm>
            <a:prstGeom prst="roundRect">
              <a:avLst/>
            </a:prstGeom>
            <a:solidFill>
              <a:srgbClr val="A35300"/>
            </a:solidFill>
            <a:ln w="28575">
              <a:noFill/>
            </a:ln>
          </p:spPr>
          <p:txBody>
            <a:bodyPr vert="horz" wrap="square" lIns="68580" tIns="34290" rIns="68580" bIns="34290" numCol="1" rtlCol="0" anchor="t" anchorCtr="0" compatLnSpc="1"/>
            <a:lstStyle/>
            <a:p>
              <a:pPr algn="ctr"/>
              <a:endParaRPr lang="zh-CN" altLang="en-US" sz="1015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19353" y="2789370"/>
              <a:ext cx="1463135" cy="212102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450"/>
                </a:spcBef>
              </a:pPr>
              <a:r>
                <a:rPr lang="zh-CN" altLang="en-US" sz="5400" b="1" smtClean="0">
                  <a:solidFill>
                    <a:schemeClr val="bg1"/>
                  </a:solidFill>
                  <a:cs typeface="+mn-ea"/>
                  <a:sym typeface="+mn-lt"/>
                </a:rPr>
                <a:t>节日习俗</a:t>
              </a:r>
              <a:endParaRPr lang="zh-CN" altLang="en-US" sz="5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5408860" y="887525"/>
            <a:ext cx="21513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>
                <a:solidFill>
                  <a:srgbClr val="C00000"/>
                </a:solidFill>
                <a:cs typeface="+mn-ea"/>
                <a:sym typeface="+mn-lt"/>
              </a:rPr>
              <a:t>贰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3198165" y="2211408"/>
            <a:ext cx="2589027" cy="22107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614449" y="1966039"/>
            <a:ext cx="6096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endParaRPr lang="zh-CN" altLang="en-US" dirty="0"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dirty="0">
                <a:cs typeface="+mn-ea"/>
                <a:sym typeface="+mn-lt"/>
              </a:rPr>
              <a:t>煮腊八粥、喝腊八粥是最主要的习俗。腊八粥也叫“七宝五味粥”、也叫“福寿粥”，是以很多种瓜果、豆、米等五谷杂粮煮成。各地区所用材料不一。根据口味，还有甜、咸之分。部分地区还有用腊八粥祭祀的习俗；佛教用腊八粥供佛；部分寺庙还会煮腊八粥分给信徒吃。</a:t>
            </a:r>
          </a:p>
        </p:txBody>
      </p:sp>
      <p:sp>
        <p:nvSpPr>
          <p:cNvPr id="4" name="矩形 3"/>
          <p:cNvSpPr/>
          <p:nvPr/>
        </p:nvSpPr>
        <p:spPr>
          <a:xfrm>
            <a:off x="228600" y="171450"/>
            <a:ext cx="11696699" cy="6477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638801" y="1993008"/>
            <a:ext cx="5714999" cy="510778"/>
          </a:xfrm>
          <a:prstGeom prst="roundRect">
            <a:avLst/>
          </a:prstGeom>
          <a:solidFill>
            <a:srgbClr val="A3530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altLang="zh-CN" sz="2400" b="1" smtClean="0">
                <a:solidFill>
                  <a:schemeClr val="bg1"/>
                </a:solidFill>
                <a:cs typeface="+mn-ea"/>
                <a:sym typeface="+mn-lt"/>
              </a:rPr>
              <a:t>01-</a:t>
            </a:r>
            <a:r>
              <a:rPr lang="zh-CN" altLang="en-US" sz="2400" b="1" smtClean="0">
                <a:solidFill>
                  <a:schemeClr val="bg1"/>
                </a:solidFill>
                <a:cs typeface="+mn-ea"/>
                <a:sym typeface="+mn-lt"/>
              </a:rPr>
              <a:t>喝</a:t>
            </a:r>
            <a:r>
              <a:rPr lang="zh-CN" altLang="en-US" sz="2400" b="1">
                <a:solidFill>
                  <a:schemeClr val="bg1"/>
                </a:solidFill>
                <a:cs typeface="+mn-ea"/>
                <a:sym typeface="+mn-lt"/>
              </a:rPr>
              <a:t>腊八粥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658333" y="1534595"/>
            <a:ext cx="4550735" cy="419521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372084" y="567035"/>
            <a:ext cx="1447832" cy="461665"/>
          </a:xfrm>
          <a:prstGeom prst="rect">
            <a:avLst/>
          </a:prstGeom>
          <a:solidFill>
            <a:srgbClr val="A35300"/>
          </a:solidFill>
        </p:spPr>
        <p:txBody>
          <a:bodyPr wrap="none" rtlCol="0" anchor="ctr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bg1"/>
                </a:solidFill>
                <a:latin typeface="文悦古体仿宋 (非商业使用)" pitchFamily="50" charset="-122"/>
                <a:ea typeface="文悦古体仿宋 (非商业使用)" pitchFamily="50" charset="-122"/>
              </a:defRPr>
            </a:lvl1pPr>
          </a:lstStyle>
          <a:p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节日习俗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39504" y="2130415"/>
            <a:ext cx="54564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 smtClean="0">
                <a:cs typeface="+mn-ea"/>
                <a:sym typeface="+mn-lt"/>
              </a:rPr>
              <a:t>腊八</a:t>
            </a:r>
            <a:r>
              <a:rPr lang="zh-CN" altLang="en-US" dirty="0">
                <a:cs typeface="+mn-ea"/>
                <a:sym typeface="+mn-lt"/>
              </a:rPr>
              <a:t>本来就是祭祀的日子，一些地方至今还保留着这样的习俗。祭祀的对象包括：先啬神神农、司啬神后稷、农神田官之神、邮表畦神、开路、划疆界之人、猫虎神、坊神、水庸神、昆虫神等。唐宋后来又融入了拜祭佛祖的成分，佛教习惯在这天祭佛。部分地区很隆重。</a:t>
            </a:r>
          </a:p>
        </p:txBody>
      </p:sp>
      <p:sp>
        <p:nvSpPr>
          <p:cNvPr id="3" name="矩形 2"/>
          <p:cNvSpPr/>
          <p:nvPr/>
        </p:nvSpPr>
        <p:spPr>
          <a:xfrm>
            <a:off x="228600" y="171450"/>
            <a:ext cx="11696699" cy="6477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4900" y="1701790"/>
            <a:ext cx="5334000" cy="3556000"/>
          </a:xfrm>
          <a:prstGeom prst="ellipse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372084" y="567035"/>
            <a:ext cx="1447832" cy="461665"/>
          </a:xfrm>
          <a:prstGeom prst="rect">
            <a:avLst/>
          </a:prstGeom>
          <a:solidFill>
            <a:srgbClr val="A35300"/>
          </a:solidFill>
        </p:spPr>
        <p:txBody>
          <a:bodyPr wrap="none" rtlCol="0" anchor="ctr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bg1"/>
                </a:solidFill>
                <a:latin typeface="文悦古体仿宋 (非商业使用)" pitchFamily="50" charset="-122"/>
                <a:ea typeface="文悦古体仿宋 (非商业使用)" pitchFamily="50" charset="-122"/>
              </a:defRPr>
            </a:lvl1pPr>
          </a:lstStyle>
          <a:p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节日习俗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60400" y="1373475"/>
            <a:ext cx="5364163" cy="510778"/>
          </a:xfrm>
          <a:prstGeom prst="roundRect">
            <a:avLst/>
          </a:prstGeom>
          <a:solidFill>
            <a:srgbClr val="A3530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altLang="zh-CN" sz="2400" b="1" smtClean="0">
                <a:solidFill>
                  <a:schemeClr val="bg1"/>
                </a:solidFill>
                <a:cs typeface="+mn-ea"/>
                <a:sym typeface="+mn-lt"/>
              </a:rPr>
              <a:t>02-</a:t>
            </a:r>
            <a:r>
              <a:rPr lang="zh-CN" altLang="en-US" sz="2400" b="1" smtClean="0">
                <a:solidFill>
                  <a:schemeClr val="bg1"/>
                </a:solidFill>
                <a:cs typeface="+mn-ea"/>
                <a:sym typeface="+mn-lt"/>
              </a:rPr>
              <a:t>祭祀</a:t>
            </a:r>
            <a:endParaRPr lang="zh-CN" altLang="en-US" sz="2400" b="1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0400" y="2301300"/>
            <a:ext cx="52150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zh-CN" altLang="en-US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据说这天的冰吃了以后可以在一年里都不会肚子疼。前一天，人们就用钢盆舀水等结成冰，等到腊八节就把冰敲成碎块。</a:t>
            </a:r>
          </a:p>
        </p:txBody>
      </p:sp>
      <p:sp>
        <p:nvSpPr>
          <p:cNvPr id="4" name="矩形 3"/>
          <p:cNvSpPr/>
          <p:nvPr/>
        </p:nvSpPr>
        <p:spPr>
          <a:xfrm>
            <a:off x="6338786" y="2278420"/>
            <a:ext cx="5180113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zh-CN" altLang="en-US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北京、华北大部分地区还有在这天泡制腊八蒜的习俗，腊八蒜即是用醋泡的蒜，用紫皮蒜和米醋，把蒜瓣的老皮去掉，浸入米醋中，装入小坛封上口放到一个冷的地方，直到蒜变成绿色。</a:t>
            </a:r>
          </a:p>
        </p:txBody>
      </p:sp>
      <p:sp>
        <p:nvSpPr>
          <p:cNvPr id="5" name="矩形 4"/>
          <p:cNvSpPr/>
          <p:nvPr/>
        </p:nvSpPr>
        <p:spPr>
          <a:xfrm>
            <a:off x="228600" y="171450"/>
            <a:ext cx="11696699" cy="6477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372084" y="567035"/>
            <a:ext cx="1447832" cy="461665"/>
          </a:xfrm>
          <a:prstGeom prst="rect">
            <a:avLst/>
          </a:prstGeom>
          <a:solidFill>
            <a:srgbClr val="A35300"/>
          </a:solidFill>
        </p:spPr>
        <p:txBody>
          <a:bodyPr wrap="none" rtlCol="0" anchor="ctr">
            <a:spAutoFit/>
          </a:bodyPr>
          <a:lstStyle/>
          <a:p>
            <a:r>
              <a:rPr lang="zh-CN" altLang="en-US" sz="2400" b="1" smtClean="0">
                <a:solidFill>
                  <a:schemeClr val="bg1"/>
                </a:solidFill>
                <a:cs typeface="+mn-ea"/>
                <a:sym typeface="+mn-lt"/>
              </a:rPr>
              <a:t>节日习俗</a:t>
            </a:r>
            <a:endParaRPr lang="zh-CN" altLang="en-US" sz="24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60400" y="1767642"/>
            <a:ext cx="4810403" cy="510778"/>
          </a:xfrm>
          <a:prstGeom prst="roundRect">
            <a:avLst/>
          </a:prstGeom>
          <a:solidFill>
            <a:srgbClr val="A3530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altLang="zh-CN" sz="2400" b="1" smtClean="0">
                <a:solidFill>
                  <a:schemeClr val="bg1"/>
                </a:solidFill>
                <a:cs typeface="+mn-ea"/>
                <a:sym typeface="+mn-lt"/>
              </a:rPr>
              <a:t>03-</a:t>
            </a:r>
            <a:r>
              <a:rPr lang="zh-CN" altLang="en-US" sz="2400" b="1" smtClean="0">
                <a:solidFill>
                  <a:schemeClr val="bg1"/>
                </a:solidFill>
                <a:cs typeface="+mn-ea"/>
                <a:sym typeface="+mn-lt"/>
              </a:rPr>
              <a:t>吃冰</a:t>
            </a:r>
            <a:endParaRPr lang="zh-CN" altLang="en-US" sz="24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400816" y="1790522"/>
            <a:ext cx="4810403" cy="510778"/>
          </a:xfrm>
          <a:prstGeom prst="roundRect">
            <a:avLst/>
          </a:prstGeom>
          <a:solidFill>
            <a:srgbClr val="A3530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altLang="zh-CN" sz="2400" b="1" smtClean="0">
                <a:solidFill>
                  <a:schemeClr val="bg1"/>
                </a:solidFill>
                <a:cs typeface="+mn-ea"/>
                <a:sym typeface="+mn-lt"/>
              </a:rPr>
              <a:t>04-</a:t>
            </a:r>
            <a:r>
              <a:rPr lang="zh-CN" altLang="en-US" sz="2400" b="1">
                <a:solidFill>
                  <a:schemeClr val="bg1"/>
                </a:solidFill>
                <a:cs typeface="+mn-ea"/>
                <a:sym typeface="+mn-lt"/>
              </a:rPr>
              <a:t>泡制腊八蒜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3839339" y="3756746"/>
            <a:ext cx="4072272" cy="33796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99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99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60400" y="3729315"/>
            <a:ext cx="58292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zh-CN" altLang="en-US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陕西地区不产大米，所用没有腊八粥，而是吃喇叭面，用各种果品、蔬菜做成臊子，把面条擀好。</a:t>
            </a:r>
          </a:p>
        </p:txBody>
      </p:sp>
      <p:sp>
        <p:nvSpPr>
          <p:cNvPr id="6" name="矩形 5"/>
          <p:cNvSpPr/>
          <p:nvPr/>
        </p:nvSpPr>
        <p:spPr>
          <a:xfrm>
            <a:off x="596884" y="2074769"/>
            <a:ext cx="54356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zh-CN" altLang="en-US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安徽黔县民间习俗，是当地的风味特产，将自制豆腐晒干可留日后吃。</a:t>
            </a:r>
          </a:p>
        </p:txBody>
      </p:sp>
      <p:sp>
        <p:nvSpPr>
          <p:cNvPr id="4" name="矩形 3"/>
          <p:cNvSpPr/>
          <p:nvPr/>
        </p:nvSpPr>
        <p:spPr>
          <a:xfrm>
            <a:off x="228600" y="171450"/>
            <a:ext cx="11696699" cy="6477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372084" y="567035"/>
            <a:ext cx="1447832" cy="461665"/>
          </a:xfrm>
          <a:prstGeom prst="rect">
            <a:avLst/>
          </a:prstGeom>
          <a:solidFill>
            <a:srgbClr val="A35300"/>
          </a:solidFill>
        </p:spPr>
        <p:txBody>
          <a:bodyPr wrap="none" rtlCol="0" anchor="ctr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bg1"/>
                </a:solidFill>
                <a:latin typeface="文悦古体仿宋 (非商业使用)" pitchFamily="50" charset="-122"/>
                <a:ea typeface="文悦古体仿宋 (非商业使用)" pitchFamily="50" charset="-122"/>
              </a:defRPr>
            </a:lvl1pPr>
          </a:lstStyle>
          <a:p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节日习俗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60400" y="1819380"/>
            <a:ext cx="4810403" cy="510778"/>
          </a:xfrm>
          <a:prstGeom prst="roundRect">
            <a:avLst/>
          </a:prstGeom>
          <a:solidFill>
            <a:srgbClr val="A3530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altLang="zh-CN" sz="2400" b="1" smtClean="0">
                <a:solidFill>
                  <a:schemeClr val="bg1"/>
                </a:solidFill>
                <a:cs typeface="+mn-ea"/>
                <a:sym typeface="+mn-lt"/>
              </a:rPr>
              <a:t>05-</a:t>
            </a:r>
            <a:r>
              <a:rPr lang="zh-CN" altLang="en-US" sz="2400" b="1">
                <a:solidFill>
                  <a:schemeClr val="bg1"/>
                </a:solidFill>
                <a:cs typeface="+mn-ea"/>
                <a:sym typeface="+mn-lt"/>
              </a:rPr>
              <a:t>制腊八豆腐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60400" y="3668986"/>
            <a:ext cx="4810403" cy="510778"/>
          </a:xfrm>
          <a:prstGeom prst="roundRect">
            <a:avLst/>
          </a:prstGeom>
          <a:solidFill>
            <a:srgbClr val="A35300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altLang="zh-CN" sz="2400" b="1" smtClean="0">
                <a:solidFill>
                  <a:schemeClr val="bg1"/>
                </a:solidFill>
                <a:cs typeface="+mn-ea"/>
                <a:sym typeface="+mn-lt"/>
              </a:rPr>
              <a:t>06-</a:t>
            </a:r>
            <a:r>
              <a:rPr lang="zh-CN" altLang="en-US" sz="2400" b="1">
                <a:solidFill>
                  <a:schemeClr val="bg1"/>
                </a:solidFill>
                <a:cs typeface="+mn-ea"/>
                <a:sym typeface="+mn-lt"/>
              </a:rPr>
              <a:t>吃腊八面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3932" y="1673641"/>
            <a:ext cx="5238750" cy="3810000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4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0" y="3613012"/>
            <a:ext cx="13266821" cy="328170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28600" y="171450"/>
            <a:ext cx="11696699" cy="6477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2303293">
            <a:off x="9633266" y="-516023"/>
            <a:ext cx="2236475" cy="25908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99175" y="158170"/>
            <a:ext cx="2684885" cy="337935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0025438" y="-570544"/>
            <a:ext cx="2699842" cy="2699842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 rot="16200000">
            <a:off x="6056258" y="750183"/>
            <a:ext cx="1169786" cy="5411575"/>
            <a:chOff x="45228" y="2079245"/>
            <a:chExt cx="1559713" cy="2992118"/>
          </a:xfrm>
        </p:grpSpPr>
        <p:sp>
          <p:nvSpPr>
            <p:cNvPr id="19" name="圆角矩形 18"/>
            <p:cNvSpPr/>
            <p:nvPr/>
          </p:nvSpPr>
          <p:spPr bwMode="auto">
            <a:xfrm>
              <a:off x="45228" y="2079245"/>
              <a:ext cx="1456919" cy="2517374"/>
            </a:xfrm>
            <a:prstGeom prst="roundRect">
              <a:avLst/>
            </a:prstGeom>
            <a:solidFill>
              <a:srgbClr val="A35300"/>
            </a:solidFill>
            <a:ln w="28575">
              <a:noFill/>
            </a:ln>
          </p:spPr>
          <p:txBody>
            <a:bodyPr vert="horz" wrap="square" lIns="68580" tIns="34290" rIns="68580" bIns="34290" numCol="1" rtlCol="0" anchor="t" anchorCtr="0" compatLnSpc="1"/>
            <a:lstStyle/>
            <a:p>
              <a:pPr algn="ctr"/>
              <a:endParaRPr lang="zh-CN" altLang="en-US" sz="1015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41807" y="2950342"/>
              <a:ext cx="1463134" cy="212102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450"/>
                </a:spcBef>
              </a:pPr>
              <a:r>
                <a:rPr lang="zh-CN" altLang="en-US" sz="5400" b="1" smtClean="0">
                  <a:solidFill>
                    <a:schemeClr val="bg1"/>
                  </a:solidFill>
                  <a:cs typeface="+mn-ea"/>
                  <a:sym typeface="+mn-lt"/>
                </a:rPr>
                <a:t>腊八粥</a:t>
              </a:r>
              <a:endParaRPr lang="zh-CN" altLang="en-US" sz="5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5408860" y="887525"/>
            <a:ext cx="21513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smtClean="0">
                <a:solidFill>
                  <a:srgbClr val="C00000"/>
                </a:solidFill>
                <a:cs typeface="+mn-ea"/>
                <a:sym typeface="+mn-lt"/>
              </a:rPr>
              <a:t>叁</a:t>
            </a:r>
            <a:endParaRPr lang="zh-CN" altLang="en-US" sz="9600">
              <a:solidFill>
                <a:srgbClr val="C00000"/>
              </a:solidFill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3198165" y="2211408"/>
            <a:ext cx="2589027" cy="22107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984250" y="706357"/>
            <a:ext cx="5040313" cy="507831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</a:lvl1pPr>
          </a:lstStyle>
          <a:p>
            <a:pPr>
              <a:lnSpc>
                <a:spcPct val="200000"/>
              </a:lnSpc>
            </a:pPr>
            <a:r>
              <a:rPr lang="en-US" altLang="zh-CN" dirty="0">
                <a:cs typeface="+mn-ea"/>
                <a:sym typeface="+mn-lt"/>
              </a:rPr>
              <a:t>         </a:t>
            </a:r>
          </a:p>
          <a:p>
            <a:pPr>
              <a:lnSpc>
                <a:spcPct val="200000"/>
              </a:lnSpc>
            </a:pPr>
            <a:r>
              <a:rPr lang="en-US" altLang="zh-CN" dirty="0">
                <a:cs typeface="+mn-ea"/>
                <a:sym typeface="+mn-lt"/>
              </a:rPr>
              <a:t>      </a:t>
            </a:r>
            <a:r>
              <a:rPr lang="zh-CN" altLang="en-US" dirty="0">
                <a:cs typeface="+mn-ea"/>
                <a:sym typeface="+mn-lt"/>
              </a:rPr>
              <a:t>以北京的最为讲究，搀在白米中的物品较多，如红枣、莲子、核桃、栗子、杏仁、松仁、桂圆、榛子、葡萄、白果、菱角、青丝、玫瑰、红豆、花生</a:t>
            </a:r>
            <a:r>
              <a:rPr lang="en-US" altLang="zh-CN" dirty="0">
                <a:cs typeface="+mn-ea"/>
                <a:sym typeface="+mn-lt"/>
              </a:rPr>
              <a:t>……</a:t>
            </a:r>
            <a:r>
              <a:rPr lang="zh-CN" altLang="en-US" dirty="0">
                <a:cs typeface="+mn-ea"/>
                <a:sym typeface="+mn-lt"/>
              </a:rPr>
              <a:t>总计不下二十种。人们在腊月初七的晚上，就开始忙碌起来，洗米、泡果、拨皮、去核、精拣然后在半夜时分开始煮，再用微火炖，一直炖到第二天的清晨，腊八粥才算熬好了。 </a:t>
            </a:r>
          </a:p>
        </p:txBody>
      </p:sp>
      <p:pic>
        <p:nvPicPr>
          <p:cNvPr id="3" name="Picture 7" descr="20080115150318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4675" y="1551781"/>
            <a:ext cx="3635375" cy="371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228600" y="171450"/>
            <a:ext cx="11696699" cy="6477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372084" y="567035"/>
            <a:ext cx="1132041" cy="461665"/>
          </a:xfrm>
          <a:prstGeom prst="rect">
            <a:avLst/>
          </a:prstGeom>
          <a:solidFill>
            <a:srgbClr val="A35300"/>
          </a:solidFill>
        </p:spPr>
        <p:txBody>
          <a:bodyPr wrap="none" rtlCol="0" anchor="ctr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bg1"/>
                </a:solidFill>
                <a:latin typeface="文悦古体仿宋 (非商业使用)" pitchFamily="50" charset="-122"/>
                <a:ea typeface="文悦古体仿宋 (非商业使用)" pitchFamily="50" charset="-122"/>
              </a:defRPr>
            </a:lvl1pPr>
          </a:lstStyle>
          <a:p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腊八粥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637" y="1759252"/>
            <a:ext cx="2804807" cy="212319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80528" y="121379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dirty="0">
                <a:cs typeface="+mn-ea"/>
                <a:sym typeface="+mn-lt"/>
              </a:rPr>
              <a:t>相思相念</a:t>
            </a:r>
            <a:endParaRPr lang="en-US" altLang="zh-CN" b="1" dirty="0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4944" y="4645577"/>
            <a:ext cx="252724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cs typeface="+mn-ea"/>
                <a:sym typeface="+mn-lt"/>
              </a:rPr>
              <a:t>功效</a:t>
            </a:r>
            <a:r>
              <a:rPr lang="zh-CN" altLang="en-US" smtClean="0">
                <a:cs typeface="+mn-ea"/>
                <a:sym typeface="+mn-lt"/>
              </a:rPr>
              <a:t>：清心</a:t>
            </a:r>
            <a:r>
              <a:rPr lang="zh-CN" altLang="en-US" dirty="0">
                <a:cs typeface="+mn-ea"/>
                <a:sym typeface="+mn-lt"/>
              </a:rPr>
              <a:t>养神、健脾益肾功效，降血压，消除水肿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1219103" y="4018106"/>
            <a:ext cx="683835" cy="408623"/>
          </a:xfrm>
          <a:prstGeom prst="round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红豆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7481" y="1752388"/>
            <a:ext cx="2827539" cy="213005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148599" y="117320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dirty="0">
                <a:cs typeface="+mn-ea"/>
                <a:sym typeface="+mn-lt"/>
              </a:rPr>
              <a:t>放下自在</a:t>
            </a:r>
            <a:endParaRPr lang="en-US" altLang="zh-CN" b="1" dirty="0"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055787" y="4671134"/>
            <a:ext cx="3040213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cs typeface="+mn-ea"/>
                <a:sym typeface="+mn-lt"/>
              </a:rPr>
              <a:t>功效</a:t>
            </a:r>
            <a:r>
              <a:rPr lang="zh-CN" altLang="en-US" smtClean="0">
                <a:cs typeface="+mn-ea"/>
                <a:sym typeface="+mn-lt"/>
              </a:rPr>
              <a:t>：清凉</a:t>
            </a:r>
            <a:r>
              <a:rPr lang="zh-CN" altLang="en-US" dirty="0">
                <a:cs typeface="+mn-ea"/>
                <a:sym typeface="+mn-lt"/>
              </a:rPr>
              <a:t>解毒、利尿明目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4259602" y="4018106"/>
            <a:ext cx="683835" cy="408623"/>
          </a:xfrm>
          <a:prstGeom prst="round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绿豆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144" y="1752387"/>
            <a:ext cx="2938102" cy="213005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7088020" y="116451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dirty="0">
                <a:cs typeface="+mn-ea"/>
                <a:sym typeface="+mn-lt"/>
              </a:rPr>
              <a:t>简单快乐</a:t>
            </a:r>
            <a:endParaRPr lang="en-US" altLang="zh-CN" b="1" dirty="0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076949" y="4671135"/>
            <a:ext cx="3589205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cs typeface="+mn-ea"/>
                <a:sym typeface="+mn-lt"/>
              </a:rPr>
              <a:t>功效</a:t>
            </a:r>
            <a:r>
              <a:rPr lang="zh-CN" altLang="en-US" smtClean="0">
                <a:cs typeface="+mn-ea"/>
                <a:sym typeface="+mn-lt"/>
              </a:rPr>
              <a:t>：健</a:t>
            </a:r>
            <a:r>
              <a:rPr lang="zh-CN" altLang="en-US" dirty="0">
                <a:cs typeface="+mn-ea"/>
                <a:sym typeface="+mn-lt"/>
              </a:rPr>
              <a:t>脾和胃，储热解毒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7300101" y="4018106"/>
            <a:ext cx="683835" cy="408623"/>
          </a:xfrm>
          <a:prstGeom prst="round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小米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3369" y="1770490"/>
            <a:ext cx="2981929" cy="2013698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9945460" y="112029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dirty="0">
                <a:cs typeface="+mn-ea"/>
                <a:sym typeface="+mn-lt"/>
              </a:rPr>
              <a:t>红红火火</a:t>
            </a:r>
            <a:endParaRPr lang="en-US" altLang="zh-CN" b="1" dirty="0"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 rot="10800000" flipV="1">
            <a:off x="9036749" y="4670038"/>
            <a:ext cx="3248631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cs typeface="+mn-ea"/>
                <a:sym typeface="+mn-lt"/>
              </a:rPr>
              <a:t>功效</a:t>
            </a:r>
            <a:r>
              <a:rPr lang="zh-CN" altLang="en-US" smtClean="0">
                <a:cs typeface="+mn-ea"/>
                <a:sym typeface="+mn-lt"/>
              </a:rPr>
              <a:t>：补气</a:t>
            </a:r>
            <a:r>
              <a:rPr lang="zh-CN" altLang="en-US" dirty="0">
                <a:cs typeface="+mn-ea"/>
                <a:sym typeface="+mn-lt"/>
              </a:rPr>
              <a:t>养血，美容养颜</a:t>
            </a:r>
          </a:p>
        </p:txBody>
      </p:sp>
      <p:sp>
        <p:nvSpPr>
          <p:cNvPr id="18" name="圆角矩形 17"/>
          <p:cNvSpPr/>
          <p:nvPr/>
        </p:nvSpPr>
        <p:spPr>
          <a:xfrm>
            <a:off x="10107067" y="3918774"/>
            <a:ext cx="784781" cy="408623"/>
          </a:xfrm>
          <a:prstGeom prst="round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红枣</a:t>
            </a:r>
          </a:p>
        </p:txBody>
      </p:sp>
      <p:sp>
        <p:nvSpPr>
          <p:cNvPr id="19" name="矩形 18"/>
          <p:cNvSpPr/>
          <p:nvPr/>
        </p:nvSpPr>
        <p:spPr>
          <a:xfrm>
            <a:off x="228600" y="171450"/>
            <a:ext cx="11696699" cy="6477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195137" y="567035"/>
            <a:ext cx="1763624" cy="461665"/>
          </a:xfrm>
          <a:prstGeom prst="rect">
            <a:avLst/>
          </a:prstGeom>
          <a:solidFill>
            <a:srgbClr val="A35300"/>
          </a:solidFill>
        </p:spPr>
        <p:txBody>
          <a:bodyPr wrap="none" rtlCol="0" anchor="ctr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bg1"/>
                </a:solidFill>
                <a:latin typeface="文悦古体仿宋 (非商业使用)" pitchFamily="50" charset="-122"/>
                <a:ea typeface="文悦古体仿宋 (非商业使用)" pitchFamily="50" charset="-122"/>
              </a:defRPr>
            </a:lvl1pPr>
          </a:lstStyle>
          <a:p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腊八粥寓意</a:t>
            </a:r>
          </a:p>
        </p:txBody>
      </p:sp>
      <p:sp>
        <p:nvSpPr>
          <p:cNvPr id="21" name="shutter-camera_2088"/>
          <p:cNvSpPr>
            <a:spLocks noChangeAspect="1"/>
          </p:cNvSpPr>
          <p:nvPr/>
        </p:nvSpPr>
        <p:spPr bwMode="auto">
          <a:xfrm>
            <a:off x="5772106" y="5494180"/>
            <a:ext cx="609685" cy="608647"/>
          </a:xfrm>
          <a:custGeom>
            <a:avLst/>
            <a:gdLst>
              <a:gd name="connsiteX0" fmla="*/ 545944 w 608908"/>
              <a:gd name="connsiteY0" fmla="*/ 393329 h 607872"/>
              <a:gd name="connsiteX1" fmla="*/ 424802 w 608908"/>
              <a:gd name="connsiteY1" fmla="*/ 528844 h 607872"/>
              <a:gd name="connsiteX2" fmla="*/ 297199 w 608908"/>
              <a:gd name="connsiteY2" fmla="*/ 441727 h 607872"/>
              <a:gd name="connsiteX3" fmla="*/ 200292 w 608908"/>
              <a:gd name="connsiteY3" fmla="*/ 393329 h 607872"/>
              <a:gd name="connsiteX4" fmla="*/ 410171 w 608908"/>
              <a:gd name="connsiteY4" fmla="*/ 535250 h 607872"/>
              <a:gd name="connsiteX5" fmla="*/ 227738 w 608908"/>
              <a:gd name="connsiteY5" fmla="*/ 546539 h 607872"/>
              <a:gd name="connsiteX6" fmla="*/ 166374 w 608908"/>
              <a:gd name="connsiteY6" fmla="*/ 293572 h 607872"/>
              <a:gd name="connsiteX7" fmla="*/ 213248 w 608908"/>
              <a:gd name="connsiteY7" fmla="*/ 541799 h 607872"/>
              <a:gd name="connsiteX8" fmla="*/ 77474 w 608908"/>
              <a:gd name="connsiteY8" fmla="*/ 420909 h 607872"/>
              <a:gd name="connsiteX9" fmla="*/ 209879 w 608908"/>
              <a:gd name="connsiteY9" fmla="*/ 200033 h 607872"/>
              <a:gd name="connsiteX10" fmla="*/ 67715 w 608908"/>
              <a:gd name="connsiteY10" fmla="*/ 409653 h 607872"/>
              <a:gd name="connsiteX11" fmla="*/ 58022 w 608908"/>
              <a:gd name="connsiteY11" fmla="*/ 229057 h 607872"/>
              <a:gd name="connsiteX12" fmla="*/ 539332 w 608908"/>
              <a:gd name="connsiteY12" fmla="*/ 196664 h 607872"/>
              <a:gd name="connsiteX13" fmla="*/ 550637 w 608908"/>
              <a:gd name="connsiteY13" fmla="*/ 378823 h 607872"/>
              <a:gd name="connsiteX14" fmla="*/ 397215 w 608908"/>
              <a:gd name="connsiteY14" fmla="*/ 407839 h 607872"/>
              <a:gd name="connsiteX15" fmla="*/ 182551 w 608908"/>
              <a:gd name="connsiteY15" fmla="*/ 77474 h 607872"/>
              <a:gd name="connsiteX16" fmla="*/ 310154 w 608908"/>
              <a:gd name="connsiteY16" fmla="*/ 166034 h 607872"/>
              <a:gd name="connsiteX17" fmla="*/ 61409 w 608908"/>
              <a:gd name="connsiteY17" fmla="*/ 212729 h 607872"/>
              <a:gd name="connsiteX18" fmla="*/ 182551 w 608908"/>
              <a:gd name="connsiteY18" fmla="*/ 77474 h 607872"/>
              <a:gd name="connsiteX19" fmla="*/ 394106 w 608908"/>
              <a:gd name="connsiteY19" fmla="*/ 64518 h 607872"/>
              <a:gd name="connsiteX20" fmla="*/ 529880 w 608908"/>
              <a:gd name="connsiteY20" fmla="*/ 186992 h 607872"/>
              <a:gd name="connsiteX21" fmla="*/ 442597 w 608908"/>
              <a:gd name="connsiteY21" fmla="*/ 314300 h 607872"/>
              <a:gd name="connsiteX22" fmla="*/ 328827 w 608908"/>
              <a:gd name="connsiteY22" fmla="*/ 49843 h 607872"/>
              <a:gd name="connsiteX23" fmla="*/ 379528 w 608908"/>
              <a:gd name="connsiteY23" fmla="*/ 61333 h 607872"/>
              <a:gd name="connsiteX24" fmla="*/ 408616 w 608908"/>
              <a:gd name="connsiteY24" fmla="*/ 214543 h 607872"/>
              <a:gd name="connsiteX25" fmla="*/ 196923 w 608908"/>
              <a:gd name="connsiteY25" fmla="*/ 71010 h 607872"/>
              <a:gd name="connsiteX26" fmla="*/ 328827 w 608908"/>
              <a:gd name="connsiteY26" fmla="*/ 49843 h 607872"/>
              <a:gd name="connsiteX27" fmla="*/ 305262 w 608908"/>
              <a:gd name="connsiteY27" fmla="*/ 24186 h 607872"/>
              <a:gd name="connsiteX28" fmla="*/ 24227 w 608908"/>
              <a:gd name="connsiteY28" fmla="*/ 304742 h 607872"/>
              <a:gd name="connsiteX29" fmla="*/ 305262 w 608908"/>
              <a:gd name="connsiteY29" fmla="*/ 585299 h 607872"/>
              <a:gd name="connsiteX30" fmla="*/ 586296 w 608908"/>
              <a:gd name="connsiteY30" fmla="*/ 304742 h 607872"/>
              <a:gd name="connsiteX31" fmla="*/ 305262 w 608908"/>
              <a:gd name="connsiteY31" fmla="*/ 24186 h 607872"/>
              <a:gd name="connsiteX32" fmla="*/ 305262 w 608908"/>
              <a:gd name="connsiteY32" fmla="*/ 0 h 607872"/>
              <a:gd name="connsiteX33" fmla="*/ 608908 w 608908"/>
              <a:gd name="connsiteY33" fmla="*/ 304742 h 607872"/>
              <a:gd name="connsiteX34" fmla="*/ 305262 w 608908"/>
              <a:gd name="connsiteY34" fmla="*/ 607872 h 607872"/>
              <a:gd name="connsiteX35" fmla="*/ 0 w 608908"/>
              <a:gd name="connsiteY35" fmla="*/ 304742 h 607872"/>
              <a:gd name="connsiteX36" fmla="*/ 305262 w 608908"/>
              <a:gd name="connsiteY36" fmla="*/ 0 h 607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08908" h="607872">
                <a:moveTo>
                  <a:pt x="545944" y="393329"/>
                </a:moveTo>
                <a:cubicBezTo>
                  <a:pt x="500718" y="501418"/>
                  <a:pt x="424802" y="528844"/>
                  <a:pt x="424802" y="528844"/>
                </a:cubicBezTo>
                <a:lnTo>
                  <a:pt x="297199" y="441727"/>
                </a:lnTo>
                <a:close/>
                <a:moveTo>
                  <a:pt x="200292" y="393329"/>
                </a:moveTo>
                <a:lnTo>
                  <a:pt x="410171" y="535250"/>
                </a:lnTo>
                <a:cubicBezTo>
                  <a:pt x="302003" y="580406"/>
                  <a:pt x="227738" y="546539"/>
                  <a:pt x="227738" y="546539"/>
                </a:cubicBezTo>
                <a:close/>
                <a:moveTo>
                  <a:pt x="166374" y="293572"/>
                </a:moveTo>
                <a:lnTo>
                  <a:pt x="213248" y="541799"/>
                </a:lnTo>
                <a:cubicBezTo>
                  <a:pt x="104952" y="496667"/>
                  <a:pt x="77474" y="420909"/>
                  <a:pt x="77474" y="420909"/>
                </a:cubicBezTo>
                <a:close/>
                <a:moveTo>
                  <a:pt x="209879" y="200033"/>
                </a:moveTo>
                <a:lnTo>
                  <a:pt x="67715" y="409653"/>
                </a:lnTo>
                <a:cubicBezTo>
                  <a:pt x="24097" y="303231"/>
                  <a:pt x="58022" y="229057"/>
                  <a:pt x="58022" y="229057"/>
                </a:cubicBezTo>
                <a:close/>
                <a:moveTo>
                  <a:pt x="539332" y="196664"/>
                </a:moveTo>
                <a:cubicBezTo>
                  <a:pt x="584551" y="304670"/>
                  <a:pt x="550637" y="378823"/>
                  <a:pt x="550637" y="378823"/>
                </a:cubicBezTo>
                <a:lnTo>
                  <a:pt x="397215" y="407839"/>
                </a:lnTo>
                <a:close/>
                <a:moveTo>
                  <a:pt x="182551" y="77474"/>
                </a:moveTo>
                <a:lnTo>
                  <a:pt x="310154" y="166034"/>
                </a:lnTo>
                <a:lnTo>
                  <a:pt x="61409" y="212729"/>
                </a:lnTo>
                <a:cubicBezTo>
                  <a:pt x="106635" y="106457"/>
                  <a:pt x="182551" y="77474"/>
                  <a:pt x="182551" y="77474"/>
                </a:cubicBezTo>
                <a:close/>
                <a:moveTo>
                  <a:pt x="394106" y="64518"/>
                </a:moveTo>
                <a:cubicBezTo>
                  <a:pt x="502402" y="109640"/>
                  <a:pt x="529880" y="186992"/>
                  <a:pt x="529880" y="186992"/>
                </a:cubicBezTo>
                <a:lnTo>
                  <a:pt x="442597" y="314300"/>
                </a:lnTo>
                <a:close/>
                <a:moveTo>
                  <a:pt x="328827" y="49843"/>
                </a:moveTo>
                <a:cubicBezTo>
                  <a:pt x="360944" y="52867"/>
                  <a:pt x="379528" y="61333"/>
                  <a:pt x="379528" y="61333"/>
                </a:cubicBezTo>
                <a:lnTo>
                  <a:pt x="408616" y="214543"/>
                </a:lnTo>
                <a:lnTo>
                  <a:pt x="196923" y="71010"/>
                </a:lnTo>
                <a:cubicBezTo>
                  <a:pt x="251058" y="49238"/>
                  <a:pt x="296709" y="46819"/>
                  <a:pt x="328827" y="49843"/>
                </a:cubicBezTo>
                <a:close/>
                <a:moveTo>
                  <a:pt x="305262" y="24186"/>
                </a:moveTo>
                <a:cubicBezTo>
                  <a:pt x="150208" y="24186"/>
                  <a:pt x="24227" y="149953"/>
                  <a:pt x="24227" y="304742"/>
                </a:cubicBezTo>
                <a:cubicBezTo>
                  <a:pt x="24227" y="459532"/>
                  <a:pt x="150208" y="585299"/>
                  <a:pt x="305262" y="585299"/>
                </a:cubicBezTo>
                <a:cubicBezTo>
                  <a:pt x="460315" y="585299"/>
                  <a:pt x="586296" y="459532"/>
                  <a:pt x="586296" y="304742"/>
                </a:cubicBezTo>
                <a:cubicBezTo>
                  <a:pt x="586296" y="149953"/>
                  <a:pt x="460315" y="24186"/>
                  <a:pt x="305262" y="24186"/>
                </a:cubicBezTo>
                <a:close/>
                <a:moveTo>
                  <a:pt x="305262" y="0"/>
                </a:moveTo>
                <a:cubicBezTo>
                  <a:pt x="473236" y="0"/>
                  <a:pt x="608908" y="135441"/>
                  <a:pt x="608908" y="304742"/>
                </a:cubicBezTo>
                <a:cubicBezTo>
                  <a:pt x="608908" y="472431"/>
                  <a:pt x="473236" y="607872"/>
                  <a:pt x="305262" y="607872"/>
                </a:cubicBezTo>
                <a:cubicBezTo>
                  <a:pt x="135672" y="607872"/>
                  <a:pt x="0" y="472431"/>
                  <a:pt x="0" y="304742"/>
                </a:cubicBezTo>
                <a:cubicBezTo>
                  <a:pt x="0" y="135441"/>
                  <a:pt x="135672" y="0"/>
                  <a:pt x="305262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8" grpId="0"/>
      <p:bldP spid="9" grpId="0"/>
      <p:bldP spid="10" grpId="0" animBg="1"/>
      <p:bldP spid="12" grpId="0"/>
      <p:bldP spid="13" grpId="0"/>
      <p:bldP spid="14" grpId="0" animBg="1"/>
      <p:bldP spid="16" grpId="0"/>
      <p:bldP spid="17" grpId="0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360478" y="1662493"/>
            <a:ext cx="11658715" cy="2174822"/>
            <a:chOff x="266584" y="1775013"/>
            <a:chExt cx="10985269" cy="194319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6584" y="1798400"/>
              <a:ext cx="2619713" cy="1833800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08738" y="1775013"/>
              <a:ext cx="2672321" cy="1772661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83309" y="1793216"/>
              <a:ext cx="2628252" cy="1844167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11561" y="1775013"/>
              <a:ext cx="3040292" cy="1943190"/>
            </a:xfrm>
            <a:prstGeom prst="rect">
              <a:avLst/>
            </a:prstGeom>
          </p:spPr>
        </p:pic>
      </p:grpSp>
      <p:sp>
        <p:nvSpPr>
          <p:cNvPr id="7" name="文本框 6"/>
          <p:cNvSpPr txBox="1"/>
          <p:nvPr/>
        </p:nvSpPr>
        <p:spPr>
          <a:xfrm>
            <a:off x="1078296" y="123851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dirty="0">
                <a:cs typeface="+mn-ea"/>
                <a:sym typeface="+mn-lt"/>
              </a:rPr>
              <a:t>百年好合</a:t>
            </a:r>
            <a:endParaRPr lang="en-US" altLang="zh-CN" b="1" dirty="0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95097" y="4451694"/>
            <a:ext cx="3060328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mtClean="0">
                <a:cs typeface="+mn-ea"/>
                <a:sym typeface="+mn-lt"/>
              </a:rPr>
              <a:t>养阴</a:t>
            </a:r>
            <a:r>
              <a:rPr lang="zh-CN" altLang="en-US" dirty="0">
                <a:cs typeface="+mn-ea"/>
                <a:sym typeface="+mn-lt"/>
              </a:rPr>
              <a:t>清热，滋补凉血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1290376" y="3854320"/>
            <a:ext cx="683835" cy="408623"/>
          </a:xfrm>
          <a:prstGeom prst="round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百合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825410" y="125275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dirty="0">
                <a:cs typeface="+mn-ea"/>
                <a:sym typeface="+mn-lt"/>
              </a:rPr>
              <a:t>心灵纯洁</a:t>
            </a:r>
            <a:endParaRPr lang="en-US" altLang="zh-CN" b="1" dirty="0"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310762" y="4457494"/>
            <a:ext cx="3000274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mtClean="0">
                <a:cs typeface="+mn-ea"/>
                <a:sym typeface="+mn-lt"/>
              </a:rPr>
              <a:t>五谷</a:t>
            </a:r>
            <a:r>
              <a:rPr lang="zh-CN" altLang="en-US" dirty="0">
                <a:cs typeface="+mn-ea"/>
                <a:sym typeface="+mn-lt"/>
              </a:rPr>
              <a:t>之首，色泽白皙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4127064" y="3847665"/>
            <a:ext cx="683835" cy="408623"/>
          </a:xfrm>
          <a:prstGeom prst="round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大米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902711" y="1277895"/>
            <a:ext cx="1107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dirty="0">
                <a:cs typeface="+mn-ea"/>
                <a:sym typeface="+mn-lt"/>
              </a:rPr>
              <a:t>富贵高升</a:t>
            </a:r>
            <a:endParaRPr lang="en-US" altLang="zh-CN" b="1" dirty="0"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193085" y="4459090"/>
            <a:ext cx="2527243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mtClean="0">
                <a:cs typeface="+mn-ea"/>
                <a:sym typeface="+mn-lt"/>
              </a:rPr>
              <a:t>安神</a:t>
            </a:r>
            <a:r>
              <a:rPr lang="zh-CN" altLang="en-US" dirty="0">
                <a:cs typeface="+mn-ea"/>
                <a:sym typeface="+mn-lt"/>
              </a:rPr>
              <a:t>明目，滋补气血</a:t>
            </a:r>
          </a:p>
        </p:txBody>
      </p:sp>
      <p:sp>
        <p:nvSpPr>
          <p:cNvPr id="17" name="圆角矩形 16"/>
          <p:cNvSpPr/>
          <p:nvPr/>
        </p:nvSpPr>
        <p:spPr>
          <a:xfrm>
            <a:off x="7114790" y="3847665"/>
            <a:ext cx="683835" cy="408623"/>
          </a:xfrm>
          <a:prstGeom prst="round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桂圆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0078382" y="127789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b="1" dirty="0">
                <a:cs typeface="+mn-ea"/>
                <a:sym typeface="+mn-lt"/>
              </a:rPr>
              <a:t>子孙满堂</a:t>
            </a:r>
            <a:endParaRPr lang="en-US" altLang="zh-CN" b="1" dirty="0"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773011" y="4460480"/>
            <a:ext cx="3190580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mtClean="0">
                <a:cs typeface="+mn-ea"/>
                <a:sym typeface="+mn-lt"/>
              </a:rPr>
              <a:t>清热</a:t>
            </a:r>
            <a:r>
              <a:rPr lang="zh-CN" altLang="en-US" dirty="0">
                <a:cs typeface="+mn-ea"/>
                <a:sym typeface="+mn-lt"/>
              </a:rPr>
              <a:t>降火、降血压、促进睡眠</a:t>
            </a:r>
          </a:p>
        </p:txBody>
      </p:sp>
      <p:sp>
        <p:nvSpPr>
          <p:cNvPr id="20" name="圆角矩形 19"/>
          <p:cNvSpPr/>
          <p:nvPr/>
        </p:nvSpPr>
        <p:spPr>
          <a:xfrm>
            <a:off x="10115156" y="3854320"/>
            <a:ext cx="683835" cy="408623"/>
          </a:xfrm>
          <a:prstGeom prst="round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莲子</a:t>
            </a:r>
          </a:p>
        </p:txBody>
      </p:sp>
      <p:sp>
        <p:nvSpPr>
          <p:cNvPr id="21" name="矩形 20"/>
          <p:cNvSpPr/>
          <p:nvPr/>
        </p:nvSpPr>
        <p:spPr>
          <a:xfrm>
            <a:off x="228600" y="171450"/>
            <a:ext cx="11696699" cy="6477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195137" y="567035"/>
            <a:ext cx="1763624" cy="461665"/>
          </a:xfrm>
          <a:prstGeom prst="rect">
            <a:avLst/>
          </a:prstGeom>
          <a:solidFill>
            <a:srgbClr val="A35300"/>
          </a:solidFill>
        </p:spPr>
        <p:txBody>
          <a:bodyPr wrap="none" rtlCol="0" anchor="ctr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bg1"/>
                </a:solidFill>
                <a:latin typeface="文悦古体仿宋 (非商业使用)" pitchFamily="50" charset="-122"/>
                <a:ea typeface="文悦古体仿宋 (非商业使用)" pitchFamily="50" charset="-122"/>
              </a:defRPr>
            </a:lvl1pPr>
          </a:lstStyle>
          <a:p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腊八粥寓意</a:t>
            </a:r>
          </a:p>
        </p:txBody>
      </p:sp>
      <p:sp>
        <p:nvSpPr>
          <p:cNvPr id="25" name="global_51860"/>
          <p:cNvSpPr>
            <a:spLocks noChangeAspect="1"/>
          </p:cNvSpPr>
          <p:nvPr/>
        </p:nvSpPr>
        <p:spPr bwMode="auto">
          <a:xfrm>
            <a:off x="5772106" y="5511016"/>
            <a:ext cx="609685" cy="579419"/>
          </a:xfrm>
          <a:custGeom>
            <a:avLst/>
            <a:gdLst>
              <a:gd name="T0" fmla="*/ 3119 w 6600"/>
              <a:gd name="T1" fmla="*/ 113 h 6282"/>
              <a:gd name="T2" fmla="*/ 3300 w 6600"/>
              <a:gd name="T3" fmla="*/ 0 h 6282"/>
              <a:gd name="T4" fmla="*/ 3481 w 6600"/>
              <a:gd name="T5" fmla="*/ 113 h 6282"/>
              <a:gd name="T6" fmla="*/ 4269 w 6600"/>
              <a:gd name="T7" fmla="*/ 1709 h 6282"/>
              <a:gd name="T8" fmla="*/ 4652 w 6600"/>
              <a:gd name="T9" fmla="*/ 1987 h 6282"/>
              <a:gd name="T10" fmla="*/ 6413 w 6600"/>
              <a:gd name="T11" fmla="*/ 2243 h 6282"/>
              <a:gd name="T12" fmla="*/ 6576 w 6600"/>
              <a:gd name="T13" fmla="*/ 2380 h 6282"/>
              <a:gd name="T14" fmla="*/ 6525 w 6600"/>
              <a:gd name="T15" fmla="*/ 2587 h 6282"/>
              <a:gd name="T16" fmla="*/ 5250 w 6600"/>
              <a:gd name="T17" fmla="*/ 3830 h 6282"/>
              <a:gd name="T18" fmla="*/ 5104 w 6600"/>
              <a:gd name="T19" fmla="*/ 4280 h 6282"/>
              <a:gd name="T20" fmla="*/ 5405 w 6600"/>
              <a:gd name="T21" fmla="*/ 6034 h 6282"/>
              <a:gd name="T22" fmla="*/ 5325 w 6600"/>
              <a:gd name="T23" fmla="*/ 6231 h 6282"/>
              <a:gd name="T24" fmla="*/ 5112 w 6600"/>
              <a:gd name="T25" fmla="*/ 6247 h 6282"/>
              <a:gd name="T26" fmla="*/ 3536 w 6600"/>
              <a:gd name="T27" fmla="*/ 5419 h 6282"/>
              <a:gd name="T28" fmla="*/ 3063 w 6600"/>
              <a:gd name="T29" fmla="*/ 5419 h 6282"/>
              <a:gd name="T30" fmla="*/ 1488 w 6600"/>
              <a:gd name="T31" fmla="*/ 6247 h 6282"/>
              <a:gd name="T32" fmla="*/ 1275 w 6600"/>
              <a:gd name="T33" fmla="*/ 6231 h 6282"/>
              <a:gd name="T34" fmla="*/ 1195 w 6600"/>
              <a:gd name="T35" fmla="*/ 6034 h 6282"/>
              <a:gd name="T36" fmla="*/ 1496 w 6600"/>
              <a:gd name="T37" fmla="*/ 4280 h 6282"/>
              <a:gd name="T38" fmla="*/ 1349 w 6600"/>
              <a:gd name="T39" fmla="*/ 3830 h 6282"/>
              <a:gd name="T40" fmla="*/ 75 w 6600"/>
              <a:gd name="T41" fmla="*/ 2587 h 6282"/>
              <a:gd name="T42" fmla="*/ 24 w 6600"/>
              <a:gd name="T43" fmla="*/ 2380 h 6282"/>
              <a:gd name="T44" fmla="*/ 187 w 6600"/>
              <a:gd name="T45" fmla="*/ 2243 h 6282"/>
              <a:gd name="T46" fmla="*/ 1948 w 6600"/>
              <a:gd name="T47" fmla="*/ 1987 h 6282"/>
              <a:gd name="T48" fmla="*/ 2331 w 6600"/>
              <a:gd name="T49" fmla="*/ 1709 h 6282"/>
              <a:gd name="T50" fmla="*/ 3119 w 6600"/>
              <a:gd name="T51" fmla="*/ 113 h 6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600" h="6282">
                <a:moveTo>
                  <a:pt x="3119" y="113"/>
                </a:moveTo>
                <a:cubicBezTo>
                  <a:pt x="3153" y="44"/>
                  <a:pt x="3223" y="0"/>
                  <a:pt x="3300" y="0"/>
                </a:cubicBezTo>
                <a:cubicBezTo>
                  <a:pt x="3377" y="0"/>
                  <a:pt x="3447" y="44"/>
                  <a:pt x="3481" y="113"/>
                </a:cubicBezTo>
                <a:lnTo>
                  <a:pt x="4269" y="1709"/>
                </a:lnTo>
                <a:cubicBezTo>
                  <a:pt x="4343" y="1859"/>
                  <a:pt x="4486" y="1963"/>
                  <a:pt x="4652" y="1987"/>
                </a:cubicBezTo>
                <a:lnTo>
                  <a:pt x="6413" y="2243"/>
                </a:lnTo>
                <a:cubicBezTo>
                  <a:pt x="6489" y="2254"/>
                  <a:pt x="6552" y="2307"/>
                  <a:pt x="6576" y="2380"/>
                </a:cubicBezTo>
                <a:cubicBezTo>
                  <a:pt x="6600" y="2453"/>
                  <a:pt x="6580" y="2534"/>
                  <a:pt x="6525" y="2587"/>
                </a:cubicBezTo>
                <a:lnTo>
                  <a:pt x="5250" y="3830"/>
                </a:lnTo>
                <a:cubicBezTo>
                  <a:pt x="5131" y="3947"/>
                  <a:pt x="5076" y="4115"/>
                  <a:pt x="5104" y="4280"/>
                </a:cubicBezTo>
                <a:lnTo>
                  <a:pt x="5405" y="6034"/>
                </a:lnTo>
                <a:cubicBezTo>
                  <a:pt x="5418" y="6110"/>
                  <a:pt x="5387" y="6186"/>
                  <a:pt x="5325" y="6231"/>
                </a:cubicBezTo>
                <a:cubicBezTo>
                  <a:pt x="5262" y="6276"/>
                  <a:pt x="5180" y="6282"/>
                  <a:pt x="5112" y="6247"/>
                </a:cubicBezTo>
                <a:lnTo>
                  <a:pt x="3536" y="5419"/>
                </a:lnTo>
                <a:cubicBezTo>
                  <a:pt x="3388" y="5341"/>
                  <a:pt x="3211" y="5341"/>
                  <a:pt x="3063" y="5419"/>
                </a:cubicBezTo>
                <a:lnTo>
                  <a:pt x="1488" y="6247"/>
                </a:lnTo>
                <a:cubicBezTo>
                  <a:pt x="1420" y="6282"/>
                  <a:pt x="1337" y="6276"/>
                  <a:pt x="1275" y="6231"/>
                </a:cubicBezTo>
                <a:cubicBezTo>
                  <a:pt x="1213" y="6186"/>
                  <a:pt x="1182" y="6109"/>
                  <a:pt x="1195" y="6034"/>
                </a:cubicBezTo>
                <a:lnTo>
                  <a:pt x="1496" y="4280"/>
                </a:lnTo>
                <a:cubicBezTo>
                  <a:pt x="1524" y="4115"/>
                  <a:pt x="1469" y="3947"/>
                  <a:pt x="1349" y="3830"/>
                </a:cubicBezTo>
                <a:lnTo>
                  <a:pt x="75" y="2587"/>
                </a:lnTo>
                <a:cubicBezTo>
                  <a:pt x="20" y="2534"/>
                  <a:pt x="0" y="2453"/>
                  <a:pt x="24" y="2380"/>
                </a:cubicBezTo>
                <a:cubicBezTo>
                  <a:pt x="48" y="2307"/>
                  <a:pt x="111" y="2254"/>
                  <a:pt x="187" y="2243"/>
                </a:cubicBezTo>
                <a:lnTo>
                  <a:pt x="1948" y="1987"/>
                </a:lnTo>
                <a:cubicBezTo>
                  <a:pt x="2114" y="1963"/>
                  <a:pt x="2257" y="1859"/>
                  <a:pt x="2331" y="1709"/>
                </a:cubicBezTo>
                <a:lnTo>
                  <a:pt x="3119" y="113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2" grpId="0"/>
      <p:bldP spid="13" grpId="0"/>
      <p:bldP spid="14" grpId="0" animBg="1"/>
      <p:bldP spid="15" grpId="0"/>
      <p:bldP spid="16" grpId="0"/>
      <p:bldP spid="17" grpId="0" animBg="1"/>
      <p:bldP spid="18" grpId="0"/>
      <p:bldP spid="19" grpId="0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8915" y="3075806"/>
            <a:ext cx="4155892" cy="4155892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-1325455" y="2810607"/>
            <a:ext cx="5689870" cy="4858457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0" y="794"/>
            <a:ext cx="2969520" cy="3737618"/>
          </a:xfrm>
          <a:prstGeom prst="rect">
            <a:avLst/>
          </a:prstGeom>
        </p:spPr>
      </p:pic>
      <p:sp>
        <p:nvSpPr>
          <p:cNvPr id="4" name="Rectangle 2"/>
          <p:cNvSpPr/>
          <p:nvPr/>
        </p:nvSpPr>
        <p:spPr>
          <a:xfrm>
            <a:off x="5008605" y="613719"/>
            <a:ext cx="1833753" cy="1084913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/>
            <a:r>
              <a:rPr lang="zh-CN" altLang="en-US" sz="3600" b="1" spc="300" smtClean="0">
                <a:solidFill>
                  <a:srgbClr val="DD0401"/>
                </a:solidFill>
                <a:cs typeface="+mn-ea"/>
                <a:sym typeface="+mn-lt"/>
              </a:rPr>
              <a:t>目   录</a:t>
            </a:r>
            <a:endParaRPr lang="en-US" altLang="zh-CN" sz="3600" b="1" spc="300" dirty="0">
              <a:solidFill>
                <a:srgbClr val="DD0401"/>
              </a:solidFill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224385" y="2756188"/>
            <a:ext cx="685800" cy="2289970"/>
            <a:chOff x="1066600" y="1924050"/>
            <a:chExt cx="914400" cy="3053293"/>
          </a:xfrm>
        </p:grpSpPr>
        <p:sp>
          <p:nvSpPr>
            <p:cNvPr id="6" name="矩形 5"/>
            <p:cNvSpPr/>
            <p:nvPr/>
          </p:nvSpPr>
          <p:spPr bwMode="auto">
            <a:xfrm>
              <a:off x="1066600" y="1924050"/>
              <a:ext cx="914400" cy="2800351"/>
            </a:xfrm>
            <a:prstGeom prst="rect">
              <a:avLst/>
            </a:prstGeom>
            <a:noFill/>
            <a:ln w="28575">
              <a:solidFill>
                <a:srgbClr val="DD0401"/>
              </a:solidFill>
            </a:ln>
          </p:spPr>
          <p:txBody>
            <a:bodyPr vert="horz" wrap="square" lIns="68580" tIns="34290" rIns="68580" bIns="34290" numCol="1" rtlCol="0" anchor="t" anchorCtr="0" compatLnSpc="1"/>
            <a:lstStyle/>
            <a:p>
              <a:pPr algn="ctr"/>
              <a:endParaRPr lang="zh-CN" altLang="en-US" sz="1015">
                <a:cs typeface="+mn-ea"/>
                <a:sym typeface="+mn-lt"/>
              </a:endParaRPr>
            </a:p>
          </p:txBody>
        </p:sp>
        <p:sp>
          <p:nvSpPr>
            <p:cNvPr id="7" name="Freeform 21"/>
            <p:cNvSpPr/>
            <p:nvPr/>
          </p:nvSpPr>
          <p:spPr bwMode="auto">
            <a:xfrm>
              <a:off x="1210776" y="2054226"/>
              <a:ext cx="626048" cy="552872"/>
            </a:xfrm>
            <a:custGeom>
              <a:avLst/>
              <a:gdLst>
                <a:gd name="T0" fmla="*/ 152 w 283"/>
                <a:gd name="T1" fmla="*/ 69 h 250"/>
                <a:gd name="T2" fmla="*/ 129 w 283"/>
                <a:gd name="T3" fmla="*/ 47 h 250"/>
                <a:gd name="T4" fmla="*/ 164 w 283"/>
                <a:gd name="T5" fmla="*/ 31 h 250"/>
                <a:gd name="T6" fmla="*/ 176 w 283"/>
                <a:gd name="T7" fmla="*/ 22 h 250"/>
                <a:gd name="T8" fmla="*/ 210 w 283"/>
                <a:gd name="T9" fmla="*/ 11 h 250"/>
                <a:gd name="T10" fmla="*/ 237 w 283"/>
                <a:gd name="T11" fmla="*/ 15 h 250"/>
                <a:gd name="T12" fmla="*/ 256 w 283"/>
                <a:gd name="T13" fmla="*/ 19 h 250"/>
                <a:gd name="T14" fmla="*/ 265 w 283"/>
                <a:gd name="T15" fmla="*/ 61 h 250"/>
                <a:gd name="T16" fmla="*/ 193 w 283"/>
                <a:gd name="T17" fmla="*/ 128 h 250"/>
                <a:gd name="T18" fmla="*/ 162 w 283"/>
                <a:gd name="T19" fmla="*/ 142 h 250"/>
                <a:gd name="T20" fmla="*/ 162 w 283"/>
                <a:gd name="T21" fmla="*/ 135 h 250"/>
                <a:gd name="T22" fmla="*/ 57 w 283"/>
                <a:gd name="T23" fmla="*/ 221 h 250"/>
                <a:gd name="T24" fmla="*/ 53 w 283"/>
                <a:gd name="T25" fmla="*/ 216 h 250"/>
                <a:gd name="T26" fmla="*/ 74 w 283"/>
                <a:gd name="T27" fmla="*/ 192 h 250"/>
                <a:gd name="T28" fmla="*/ 72 w 283"/>
                <a:gd name="T29" fmla="*/ 190 h 250"/>
                <a:gd name="T30" fmla="*/ 3 w 283"/>
                <a:gd name="T31" fmla="*/ 250 h 250"/>
                <a:gd name="T32" fmla="*/ 0 w 283"/>
                <a:gd name="T33" fmla="*/ 247 h 250"/>
                <a:gd name="T34" fmla="*/ 152 w 283"/>
                <a:gd name="T35" fmla="*/ 69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3" h="250">
                  <a:moveTo>
                    <a:pt x="152" y="69"/>
                  </a:moveTo>
                  <a:cubicBezTo>
                    <a:pt x="144" y="61"/>
                    <a:pt x="138" y="55"/>
                    <a:pt x="129" y="47"/>
                  </a:cubicBezTo>
                  <a:cubicBezTo>
                    <a:pt x="143" y="41"/>
                    <a:pt x="153" y="36"/>
                    <a:pt x="164" y="31"/>
                  </a:cubicBezTo>
                  <a:cubicBezTo>
                    <a:pt x="168" y="28"/>
                    <a:pt x="175" y="26"/>
                    <a:pt x="176" y="22"/>
                  </a:cubicBezTo>
                  <a:cubicBezTo>
                    <a:pt x="182" y="0"/>
                    <a:pt x="195" y="5"/>
                    <a:pt x="210" y="11"/>
                  </a:cubicBezTo>
                  <a:cubicBezTo>
                    <a:pt x="218" y="14"/>
                    <a:pt x="228" y="14"/>
                    <a:pt x="237" y="15"/>
                  </a:cubicBezTo>
                  <a:cubicBezTo>
                    <a:pt x="243" y="16"/>
                    <a:pt x="250" y="17"/>
                    <a:pt x="256" y="19"/>
                  </a:cubicBezTo>
                  <a:cubicBezTo>
                    <a:pt x="280" y="28"/>
                    <a:pt x="283" y="43"/>
                    <a:pt x="265" y="61"/>
                  </a:cubicBezTo>
                  <a:cubicBezTo>
                    <a:pt x="241" y="84"/>
                    <a:pt x="218" y="106"/>
                    <a:pt x="193" y="128"/>
                  </a:cubicBezTo>
                  <a:cubicBezTo>
                    <a:pt x="184" y="135"/>
                    <a:pt x="173" y="137"/>
                    <a:pt x="162" y="142"/>
                  </a:cubicBezTo>
                  <a:cubicBezTo>
                    <a:pt x="162" y="140"/>
                    <a:pt x="162" y="137"/>
                    <a:pt x="162" y="135"/>
                  </a:cubicBezTo>
                  <a:cubicBezTo>
                    <a:pt x="127" y="163"/>
                    <a:pt x="92" y="192"/>
                    <a:pt x="57" y="221"/>
                  </a:cubicBezTo>
                  <a:cubicBezTo>
                    <a:pt x="55" y="219"/>
                    <a:pt x="54" y="218"/>
                    <a:pt x="53" y="216"/>
                  </a:cubicBezTo>
                  <a:cubicBezTo>
                    <a:pt x="60" y="208"/>
                    <a:pt x="67" y="200"/>
                    <a:pt x="74" y="192"/>
                  </a:cubicBezTo>
                  <a:cubicBezTo>
                    <a:pt x="73" y="191"/>
                    <a:pt x="73" y="191"/>
                    <a:pt x="72" y="190"/>
                  </a:cubicBezTo>
                  <a:cubicBezTo>
                    <a:pt x="49" y="210"/>
                    <a:pt x="26" y="230"/>
                    <a:pt x="3" y="250"/>
                  </a:cubicBezTo>
                  <a:cubicBezTo>
                    <a:pt x="2" y="249"/>
                    <a:pt x="1" y="248"/>
                    <a:pt x="0" y="247"/>
                  </a:cubicBezTo>
                  <a:cubicBezTo>
                    <a:pt x="50" y="188"/>
                    <a:pt x="101" y="129"/>
                    <a:pt x="152" y="69"/>
                  </a:cubicBezTo>
                  <a:close/>
                </a:path>
              </a:pathLst>
            </a:custGeom>
            <a:solidFill>
              <a:srgbClr val="CD000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238049" y="1936707"/>
              <a:ext cx="571500" cy="731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450"/>
                </a:spcBef>
              </a:pPr>
              <a:r>
                <a:rPr lang="zh-CN" altLang="en-US" sz="2700" dirty="0"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壹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217165" y="2856322"/>
              <a:ext cx="738664" cy="212102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450"/>
                </a:spcBef>
              </a:pPr>
              <a:r>
                <a:rPr lang="zh-CN" altLang="en-US" sz="2000" b="1" smtClean="0">
                  <a:cs typeface="+mn-ea"/>
                  <a:sym typeface="+mn-lt"/>
                </a:rPr>
                <a:t>节日来源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856965" y="2329704"/>
            <a:ext cx="685800" cy="2147709"/>
            <a:chOff x="1066600" y="1924050"/>
            <a:chExt cx="914400" cy="2863611"/>
          </a:xfrm>
        </p:grpSpPr>
        <p:sp>
          <p:nvSpPr>
            <p:cNvPr id="12" name="矩形 11"/>
            <p:cNvSpPr/>
            <p:nvPr/>
          </p:nvSpPr>
          <p:spPr bwMode="auto">
            <a:xfrm>
              <a:off x="1066600" y="1924050"/>
              <a:ext cx="914400" cy="2800351"/>
            </a:xfrm>
            <a:prstGeom prst="rect">
              <a:avLst/>
            </a:prstGeom>
            <a:noFill/>
            <a:ln w="28575">
              <a:solidFill>
                <a:srgbClr val="DD0401"/>
              </a:solidFill>
            </a:ln>
          </p:spPr>
          <p:txBody>
            <a:bodyPr vert="horz" wrap="square" lIns="68580" tIns="34290" rIns="68580" bIns="34290" numCol="1" rtlCol="0" anchor="t" anchorCtr="0" compatLnSpc="1"/>
            <a:lstStyle/>
            <a:p>
              <a:pPr algn="ctr"/>
              <a:endParaRPr lang="zh-CN" altLang="en-US" sz="1015">
                <a:cs typeface="+mn-ea"/>
                <a:sym typeface="+mn-lt"/>
              </a:endParaRPr>
            </a:p>
          </p:txBody>
        </p:sp>
        <p:sp>
          <p:nvSpPr>
            <p:cNvPr id="13" name="Freeform 21"/>
            <p:cNvSpPr/>
            <p:nvPr/>
          </p:nvSpPr>
          <p:spPr bwMode="auto">
            <a:xfrm>
              <a:off x="1210776" y="2054226"/>
              <a:ext cx="626048" cy="552872"/>
            </a:xfrm>
            <a:custGeom>
              <a:avLst/>
              <a:gdLst>
                <a:gd name="T0" fmla="*/ 152 w 283"/>
                <a:gd name="T1" fmla="*/ 69 h 250"/>
                <a:gd name="T2" fmla="*/ 129 w 283"/>
                <a:gd name="T3" fmla="*/ 47 h 250"/>
                <a:gd name="T4" fmla="*/ 164 w 283"/>
                <a:gd name="T5" fmla="*/ 31 h 250"/>
                <a:gd name="T6" fmla="*/ 176 w 283"/>
                <a:gd name="T7" fmla="*/ 22 h 250"/>
                <a:gd name="T8" fmla="*/ 210 w 283"/>
                <a:gd name="T9" fmla="*/ 11 h 250"/>
                <a:gd name="T10" fmla="*/ 237 w 283"/>
                <a:gd name="T11" fmla="*/ 15 h 250"/>
                <a:gd name="T12" fmla="*/ 256 w 283"/>
                <a:gd name="T13" fmla="*/ 19 h 250"/>
                <a:gd name="T14" fmla="*/ 265 w 283"/>
                <a:gd name="T15" fmla="*/ 61 h 250"/>
                <a:gd name="T16" fmla="*/ 193 w 283"/>
                <a:gd name="T17" fmla="*/ 128 h 250"/>
                <a:gd name="T18" fmla="*/ 162 w 283"/>
                <a:gd name="T19" fmla="*/ 142 h 250"/>
                <a:gd name="T20" fmla="*/ 162 w 283"/>
                <a:gd name="T21" fmla="*/ 135 h 250"/>
                <a:gd name="T22" fmla="*/ 57 w 283"/>
                <a:gd name="T23" fmla="*/ 221 h 250"/>
                <a:gd name="T24" fmla="*/ 53 w 283"/>
                <a:gd name="T25" fmla="*/ 216 h 250"/>
                <a:gd name="T26" fmla="*/ 74 w 283"/>
                <a:gd name="T27" fmla="*/ 192 h 250"/>
                <a:gd name="T28" fmla="*/ 72 w 283"/>
                <a:gd name="T29" fmla="*/ 190 h 250"/>
                <a:gd name="T30" fmla="*/ 3 w 283"/>
                <a:gd name="T31" fmla="*/ 250 h 250"/>
                <a:gd name="T32" fmla="*/ 0 w 283"/>
                <a:gd name="T33" fmla="*/ 247 h 250"/>
                <a:gd name="T34" fmla="*/ 152 w 283"/>
                <a:gd name="T35" fmla="*/ 69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3" h="250">
                  <a:moveTo>
                    <a:pt x="152" y="69"/>
                  </a:moveTo>
                  <a:cubicBezTo>
                    <a:pt x="144" y="61"/>
                    <a:pt x="138" y="55"/>
                    <a:pt x="129" y="47"/>
                  </a:cubicBezTo>
                  <a:cubicBezTo>
                    <a:pt x="143" y="41"/>
                    <a:pt x="153" y="36"/>
                    <a:pt x="164" y="31"/>
                  </a:cubicBezTo>
                  <a:cubicBezTo>
                    <a:pt x="168" y="28"/>
                    <a:pt x="175" y="26"/>
                    <a:pt x="176" y="22"/>
                  </a:cubicBezTo>
                  <a:cubicBezTo>
                    <a:pt x="182" y="0"/>
                    <a:pt x="195" y="5"/>
                    <a:pt x="210" y="11"/>
                  </a:cubicBezTo>
                  <a:cubicBezTo>
                    <a:pt x="218" y="14"/>
                    <a:pt x="228" y="14"/>
                    <a:pt x="237" y="15"/>
                  </a:cubicBezTo>
                  <a:cubicBezTo>
                    <a:pt x="243" y="16"/>
                    <a:pt x="250" y="17"/>
                    <a:pt x="256" y="19"/>
                  </a:cubicBezTo>
                  <a:cubicBezTo>
                    <a:pt x="280" y="28"/>
                    <a:pt x="283" y="43"/>
                    <a:pt x="265" y="61"/>
                  </a:cubicBezTo>
                  <a:cubicBezTo>
                    <a:pt x="241" y="84"/>
                    <a:pt x="218" y="106"/>
                    <a:pt x="193" y="128"/>
                  </a:cubicBezTo>
                  <a:cubicBezTo>
                    <a:pt x="184" y="135"/>
                    <a:pt x="173" y="137"/>
                    <a:pt x="162" y="142"/>
                  </a:cubicBezTo>
                  <a:cubicBezTo>
                    <a:pt x="162" y="140"/>
                    <a:pt x="162" y="137"/>
                    <a:pt x="162" y="135"/>
                  </a:cubicBezTo>
                  <a:cubicBezTo>
                    <a:pt x="127" y="163"/>
                    <a:pt x="92" y="192"/>
                    <a:pt x="57" y="221"/>
                  </a:cubicBezTo>
                  <a:cubicBezTo>
                    <a:pt x="55" y="219"/>
                    <a:pt x="54" y="218"/>
                    <a:pt x="53" y="216"/>
                  </a:cubicBezTo>
                  <a:cubicBezTo>
                    <a:pt x="60" y="208"/>
                    <a:pt x="67" y="200"/>
                    <a:pt x="74" y="192"/>
                  </a:cubicBezTo>
                  <a:cubicBezTo>
                    <a:pt x="73" y="191"/>
                    <a:pt x="73" y="191"/>
                    <a:pt x="72" y="190"/>
                  </a:cubicBezTo>
                  <a:cubicBezTo>
                    <a:pt x="49" y="210"/>
                    <a:pt x="26" y="230"/>
                    <a:pt x="3" y="250"/>
                  </a:cubicBezTo>
                  <a:cubicBezTo>
                    <a:pt x="2" y="249"/>
                    <a:pt x="1" y="248"/>
                    <a:pt x="0" y="247"/>
                  </a:cubicBezTo>
                  <a:cubicBezTo>
                    <a:pt x="50" y="188"/>
                    <a:pt x="101" y="129"/>
                    <a:pt x="152" y="69"/>
                  </a:cubicBezTo>
                  <a:close/>
                </a:path>
              </a:pathLst>
            </a:custGeom>
            <a:solidFill>
              <a:srgbClr val="CD000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238049" y="1936707"/>
              <a:ext cx="571500" cy="731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450"/>
                </a:spcBef>
              </a:pPr>
              <a:r>
                <a:rPr lang="zh-CN" altLang="en-US" sz="2700" dirty="0" smtClean="0"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贰</a:t>
              </a:r>
              <a:endParaRPr lang="zh-CN" altLang="en-US" sz="2700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114939" y="2666640"/>
              <a:ext cx="738664" cy="212102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120000"/>
                </a:lnSpc>
                <a:spcBef>
                  <a:spcPts val="450"/>
                </a:spcBef>
                <a:defRPr sz="2000" b="1">
                  <a:latin typeface="华文仿宋" panose="02010600040101010101" pitchFamily="2" charset="-122"/>
                  <a:ea typeface="华文仿宋" panose="02010600040101010101" pitchFamily="2" charset="-122"/>
                </a:defRPr>
              </a:lvl1pPr>
            </a:lstStyle>
            <a:p>
              <a:r>
                <a:rPr lang="zh-CN" altLang="en-US">
                  <a:latin typeface="+mn-lt"/>
                  <a:ea typeface="+mn-ea"/>
                  <a:cs typeface="+mn-ea"/>
                  <a:sym typeface="+mn-lt"/>
                </a:rPr>
                <a:t>节日习俗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496229" y="2951667"/>
            <a:ext cx="685800" cy="2445419"/>
            <a:chOff x="1066600" y="1924050"/>
            <a:chExt cx="914400" cy="3260557"/>
          </a:xfrm>
        </p:grpSpPr>
        <p:sp>
          <p:nvSpPr>
            <p:cNvPr id="18" name="矩形 17"/>
            <p:cNvSpPr/>
            <p:nvPr/>
          </p:nvSpPr>
          <p:spPr bwMode="auto">
            <a:xfrm>
              <a:off x="1066600" y="1924050"/>
              <a:ext cx="914400" cy="2800351"/>
            </a:xfrm>
            <a:prstGeom prst="rect">
              <a:avLst/>
            </a:prstGeom>
            <a:noFill/>
            <a:ln w="28575">
              <a:solidFill>
                <a:srgbClr val="DD0401"/>
              </a:solidFill>
            </a:ln>
          </p:spPr>
          <p:txBody>
            <a:bodyPr vert="horz" wrap="square" lIns="68580" tIns="34290" rIns="68580" bIns="34290" numCol="1" rtlCol="0" anchor="t" anchorCtr="0" compatLnSpc="1"/>
            <a:lstStyle/>
            <a:p>
              <a:pPr algn="ctr"/>
              <a:endParaRPr lang="zh-CN" altLang="en-US" sz="1015">
                <a:cs typeface="+mn-ea"/>
                <a:sym typeface="+mn-lt"/>
              </a:endParaRPr>
            </a:p>
          </p:txBody>
        </p:sp>
        <p:sp>
          <p:nvSpPr>
            <p:cNvPr id="19" name="Freeform 21"/>
            <p:cNvSpPr/>
            <p:nvPr/>
          </p:nvSpPr>
          <p:spPr bwMode="auto">
            <a:xfrm>
              <a:off x="1210776" y="2054226"/>
              <a:ext cx="626048" cy="552872"/>
            </a:xfrm>
            <a:custGeom>
              <a:avLst/>
              <a:gdLst>
                <a:gd name="T0" fmla="*/ 152 w 283"/>
                <a:gd name="T1" fmla="*/ 69 h 250"/>
                <a:gd name="T2" fmla="*/ 129 w 283"/>
                <a:gd name="T3" fmla="*/ 47 h 250"/>
                <a:gd name="T4" fmla="*/ 164 w 283"/>
                <a:gd name="T5" fmla="*/ 31 h 250"/>
                <a:gd name="T6" fmla="*/ 176 w 283"/>
                <a:gd name="T7" fmla="*/ 22 h 250"/>
                <a:gd name="T8" fmla="*/ 210 w 283"/>
                <a:gd name="T9" fmla="*/ 11 h 250"/>
                <a:gd name="T10" fmla="*/ 237 w 283"/>
                <a:gd name="T11" fmla="*/ 15 h 250"/>
                <a:gd name="T12" fmla="*/ 256 w 283"/>
                <a:gd name="T13" fmla="*/ 19 h 250"/>
                <a:gd name="T14" fmla="*/ 265 w 283"/>
                <a:gd name="T15" fmla="*/ 61 h 250"/>
                <a:gd name="T16" fmla="*/ 193 w 283"/>
                <a:gd name="T17" fmla="*/ 128 h 250"/>
                <a:gd name="T18" fmla="*/ 162 w 283"/>
                <a:gd name="T19" fmla="*/ 142 h 250"/>
                <a:gd name="T20" fmla="*/ 162 w 283"/>
                <a:gd name="T21" fmla="*/ 135 h 250"/>
                <a:gd name="T22" fmla="*/ 57 w 283"/>
                <a:gd name="T23" fmla="*/ 221 h 250"/>
                <a:gd name="T24" fmla="*/ 53 w 283"/>
                <a:gd name="T25" fmla="*/ 216 h 250"/>
                <a:gd name="T26" fmla="*/ 74 w 283"/>
                <a:gd name="T27" fmla="*/ 192 h 250"/>
                <a:gd name="T28" fmla="*/ 72 w 283"/>
                <a:gd name="T29" fmla="*/ 190 h 250"/>
                <a:gd name="T30" fmla="*/ 3 w 283"/>
                <a:gd name="T31" fmla="*/ 250 h 250"/>
                <a:gd name="T32" fmla="*/ 0 w 283"/>
                <a:gd name="T33" fmla="*/ 247 h 250"/>
                <a:gd name="T34" fmla="*/ 152 w 283"/>
                <a:gd name="T35" fmla="*/ 69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3" h="250">
                  <a:moveTo>
                    <a:pt x="152" y="69"/>
                  </a:moveTo>
                  <a:cubicBezTo>
                    <a:pt x="144" y="61"/>
                    <a:pt x="138" y="55"/>
                    <a:pt x="129" y="47"/>
                  </a:cubicBezTo>
                  <a:cubicBezTo>
                    <a:pt x="143" y="41"/>
                    <a:pt x="153" y="36"/>
                    <a:pt x="164" y="31"/>
                  </a:cubicBezTo>
                  <a:cubicBezTo>
                    <a:pt x="168" y="28"/>
                    <a:pt x="175" y="26"/>
                    <a:pt x="176" y="22"/>
                  </a:cubicBezTo>
                  <a:cubicBezTo>
                    <a:pt x="182" y="0"/>
                    <a:pt x="195" y="5"/>
                    <a:pt x="210" y="11"/>
                  </a:cubicBezTo>
                  <a:cubicBezTo>
                    <a:pt x="218" y="14"/>
                    <a:pt x="228" y="14"/>
                    <a:pt x="237" y="15"/>
                  </a:cubicBezTo>
                  <a:cubicBezTo>
                    <a:pt x="243" y="16"/>
                    <a:pt x="250" y="17"/>
                    <a:pt x="256" y="19"/>
                  </a:cubicBezTo>
                  <a:cubicBezTo>
                    <a:pt x="280" y="28"/>
                    <a:pt x="283" y="43"/>
                    <a:pt x="265" y="61"/>
                  </a:cubicBezTo>
                  <a:cubicBezTo>
                    <a:pt x="241" y="84"/>
                    <a:pt x="218" y="106"/>
                    <a:pt x="193" y="128"/>
                  </a:cubicBezTo>
                  <a:cubicBezTo>
                    <a:pt x="184" y="135"/>
                    <a:pt x="173" y="137"/>
                    <a:pt x="162" y="142"/>
                  </a:cubicBezTo>
                  <a:cubicBezTo>
                    <a:pt x="162" y="140"/>
                    <a:pt x="162" y="137"/>
                    <a:pt x="162" y="135"/>
                  </a:cubicBezTo>
                  <a:cubicBezTo>
                    <a:pt x="127" y="163"/>
                    <a:pt x="92" y="192"/>
                    <a:pt x="57" y="221"/>
                  </a:cubicBezTo>
                  <a:cubicBezTo>
                    <a:pt x="55" y="219"/>
                    <a:pt x="54" y="218"/>
                    <a:pt x="53" y="216"/>
                  </a:cubicBezTo>
                  <a:cubicBezTo>
                    <a:pt x="60" y="208"/>
                    <a:pt x="67" y="200"/>
                    <a:pt x="74" y="192"/>
                  </a:cubicBezTo>
                  <a:cubicBezTo>
                    <a:pt x="73" y="191"/>
                    <a:pt x="73" y="191"/>
                    <a:pt x="72" y="190"/>
                  </a:cubicBezTo>
                  <a:cubicBezTo>
                    <a:pt x="49" y="210"/>
                    <a:pt x="26" y="230"/>
                    <a:pt x="3" y="250"/>
                  </a:cubicBezTo>
                  <a:cubicBezTo>
                    <a:pt x="2" y="249"/>
                    <a:pt x="1" y="248"/>
                    <a:pt x="0" y="247"/>
                  </a:cubicBezTo>
                  <a:cubicBezTo>
                    <a:pt x="50" y="188"/>
                    <a:pt x="101" y="129"/>
                    <a:pt x="152" y="69"/>
                  </a:cubicBezTo>
                  <a:close/>
                </a:path>
              </a:pathLst>
            </a:custGeom>
            <a:solidFill>
              <a:srgbClr val="CD000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238049" y="1936707"/>
              <a:ext cx="571500" cy="731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450"/>
                </a:spcBef>
              </a:pPr>
              <a:r>
                <a:rPr lang="zh-CN" altLang="en-US" sz="2700" dirty="0" smtClean="0"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叁</a:t>
              </a:r>
              <a:endParaRPr lang="zh-CN" altLang="en-US" sz="2700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170083" y="3063585"/>
              <a:ext cx="738664" cy="212102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120000"/>
                </a:lnSpc>
                <a:spcBef>
                  <a:spcPts val="450"/>
                </a:spcBef>
                <a:defRPr sz="2000" b="1">
                  <a:latin typeface="华文仿宋" panose="02010600040101010101" pitchFamily="2" charset="-122"/>
                  <a:ea typeface="华文仿宋" panose="02010600040101010101" pitchFamily="2" charset="-122"/>
                </a:defRPr>
              </a:lvl1pPr>
            </a:lstStyle>
            <a:p>
              <a:r>
                <a:rPr lang="zh-CN" altLang="en-US">
                  <a:latin typeface="+mn-lt"/>
                  <a:ea typeface="+mn-ea"/>
                  <a:cs typeface="+mn-ea"/>
                  <a:sym typeface="+mn-lt"/>
                </a:rPr>
                <a:t>腊八粥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158915" y="2360736"/>
            <a:ext cx="685800" cy="2201655"/>
            <a:chOff x="1066601" y="1924050"/>
            <a:chExt cx="914400" cy="2935539"/>
          </a:xfrm>
        </p:grpSpPr>
        <p:sp>
          <p:nvSpPr>
            <p:cNvPr id="24" name="矩形 23"/>
            <p:cNvSpPr/>
            <p:nvPr/>
          </p:nvSpPr>
          <p:spPr bwMode="auto">
            <a:xfrm>
              <a:off x="1066601" y="1924050"/>
              <a:ext cx="914400" cy="2800350"/>
            </a:xfrm>
            <a:prstGeom prst="rect">
              <a:avLst/>
            </a:prstGeom>
            <a:noFill/>
            <a:ln w="28575">
              <a:solidFill>
                <a:srgbClr val="DD0401"/>
              </a:solidFill>
            </a:ln>
          </p:spPr>
          <p:txBody>
            <a:bodyPr vert="horz" wrap="square" lIns="68580" tIns="34290" rIns="68580" bIns="34290" numCol="1" rtlCol="0" anchor="t" anchorCtr="0" compatLnSpc="1"/>
            <a:lstStyle/>
            <a:p>
              <a:pPr algn="ctr"/>
              <a:endParaRPr lang="zh-CN" altLang="en-US" sz="1015">
                <a:cs typeface="+mn-ea"/>
                <a:sym typeface="+mn-lt"/>
              </a:endParaRPr>
            </a:p>
          </p:txBody>
        </p:sp>
        <p:sp>
          <p:nvSpPr>
            <p:cNvPr id="25" name="Freeform 21"/>
            <p:cNvSpPr/>
            <p:nvPr/>
          </p:nvSpPr>
          <p:spPr bwMode="auto">
            <a:xfrm>
              <a:off x="1210777" y="2054226"/>
              <a:ext cx="626048" cy="552872"/>
            </a:xfrm>
            <a:custGeom>
              <a:avLst/>
              <a:gdLst>
                <a:gd name="T0" fmla="*/ 152 w 283"/>
                <a:gd name="T1" fmla="*/ 69 h 250"/>
                <a:gd name="T2" fmla="*/ 129 w 283"/>
                <a:gd name="T3" fmla="*/ 47 h 250"/>
                <a:gd name="T4" fmla="*/ 164 w 283"/>
                <a:gd name="T5" fmla="*/ 31 h 250"/>
                <a:gd name="T6" fmla="*/ 176 w 283"/>
                <a:gd name="T7" fmla="*/ 22 h 250"/>
                <a:gd name="T8" fmla="*/ 210 w 283"/>
                <a:gd name="T9" fmla="*/ 11 h 250"/>
                <a:gd name="T10" fmla="*/ 237 w 283"/>
                <a:gd name="T11" fmla="*/ 15 h 250"/>
                <a:gd name="T12" fmla="*/ 256 w 283"/>
                <a:gd name="T13" fmla="*/ 19 h 250"/>
                <a:gd name="T14" fmla="*/ 265 w 283"/>
                <a:gd name="T15" fmla="*/ 61 h 250"/>
                <a:gd name="T16" fmla="*/ 193 w 283"/>
                <a:gd name="T17" fmla="*/ 128 h 250"/>
                <a:gd name="T18" fmla="*/ 162 w 283"/>
                <a:gd name="T19" fmla="*/ 142 h 250"/>
                <a:gd name="T20" fmla="*/ 162 w 283"/>
                <a:gd name="T21" fmla="*/ 135 h 250"/>
                <a:gd name="T22" fmla="*/ 57 w 283"/>
                <a:gd name="T23" fmla="*/ 221 h 250"/>
                <a:gd name="T24" fmla="*/ 53 w 283"/>
                <a:gd name="T25" fmla="*/ 216 h 250"/>
                <a:gd name="T26" fmla="*/ 74 w 283"/>
                <a:gd name="T27" fmla="*/ 192 h 250"/>
                <a:gd name="T28" fmla="*/ 72 w 283"/>
                <a:gd name="T29" fmla="*/ 190 h 250"/>
                <a:gd name="T30" fmla="*/ 3 w 283"/>
                <a:gd name="T31" fmla="*/ 250 h 250"/>
                <a:gd name="T32" fmla="*/ 0 w 283"/>
                <a:gd name="T33" fmla="*/ 247 h 250"/>
                <a:gd name="T34" fmla="*/ 152 w 283"/>
                <a:gd name="T35" fmla="*/ 69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3" h="250">
                  <a:moveTo>
                    <a:pt x="152" y="69"/>
                  </a:moveTo>
                  <a:cubicBezTo>
                    <a:pt x="144" y="61"/>
                    <a:pt x="138" y="55"/>
                    <a:pt x="129" y="47"/>
                  </a:cubicBezTo>
                  <a:cubicBezTo>
                    <a:pt x="143" y="41"/>
                    <a:pt x="153" y="36"/>
                    <a:pt x="164" y="31"/>
                  </a:cubicBezTo>
                  <a:cubicBezTo>
                    <a:pt x="168" y="28"/>
                    <a:pt x="175" y="26"/>
                    <a:pt x="176" y="22"/>
                  </a:cubicBezTo>
                  <a:cubicBezTo>
                    <a:pt x="182" y="0"/>
                    <a:pt x="195" y="5"/>
                    <a:pt x="210" y="11"/>
                  </a:cubicBezTo>
                  <a:cubicBezTo>
                    <a:pt x="218" y="14"/>
                    <a:pt x="228" y="14"/>
                    <a:pt x="237" y="15"/>
                  </a:cubicBezTo>
                  <a:cubicBezTo>
                    <a:pt x="243" y="16"/>
                    <a:pt x="250" y="17"/>
                    <a:pt x="256" y="19"/>
                  </a:cubicBezTo>
                  <a:cubicBezTo>
                    <a:pt x="280" y="28"/>
                    <a:pt x="283" y="43"/>
                    <a:pt x="265" y="61"/>
                  </a:cubicBezTo>
                  <a:cubicBezTo>
                    <a:pt x="241" y="84"/>
                    <a:pt x="218" y="106"/>
                    <a:pt x="193" y="128"/>
                  </a:cubicBezTo>
                  <a:cubicBezTo>
                    <a:pt x="184" y="135"/>
                    <a:pt x="173" y="137"/>
                    <a:pt x="162" y="142"/>
                  </a:cubicBezTo>
                  <a:cubicBezTo>
                    <a:pt x="162" y="140"/>
                    <a:pt x="162" y="137"/>
                    <a:pt x="162" y="135"/>
                  </a:cubicBezTo>
                  <a:cubicBezTo>
                    <a:pt x="127" y="163"/>
                    <a:pt x="92" y="192"/>
                    <a:pt x="57" y="221"/>
                  </a:cubicBezTo>
                  <a:cubicBezTo>
                    <a:pt x="55" y="219"/>
                    <a:pt x="54" y="218"/>
                    <a:pt x="53" y="216"/>
                  </a:cubicBezTo>
                  <a:cubicBezTo>
                    <a:pt x="60" y="208"/>
                    <a:pt x="67" y="200"/>
                    <a:pt x="74" y="192"/>
                  </a:cubicBezTo>
                  <a:cubicBezTo>
                    <a:pt x="73" y="191"/>
                    <a:pt x="73" y="191"/>
                    <a:pt x="72" y="190"/>
                  </a:cubicBezTo>
                  <a:cubicBezTo>
                    <a:pt x="49" y="210"/>
                    <a:pt x="26" y="230"/>
                    <a:pt x="3" y="250"/>
                  </a:cubicBezTo>
                  <a:cubicBezTo>
                    <a:pt x="2" y="249"/>
                    <a:pt x="1" y="248"/>
                    <a:pt x="0" y="247"/>
                  </a:cubicBezTo>
                  <a:cubicBezTo>
                    <a:pt x="50" y="188"/>
                    <a:pt x="101" y="129"/>
                    <a:pt x="152" y="69"/>
                  </a:cubicBezTo>
                  <a:close/>
                </a:path>
              </a:pathLst>
            </a:custGeom>
            <a:solidFill>
              <a:srgbClr val="CD000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238049" y="1936707"/>
              <a:ext cx="571500" cy="731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450"/>
                </a:spcBef>
              </a:pPr>
              <a:r>
                <a:rPr lang="zh-CN" altLang="en-US" sz="2700" dirty="0" smtClean="0"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肆</a:t>
              </a:r>
              <a:endParaRPr lang="zh-CN" altLang="en-US" sz="2700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203702" y="2738568"/>
              <a:ext cx="738664" cy="212102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450"/>
                </a:spcBef>
              </a:pPr>
              <a:r>
                <a:rPr lang="zh-CN" altLang="en-US" sz="2000" b="1" smtClean="0">
                  <a:cs typeface="+mn-ea"/>
                  <a:sym typeface="+mn-lt"/>
                </a:rPr>
                <a:t>腊八诗词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257174" y="190500"/>
            <a:ext cx="11668125" cy="645795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9785796" y="-601523"/>
            <a:ext cx="2699842" cy="2699842"/>
          </a:xfrm>
          <a:prstGeom prst="rect">
            <a:avLst/>
          </a:prstGeom>
        </p:spPr>
      </p:pic>
      <p:sp>
        <p:nvSpPr>
          <p:cNvPr id="35" name="矩形 34"/>
          <p:cNvSpPr/>
          <p:nvPr/>
        </p:nvSpPr>
        <p:spPr>
          <a:xfrm>
            <a:off x="5166010" y="1281984"/>
            <a:ext cx="1591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b="1">
                <a:solidFill>
                  <a:srgbClr val="C00000"/>
                </a:solidFill>
                <a:cs typeface="+mn-ea"/>
                <a:sym typeface="+mn-lt"/>
              </a:rPr>
              <a:t>CONTENT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 t="3244"/>
          <a:stretch>
            <a:fillRect/>
          </a:stretch>
        </p:blipFill>
        <p:spPr>
          <a:xfrm>
            <a:off x="660400" y="1752599"/>
            <a:ext cx="2684511" cy="2664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screen"/>
          <a:srcRect l="3747" t="3748" r="4202" b="2575"/>
          <a:stretch>
            <a:fillRect/>
          </a:stretch>
        </p:blipFill>
        <p:spPr>
          <a:xfrm>
            <a:off x="3420846" y="1735259"/>
            <a:ext cx="2626194" cy="2646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screen"/>
          <a:srcRect l="3314" r="3681" b="2065"/>
          <a:stretch>
            <a:fillRect/>
          </a:stretch>
        </p:blipFill>
        <p:spPr>
          <a:xfrm>
            <a:off x="6171624" y="1752599"/>
            <a:ext cx="2533650" cy="2628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6" cstate="screen"/>
          <a:srcRect l="3378" t="1637" r="4475" b="2958"/>
          <a:stretch>
            <a:fillRect/>
          </a:stretch>
        </p:blipFill>
        <p:spPr>
          <a:xfrm>
            <a:off x="8829858" y="1752599"/>
            <a:ext cx="2514600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圆角矩形 5"/>
          <p:cNvSpPr/>
          <p:nvPr/>
        </p:nvSpPr>
        <p:spPr>
          <a:xfrm>
            <a:off x="1084068" y="4654031"/>
            <a:ext cx="1835319" cy="408623"/>
          </a:xfrm>
          <a:prstGeom prst="round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洗米：洗去烦恼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3845077" y="4654033"/>
            <a:ext cx="1835319" cy="408623"/>
          </a:xfrm>
          <a:prstGeom prst="round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  <a:cs typeface="+mn-ea"/>
                <a:sym typeface="+mn-lt"/>
              </a:rPr>
              <a:t>泡果：净化灵魂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6587746" y="4654032"/>
            <a:ext cx="1835319" cy="408623"/>
          </a:xfrm>
          <a:prstGeom prst="round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拨皮：脱去虚伪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9296873" y="4654031"/>
            <a:ext cx="1835319" cy="408623"/>
          </a:xfrm>
          <a:prstGeom prst="round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去核：摆脱噩运</a:t>
            </a:r>
          </a:p>
        </p:txBody>
      </p:sp>
      <p:sp>
        <p:nvSpPr>
          <p:cNvPr id="11" name="矩形 10"/>
          <p:cNvSpPr/>
          <p:nvPr/>
        </p:nvSpPr>
        <p:spPr>
          <a:xfrm>
            <a:off x="247650" y="185487"/>
            <a:ext cx="11696699" cy="6477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195137" y="567035"/>
            <a:ext cx="1763624" cy="461665"/>
          </a:xfrm>
          <a:prstGeom prst="rect">
            <a:avLst/>
          </a:prstGeom>
          <a:solidFill>
            <a:srgbClr val="A35300"/>
          </a:solidFill>
        </p:spPr>
        <p:txBody>
          <a:bodyPr wrap="none" rtlCol="0" anchor="ctr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bg1"/>
                </a:solidFill>
                <a:latin typeface="文悦古体仿宋 (非商业使用)" pitchFamily="50" charset="-122"/>
                <a:ea typeface="文悦古体仿宋 (非商业使用)" pitchFamily="50" charset="-122"/>
              </a:defRPr>
            </a:lvl1pPr>
          </a:lstStyle>
          <a:p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腊八粥寓意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/>
          <p:cNvSpPr txBox="1"/>
          <p:nvPr/>
        </p:nvSpPr>
        <p:spPr>
          <a:xfrm>
            <a:off x="5195137" y="567035"/>
            <a:ext cx="2395207" cy="461665"/>
          </a:xfrm>
          <a:prstGeom prst="rect">
            <a:avLst/>
          </a:prstGeom>
          <a:solidFill>
            <a:srgbClr val="A35300"/>
          </a:solidFill>
        </p:spPr>
        <p:txBody>
          <a:bodyPr wrap="none" rtlCol="0" anchor="ctr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bg1"/>
                </a:solidFill>
                <a:latin typeface="文悦古体仿宋 (非商业使用)" pitchFamily="50" charset="-122"/>
                <a:ea typeface="文悦古体仿宋 (非商业使用)" pitchFamily="50" charset="-122"/>
              </a:defRPr>
            </a:lvl1pPr>
          </a:lstStyle>
          <a:p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腊八粥八大寓意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1453726" y="1436089"/>
            <a:ext cx="9418544" cy="3347702"/>
            <a:chOff x="1453726" y="1436089"/>
            <a:chExt cx="9418544" cy="3347702"/>
          </a:xfrm>
        </p:grpSpPr>
        <p:grpSp>
          <p:nvGrpSpPr>
            <p:cNvPr id="3" name="23477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1453726" y="1511165"/>
              <a:ext cx="9418544" cy="3272626"/>
              <a:chOff x="1453726" y="2698281"/>
              <a:chExt cx="9418544" cy="3272626"/>
            </a:xfrm>
          </p:grpSpPr>
          <p:sp>
            <p:nvSpPr>
              <p:cNvPr id="8" name="îšḷïḑe"/>
              <p:cNvSpPr/>
              <p:nvPr/>
            </p:nvSpPr>
            <p:spPr>
              <a:xfrm>
                <a:off x="1453744" y="2698281"/>
                <a:ext cx="2037186" cy="1892737"/>
              </a:xfrm>
              <a:prstGeom prst="roundRect">
                <a:avLst>
                  <a:gd name="adj" fmla="val 9100"/>
                </a:avLst>
              </a:prstGeom>
              <a:pattFill prst="pct5">
                <a:fgClr>
                  <a:schemeClr val="bg1"/>
                </a:fgClr>
                <a:bgClr>
                  <a:schemeClr val="tx2">
                    <a:lumMod val="60000"/>
                    <a:lumOff val="40000"/>
                  </a:schemeClr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" name="îṧļíḋê"/>
              <p:cNvSpPr/>
              <p:nvPr/>
            </p:nvSpPr>
            <p:spPr>
              <a:xfrm>
                <a:off x="3869519" y="2698281"/>
                <a:ext cx="2037186" cy="1892737"/>
              </a:xfrm>
              <a:prstGeom prst="roundRect">
                <a:avLst>
                  <a:gd name="adj" fmla="val 9100"/>
                </a:avLst>
              </a:prstGeom>
              <a:pattFill prst="pct5">
                <a:fgClr>
                  <a:schemeClr val="bg1"/>
                </a:fgClr>
                <a:bgClr>
                  <a:schemeClr val="tx2">
                    <a:lumMod val="60000"/>
                    <a:lumOff val="40000"/>
                  </a:schemeClr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" name="îs1îḍè"/>
              <p:cNvSpPr/>
              <p:nvPr/>
            </p:nvSpPr>
            <p:spPr>
              <a:xfrm>
                <a:off x="6285294" y="2698281"/>
                <a:ext cx="2037186" cy="1892737"/>
              </a:xfrm>
              <a:prstGeom prst="roundRect">
                <a:avLst>
                  <a:gd name="adj" fmla="val 9100"/>
                </a:avLst>
              </a:prstGeom>
              <a:pattFill prst="pct5">
                <a:fgClr>
                  <a:schemeClr val="bg1"/>
                </a:fgClr>
                <a:bgClr>
                  <a:schemeClr val="tx2">
                    <a:lumMod val="60000"/>
                    <a:lumOff val="40000"/>
                  </a:schemeClr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" name="íṩľiḋê"/>
              <p:cNvSpPr/>
              <p:nvPr/>
            </p:nvSpPr>
            <p:spPr>
              <a:xfrm>
                <a:off x="8701069" y="2698281"/>
                <a:ext cx="2037186" cy="1892737"/>
              </a:xfrm>
              <a:prstGeom prst="roundRect">
                <a:avLst>
                  <a:gd name="adj" fmla="val 9100"/>
                </a:avLst>
              </a:prstGeom>
              <a:pattFill prst="pct5">
                <a:fgClr>
                  <a:schemeClr val="bg1"/>
                </a:fgClr>
                <a:bgClr>
                  <a:schemeClr val="tx2">
                    <a:lumMod val="60000"/>
                    <a:lumOff val="40000"/>
                  </a:schemeClr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" name="îSľiďè"/>
              <p:cNvSpPr/>
              <p:nvPr/>
            </p:nvSpPr>
            <p:spPr bwMode="auto">
              <a:xfrm>
                <a:off x="1453726" y="5262653"/>
                <a:ext cx="1755776" cy="6987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70000"/>
                  </a:lnSpc>
                  <a:spcBef>
                    <a:spcPct val="0"/>
                  </a:spcBef>
                </a:pPr>
                <a:r>
                  <a:rPr lang="zh-CN" altLang="en-US" sz="900" smtClean="0">
                    <a:cs typeface="+mn-ea"/>
                    <a:sym typeface="+mn-lt"/>
                  </a:rPr>
                  <a:t>，</a:t>
                </a:r>
                <a:r>
                  <a:rPr lang="zh-CN" altLang="en-US" sz="900">
                    <a:cs typeface="+mn-ea"/>
                    <a:sym typeface="+mn-lt"/>
                  </a:rPr>
                  <a:t>祭祀八谷星神，庆贺丰收；祷祝祈求来年风调雨顺。民间则要祭祀天地、祖先、神灵，感恩这一年来的恩泽庇佑，并祈求来年继续施恩。</a:t>
                </a:r>
              </a:p>
              <a:p>
                <a:pPr algn="ctr">
                  <a:lnSpc>
                    <a:spcPct val="170000"/>
                  </a:lnSpc>
                  <a:spcBef>
                    <a:spcPct val="0"/>
                  </a:spcBef>
                </a:pPr>
                <a:r>
                  <a:rPr lang="zh-CN" altLang="en-US" sz="900">
                    <a:cs typeface="+mn-ea"/>
                    <a:sym typeface="+mn-lt"/>
                  </a:rPr>
                  <a:t>　　</a:t>
                </a:r>
                <a:endParaRPr lang="zh-CN" altLang="en-US" sz="900" dirty="0">
                  <a:cs typeface="+mn-ea"/>
                  <a:sym typeface="+mn-lt"/>
                </a:endParaRPr>
              </a:p>
            </p:txBody>
          </p:sp>
          <p:sp>
            <p:nvSpPr>
              <p:cNvPr id="14" name="íṥľiḑè"/>
              <p:cNvSpPr txBox="1"/>
              <p:nvPr/>
            </p:nvSpPr>
            <p:spPr bwMode="auto">
              <a:xfrm>
                <a:off x="1453726" y="4881742"/>
                <a:ext cx="1755776" cy="380911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85000"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zh-CN" altLang="en-US" b="1">
                    <a:cs typeface="+mn-ea"/>
                    <a:sym typeface="+mn-lt"/>
                  </a:rPr>
                  <a:t>祭祀的供品，祈福</a:t>
                </a:r>
                <a:endParaRPr lang="zh-CN" altLang="en-US" b="1" dirty="0">
                  <a:cs typeface="+mn-ea"/>
                  <a:sym typeface="+mn-lt"/>
                </a:endParaRPr>
              </a:p>
            </p:txBody>
          </p:sp>
          <p:sp>
            <p:nvSpPr>
              <p:cNvPr id="15" name="i$ľiḓê"/>
              <p:cNvSpPr/>
              <p:nvPr/>
            </p:nvSpPr>
            <p:spPr bwMode="auto">
              <a:xfrm>
                <a:off x="3869501" y="5262653"/>
                <a:ext cx="1755776" cy="6987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Autofit/>
              </a:bodyPr>
              <a:lstStyle/>
              <a:p>
                <a:pPr algn="ctr" defTabSz="914400">
                  <a:lnSpc>
                    <a:spcPct val="170000"/>
                  </a:lnSpc>
                  <a:spcBef>
                    <a:spcPct val="0"/>
                  </a:spcBef>
                </a:pPr>
                <a:r>
                  <a:rPr lang="zh-CN" altLang="en-US" sz="900">
                    <a:cs typeface="+mn-ea"/>
                    <a:sym typeface="+mn-lt"/>
                  </a:rPr>
                  <a:t>祭祀完后，邻里乡亲，亲戚朋友之间，有互相赠送腊八粥的习俗。你家送过来，我家送过去，送的人要客气地说是请对方尝尝自家的味道，受者很高兴地道谢。</a:t>
                </a:r>
              </a:p>
              <a:p>
                <a:pPr algn="ctr" defTabSz="914400">
                  <a:lnSpc>
                    <a:spcPct val="170000"/>
                  </a:lnSpc>
                  <a:spcBef>
                    <a:spcPct val="0"/>
                  </a:spcBef>
                </a:pPr>
                <a:endParaRPr lang="zh-CN" altLang="en-US" sz="900" dirty="0">
                  <a:cs typeface="+mn-ea"/>
                  <a:sym typeface="+mn-lt"/>
                </a:endParaRPr>
              </a:p>
            </p:txBody>
          </p:sp>
          <p:sp>
            <p:nvSpPr>
              <p:cNvPr id="16" name="îṥḷiḑè"/>
              <p:cNvSpPr txBox="1"/>
              <p:nvPr/>
            </p:nvSpPr>
            <p:spPr bwMode="auto">
              <a:xfrm>
                <a:off x="3751642" y="4881742"/>
                <a:ext cx="2014340" cy="380911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Autofit/>
              </a:bodyPr>
              <a:lstStyle>
                <a:defPPr>
                  <a:defRPr lang="en-US"/>
                </a:defPPr>
                <a:lvl1pPr algn="ctr" defTabSz="914400">
                  <a:spcBef>
                    <a:spcPct val="0"/>
                  </a:spcBef>
                  <a:defRPr b="1"/>
                </a:lvl1pPr>
                <a:lvl2pPr marL="457200" defTabSz="914400"/>
                <a:lvl3pPr marL="914400" defTabSz="914400"/>
                <a:lvl4pPr marL="1371600" defTabSz="914400"/>
                <a:lvl5pPr marL="1828800" defTabSz="914400"/>
                <a:lvl6pPr marL="2286000" defTabSz="914400"/>
                <a:lvl7pPr marL="2743200" defTabSz="914400"/>
                <a:lvl8pPr marL="3200400" defTabSz="914400"/>
                <a:lvl9pPr marL="3657600" defTabSz="914400"/>
              </a:lstStyle>
              <a:p>
                <a:r>
                  <a:rPr lang="zh-CN" altLang="en-US" sz="1600">
                    <a:cs typeface="+mn-ea"/>
                    <a:sym typeface="+mn-lt"/>
                  </a:rPr>
                  <a:t>赠送亲友，联络感情</a:t>
                </a:r>
                <a:endParaRPr lang="zh-CN" altLang="en-US" sz="1600" dirty="0">
                  <a:cs typeface="+mn-ea"/>
                  <a:sym typeface="+mn-lt"/>
                </a:endParaRPr>
              </a:p>
            </p:txBody>
          </p:sp>
          <p:sp>
            <p:nvSpPr>
              <p:cNvPr id="17" name="ïṧļîḍé"/>
              <p:cNvSpPr/>
              <p:nvPr/>
            </p:nvSpPr>
            <p:spPr bwMode="auto">
              <a:xfrm>
                <a:off x="6285276" y="5262653"/>
                <a:ext cx="1755776" cy="6987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Autofit/>
              </a:bodyPr>
              <a:lstStyle/>
              <a:p>
                <a:pPr algn="ctr" defTabSz="914400">
                  <a:lnSpc>
                    <a:spcPct val="170000"/>
                  </a:lnSpc>
                  <a:spcBef>
                    <a:spcPct val="0"/>
                  </a:spcBef>
                </a:pPr>
                <a:r>
                  <a:rPr lang="zh-CN" altLang="en-US" sz="900">
                    <a:cs typeface="+mn-ea"/>
                    <a:sym typeface="+mn-lt"/>
                  </a:rPr>
                  <a:t>旧时，大户人家往往会多多地熬制腊八粥，将腊八粥施舍给穷人、乞丐、孤寡者，在这寒冷的冬天，热腾腾的腊八粥既可果腹，亦可御寒，对穷人是一种享受。</a:t>
                </a:r>
                <a:endParaRPr lang="zh-CN" altLang="en-US" sz="900" dirty="0">
                  <a:cs typeface="+mn-ea"/>
                  <a:sym typeface="+mn-lt"/>
                </a:endParaRPr>
              </a:p>
            </p:txBody>
          </p:sp>
          <p:sp>
            <p:nvSpPr>
              <p:cNvPr id="18" name="ïsļîdè"/>
              <p:cNvSpPr txBox="1"/>
              <p:nvPr/>
            </p:nvSpPr>
            <p:spPr bwMode="auto">
              <a:xfrm>
                <a:off x="6285276" y="4881742"/>
                <a:ext cx="1755776" cy="380911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en-US"/>
                </a:defPPr>
                <a:lvl1pPr algn="ctr" defTabSz="914400">
                  <a:spcBef>
                    <a:spcPct val="0"/>
                  </a:spcBef>
                  <a:defRPr b="1"/>
                </a:lvl1pPr>
                <a:lvl2pPr marL="457200" defTabSz="914400"/>
                <a:lvl3pPr marL="914400" defTabSz="914400"/>
                <a:lvl4pPr marL="1371600" defTabSz="914400"/>
                <a:lvl5pPr marL="1828800" defTabSz="914400"/>
                <a:lvl6pPr marL="2286000" defTabSz="914400"/>
                <a:lvl7pPr marL="2743200" defTabSz="914400"/>
                <a:lvl8pPr marL="3200400" defTabSz="914400"/>
                <a:lvl9pPr marL="3657600" defTabSz="914400"/>
              </a:lstStyle>
              <a:p>
                <a:r>
                  <a:rPr lang="zh-CN" altLang="en-US" sz="1600">
                    <a:cs typeface="+mn-ea"/>
                    <a:sym typeface="+mn-lt"/>
                  </a:rPr>
                  <a:t>舍粥，行善积德</a:t>
                </a:r>
                <a:endParaRPr lang="zh-CN" altLang="en-US" sz="1600" dirty="0">
                  <a:cs typeface="+mn-ea"/>
                  <a:sym typeface="+mn-lt"/>
                </a:endParaRPr>
              </a:p>
            </p:txBody>
          </p:sp>
          <p:sp>
            <p:nvSpPr>
              <p:cNvPr id="19" name="iṡļiḓé"/>
              <p:cNvSpPr/>
              <p:nvPr/>
            </p:nvSpPr>
            <p:spPr bwMode="auto">
              <a:xfrm>
                <a:off x="8701051" y="5272165"/>
                <a:ext cx="1755776" cy="6987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Autofit/>
              </a:bodyPr>
              <a:lstStyle/>
              <a:p>
                <a:pPr algn="ctr" defTabSz="914400">
                  <a:lnSpc>
                    <a:spcPct val="170000"/>
                  </a:lnSpc>
                  <a:spcBef>
                    <a:spcPct val="0"/>
                  </a:spcBef>
                </a:pPr>
                <a:r>
                  <a:rPr lang="zh-CN" altLang="en-US" sz="900">
                    <a:cs typeface="+mn-ea"/>
                    <a:sym typeface="+mn-lt"/>
                  </a:rPr>
                  <a:t>腊八粥的食材丰富，五行俱全，对五脏具有补益作用，可以强身健体，延年益寿。</a:t>
                </a:r>
                <a:endParaRPr lang="zh-CN" altLang="en-US" sz="900" dirty="0">
                  <a:cs typeface="+mn-ea"/>
                  <a:sym typeface="+mn-lt"/>
                </a:endParaRPr>
              </a:p>
            </p:txBody>
          </p:sp>
          <p:sp>
            <p:nvSpPr>
              <p:cNvPr id="20" name="íśļïḑê"/>
              <p:cNvSpPr txBox="1"/>
              <p:nvPr/>
            </p:nvSpPr>
            <p:spPr bwMode="auto">
              <a:xfrm>
                <a:off x="8440570" y="4881742"/>
                <a:ext cx="2431700" cy="380911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zh-CN" altLang="en-US" sz="1600" b="1">
                    <a:cs typeface="+mn-ea"/>
                    <a:sym typeface="+mn-lt"/>
                  </a:rPr>
                  <a:t>食材五行俱全，强身健体</a:t>
                </a:r>
                <a:endParaRPr lang="zh-CN" altLang="en-US" sz="1600" b="1" dirty="0">
                  <a:cs typeface="+mn-ea"/>
                  <a:sym typeface="+mn-lt"/>
                </a:endParaRPr>
              </a:p>
            </p:txBody>
          </p:sp>
          <p:cxnSp>
            <p:nvCxnSpPr>
              <p:cNvPr id="21" name="直接连接符 20"/>
              <p:cNvCxnSpPr/>
              <p:nvPr/>
            </p:nvCxnSpPr>
            <p:spPr>
              <a:xfrm>
                <a:off x="2169373" y="5960125"/>
                <a:ext cx="605928" cy="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>
                <a:off x="4585148" y="5960125"/>
                <a:ext cx="605928" cy="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7000923" y="5960125"/>
                <a:ext cx="605928" cy="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9416698" y="5960125"/>
                <a:ext cx="605928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cxnSp>
        </p:grpSp>
        <p:pic>
          <p:nvPicPr>
            <p:cNvPr id="31" name="图片 30"/>
            <p:cNvPicPr>
              <a:picLocks noChangeAspect="1"/>
            </p:cNvPicPr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1453744" y="1436089"/>
              <a:ext cx="2060032" cy="2092014"/>
            </a:xfrm>
            <a:prstGeom prst="roundRect">
              <a:avLst>
                <a:gd name="adj" fmla="val 14201"/>
              </a:avLst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19884" y="1480040"/>
              <a:ext cx="2168006" cy="1960116"/>
            </a:xfrm>
            <a:prstGeom prst="round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3838672" y="1473626"/>
              <a:ext cx="2098879" cy="1967814"/>
            </a:xfrm>
            <a:prstGeom prst="roundRect">
              <a:avLst>
                <a:gd name="adj" fmla="val 14114"/>
              </a:avLst>
            </a:prstGeom>
          </p:spPr>
        </p:pic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8631069" y="1470068"/>
              <a:ext cx="2177186" cy="1970088"/>
            </a:xfrm>
            <a:prstGeom prst="roundRect">
              <a:avLst/>
            </a:prstGeom>
          </p:spPr>
        </p:pic>
      </p:grpSp>
      <p:sp>
        <p:nvSpPr>
          <p:cNvPr id="35" name="矩形 34"/>
          <p:cNvSpPr/>
          <p:nvPr/>
        </p:nvSpPr>
        <p:spPr>
          <a:xfrm>
            <a:off x="247650" y="185487"/>
            <a:ext cx="11696699" cy="6477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28600" y="171450"/>
            <a:ext cx="11696699" cy="6477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195137" y="567035"/>
            <a:ext cx="2395207" cy="461665"/>
          </a:xfrm>
          <a:prstGeom prst="rect">
            <a:avLst/>
          </a:prstGeom>
          <a:solidFill>
            <a:srgbClr val="C00000"/>
          </a:solidFill>
        </p:spPr>
        <p:txBody>
          <a:bodyPr wrap="none" rtlCol="0" anchor="ctr">
            <a:spAutoFit/>
          </a:bodyPr>
          <a:lstStyle/>
          <a:p>
            <a:r>
              <a:rPr lang="zh-CN" altLang="en-US" sz="2400" b="1" smtClean="0">
                <a:solidFill>
                  <a:schemeClr val="bg1"/>
                </a:solidFill>
                <a:cs typeface="+mn-ea"/>
                <a:sym typeface="+mn-lt"/>
              </a:rPr>
              <a:t>腊八粥</a:t>
            </a:r>
            <a:r>
              <a:rPr lang="zh-CN" altLang="en-US" sz="2400" b="1">
                <a:solidFill>
                  <a:schemeClr val="bg1"/>
                </a:solidFill>
                <a:cs typeface="+mn-ea"/>
                <a:sym typeface="+mn-lt"/>
              </a:rPr>
              <a:t>八大</a:t>
            </a:r>
            <a:r>
              <a:rPr lang="zh-CN" altLang="en-US" sz="2400" b="1" smtClean="0">
                <a:solidFill>
                  <a:schemeClr val="bg1"/>
                </a:solidFill>
                <a:cs typeface="+mn-ea"/>
                <a:sym typeface="+mn-lt"/>
              </a:rPr>
              <a:t>寓意</a:t>
            </a:r>
            <a:endParaRPr lang="zh-CN" altLang="en-US" sz="2400" b="1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6" name="îSḻide"/>
          <p:cNvGrpSpPr/>
          <p:nvPr/>
        </p:nvGrpSpPr>
        <p:grpSpPr>
          <a:xfrm>
            <a:off x="673100" y="1714286"/>
            <a:ext cx="2412937" cy="1487372"/>
            <a:chOff x="673100" y="1714286"/>
            <a:chExt cx="2412937" cy="1487372"/>
          </a:xfrm>
        </p:grpSpPr>
        <p:sp>
          <p:nvSpPr>
            <p:cNvPr id="262" name="íŝlîďê"/>
            <p:cNvSpPr/>
            <p:nvPr/>
          </p:nvSpPr>
          <p:spPr>
            <a:xfrm>
              <a:off x="673100" y="2010254"/>
              <a:ext cx="2412937" cy="959551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4400"/>
              <a:endParaRPr lang="zh-CN" altLang="en-US" sz="2000" b="1" i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68" name="îṥḻiḑé"/>
            <p:cNvSpPr/>
            <p:nvPr/>
          </p:nvSpPr>
          <p:spPr>
            <a:xfrm flipH="1">
              <a:off x="780124" y="2432202"/>
              <a:ext cx="2198885" cy="76945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tIns="45720" rIns="91440" bIns="45720" anchor="b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1600">
                  <a:cs typeface="+mn-ea"/>
                  <a:sym typeface="+mn-lt"/>
                </a:rPr>
                <a:t>特别搭配的八宝粥，增旺五行人运势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grpSp>
          <p:nvGrpSpPr>
            <p:cNvPr id="264" name="iSḻiďé"/>
            <p:cNvGrpSpPr/>
            <p:nvPr/>
          </p:nvGrpSpPr>
          <p:grpSpPr>
            <a:xfrm>
              <a:off x="1577911" y="1714286"/>
              <a:ext cx="603314" cy="603314"/>
              <a:chOff x="1554356" y="1690731"/>
              <a:chExt cx="650424" cy="650424"/>
            </a:xfrm>
          </p:grpSpPr>
          <p:sp>
            <p:nvSpPr>
              <p:cNvPr id="265" name="íṧḻíḑê"/>
              <p:cNvSpPr/>
              <p:nvPr/>
            </p:nvSpPr>
            <p:spPr>
              <a:xfrm>
                <a:off x="1554356" y="1690731"/>
                <a:ext cx="650424" cy="650424"/>
              </a:xfrm>
              <a:prstGeom prst="ellipse">
                <a:avLst/>
              </a:prstGeom>
              <a:solidFill>
                <a:srgbClr val="C00000"/>
              </a:solidFill>
              <a:ln w="38100">
                <a:solidFill>
                  <a:schemeClr val="bg1"/>
                </a:solidFill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 defTabSz="914400"/>
                <a:endParaRPr lang="zh-CN" altLang="en-US" sz="2000" b="1" i="1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6" name="íṡľiḋe"/>
              <p:cNvSpPr/>
              <p:nvPr/>
            </p:nvSpPr>
            <p:spPr>
              <a:xfrm>
                <a:off x="1708282" y="1839360"/>
                <a:ext cx="342573" cy="353167"/>
              </a:xfrm>
              <a:custGeom>
                <a:avLst/>
                <a:gdLst>
                  <a:gd name="T0" fmla="*/ 5363 w 5499"/>
                  <a:gd name="T1" fmla="*/ 3729 h 5677"/>
                  <a:gd name="T2" fmla="*/ 4520 w 5499"/>
                  <a:gd name="T3" fmla="*/ 2649 h 5677"/>
                  <a:gd name="T4" fmla="*/ 3673 w 5499"/>
                  <a:gd name="T5" fmla="*/ 3040 h 5677"/>
                  <a:gd name="T6" fmla="*/ 3023 w 5499"/>
                  <a:gd name="T7" fmla="*/ 2741 h 5677"/>
                  <a:gd name="T8" fmla="*/ 3454 w 5499"/>
                  <a:gd name="T9" fmla="*/ 1972 h 5677"/>
                  <a:gd name="T10" fmla="*/ 3507 w 5499"/>
                  <a:gd name="T11" fmla="*/ 1328 h 5677"/>
                  <a:gd name="T12" fmla="*/ 2170 w 5499"/>
                  <a:gd name="T13" fmla="*/ 0 h 5677"/>
                  <a:gd name="T14" fmla="*/ 1102 w 5499"/>
                  <a:gd name="T15" fmla="*/ 1508 h 5677"/>
                  <a:gd name="T16" fmla="*/ 1279 w 5499"/>
                  <a:gd name="T17" fmla="*/ 2144 h 5677"/>
                  <a:gd name="T18" fmla="*/ 1534 w 5499"/>
                  <a:gd name="T19" fmla="*/ 2877 h 5677"/>
                  <a:gd name="T20" fmla="*/ 3 w 5499"/>
                  <a:gd name="T21" fmla="*/ 5432 h 5677"/>
                  <a:gd name="T22" fmla="*/ 4372 w 5499"/>
                  <a:gd name="T23" fmla="*/ 5653 h 5677"/>
                  <a:gd name="T24" fmla="*/ 4996 w 5499"/>
                  <a:gd name="T25" fmla="*/ 5161 h 5677"/>
                  <a:gd name="T26" fmla="*/ 5363 w 5499"/>
                  <a:gd name="T27" fmla="*/ 3960 h 5677"/>
                  <a:gd name="T28" fmla="*/ 2075 w 5499"/>
                  <a:gd name="T29" fmla="*/ 3721 h 5677"/>
                  <a:gd name="T30" fmla="*/ 1829 w 5499"/>
                  <a:gd name="T31" fmla="*/ 3415 h 5677"/>
                  <a:gd name="T32" fmla="*/ 1924 w 5499"/>
                  <a:gd name="T33" fmla="*/ 2970 h 5677"/>
                  <a:gd name="T34" fmla="*/ 2135 w 5499"/>
                  <a:gd name="T35" fmla="*/ 3252 h 5677"/>
                  <a:gd name="T36" fmla="*/ 2140 w 5499"/>
                  <a:gd name="T37" fmla="*/ 3663 h 5677"/>
                  <a:gd name="T38" fmla="*/ 2592 w 5499"/>
                  <a:gd name="T39" fmla="*/ 3721 h 5677"/>
                  <a:gd name="T40" fmla="*/ 2492 w 5499"/>
                  <a:gd name="T41" fmla="*/ 3318 h 5677"/>
                  <a:gd name="T42" fmla="*/ 2533 w 5499"/>
                  <a:gd name="T43" fmla="*/ 3090 h 5677"/>
                  <a:gd name="T44" fmla="*/ 2807 w 5499"/>
                  <a:gd name="T45" fmla="*/ 2972 h 5677"/>
                  <a:gd name="T46" fmla="*/ 2825 w 5499"/>
                  <a:gd name="T47" fmla="*/ 3454 h 5677"/>
                  <a:gd name="T48" fmla="*/ 1776 w 5499"/>
                  <a:gd name="T49" fmla="*/ 2351 h 5677"/>
                  <a:gd name="T50" fmla="*/ 1477 w 5499"/>
                  <a:gd name="T51" fmla="*/ 1747 h 5677"/>
                  <a:gd name="T52" fmla="*/ 1513 w 5499"/>
                  <a:gd name="T53" fmla="*/ 1522 h 5677"/>
                  <a:gd name="T54" fmla="*/ 1575 w 5499"/>
                  <a:gd name="T55" fmla="*/ 1348 h 5677"/>
                  <a:gd name="T56" fmla="*/ 2781 w 5499"/>
                  <a:gd name="T57" fmla="*/ 1554 h 5677"/>
                  <a:gd name="T58" fmla="*/ 3119 w 5499"/>
                  <a:gd name="T59" fmla="*/ 1522 h 5677"/>
                  <a:gd name="T60" fmla="*/ 3219 w 5499"/>
                  <a:gd name="T61" fmla="*/ 1693 h 5677"/>
                  <a:gd name="T62" fmla="*/ 3123 w 5499"/>
                  <a:gd name="T63" fmla="*/ 1815 h 5677"/>
                  <a:gd name="T64" fmla="*/ 5035 w 5499"/>
                  <a:gd name="T65" fmla="*/ 4769 h 5677"/>
                  <a:gd name="T66" fmla="*/ 4520 w 5499"/>
                  <a:gd name="T67" fmla="*/ 5367 h 5677"/>
                  <a:gd name="T68" fmla="*/ 3887 w 5499"/>
                  <a:gd name="T69" fmla="*/ 4672 h 5677"/>
                  <a:gd name="T70" fmla="*/ 4121 w 5499"/>
                  <a:gd name="T71" fmla="*/ 4395 h 5677"/>
                  <a:gd name="T72" fmla="*/ 4693 w 5499"/>
                  <a:gd name="T73" fmla="*/ 4475 h 5677"/>
                  <a:gd name="T74" fmla="*/ 3985 w 5499"/>
                  <a:gd name="T75" fmla="*/ 4136 h 5677"/>
                  <a:gd name="T76" fmla="*/ 4355 w 5499"/>
                  <a:gd name="T77" fmla="*/ 3316 h 5677"/>
                  <a:gd name="T78" fmla="*/ 4686 w 5499"/>
                  <a:gd name="T79" fmla="*/ 3124 h 5677"/>
                  <a:gd name="T80" fmla="*/ 5064 w 5499"/>
                  <a:gd name="T81" fmla="*/ 3650 h 5677"/>
                  <a:gd name="T82" fmla="*/ 4693 w 5499"/>
                  <a:gd name="T83" fmla="*/ 3744 h 5677"/>
                  <a:gd name="T84" fmla="*/ 4379 w 5499"/>
                  <a:gd name="T85" fmla="*/ 3819 h 5677"/>
                  <a:gd name="T86" fmla="*/ 5110 w 5499"/>
                  <a:gd name="T87" fmla="*/ 4137 h 56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499" h="5677">
                    <a:moveTo>
                      <a:pt x="5363" y="3960"/>
                    </a:moveTo>
                    <a:cubicBezTo>
                      <a:pt x="5342" y="3930"/>
                      <a:pt x="5320" y="3902"/>
                      <a:pt x="5296" y="3876"/>
                    </a:cubicBezTo>
                    <a:cubicBezTo>
                      <a:pt x="5326" y="3832"/>
                      <a:pt x="5349" y="3782"/>
                      <a:pt x="5363" y="3729"/>
                    </a:cubicBezTo>
                    <a:cubicBezTo>
                      <a:pt x="5405" y="3570"/>
                      <a:pt x="5363" y="3403"/>
                      <a:pt x="5251" y="3283"/>
                    </a:cubicBezTo>
                    <a:cubicBezTo>
                      <a:pt x="5178" y="3205"/>
                      <a:pt x="5093" y="3143"/>
                      <a:pt x="4995" y="3096"/>
                    </a:cubicBezTo>
                    <a:cubicBezTo>
                      <a:pt x="4980" y="2847"/>
                      <a:pt x="4773" y="2649"/>
                      <a:pt x="4520" y="2649"/>
                    </a:cubicBezTo>
                    <a:cubicBezTo>
                      <a:pt x="4272" y="2649"/>
                      <a:pt x="4067" y="2841"/>
                      <a:pt x="4047" y="3085"/>
                    </a:cubicBezTo>
                    <a:cubicBezTo>
                      <a:pt x="4017" y="3098"/>
                      <a:pt x="3989" y="3112"/>
                      <a:pt x="3962" y="3128"/>
                    </a:cubicBezTo>
                    <a:lnTo>
                      <a:pt x="3673" y="3040"/>
                    </a:lnTo>
                    <a:cubicBezTo>
                      <a:pt x="3673" y="3040"/>
                      <a:pt x="3673" y="3041"/>
                      <a:pt x="3673" y="3041"/>
                    </a:cubicBezTo>
                    <a:lnTo>
                      <a:pt x="3133" y="2877"/>
                    </a:lnTo>
                    <a:cubicBezTo>
                      <a:pt x="3116" y="2825"/>
                      <a:pt x="3077" y="2779"/>
                      <a:pt x="3023" y="2741"/>
                    </a:cubicBezTo>
                    <a:cubicBezTo>
                      <a:pt x="3083" y="2675"/>
                      <a:pt x="3133" y="2608"/>
                      <a:pt x="3171" y="2553"/>
                    </a:cubicBezTo>
                    <a:cubicBezTo>
                      <a:pt x="3261" y="2421"/>
                      <a:pt x="3337" y="2280"/>
                      <a:pt x="3389" y="2144"/>
                    </a:cubicBezTo>
                    <a:cubicBezTo>
                      <a:pt x="3414" y="2087"/>
                      <a:pt x="3436" y="2029"/>
                      <a:pt x="3454" y="1972"/>
                    </a:cubicBezTo>
                    <a:cubicBezTo>
                      <a:pt x="3524" y="1914"/>
                      <a:pt x="3565" y="1826"/>
                      <a:pt x="3565" y="1734"/>
                    </a:cubicBezTo>
                    <a:lnTo>
                      <a:pt x="3565" y="1508"/>
                    </a:lnTo>
                    <a:cubicBezTo>
                      <a:pt x="3565" y="1443"/>
                      <a:pt x="3545" y="1380"/>
                      <a:pt x="3507" y="1328"/>
                    </a:cubicBezTo>
                    <a:lnTo>
                      <a:pt x="3507" y="1010"/>
                    </a:lnTo>
                    <a:cubicBezTo>
                      <a:pt x="3507" y="453"/>
                      <a:pt x="3054" y="0"/>
                      <a:pt x="2497" y="0"/>
                    </a:cubicBezTo>
                    <a:lnTo>
                      <a:pt x="2170" y="0"/>
                    </a:lnTo>
                    <a:cubicBezTo>
                      <a:pt x="1613" y="0"/>
                      <a:pt x="1160" y="453"/>
                      <a:pt x="1160" y="1010"/>
                    </a:cubicBezTo>
                    <a:lnTo>
                      <a:pt x="1160" y="1328"/>
                    </a:lnTo>
                    <a:cubicBezTo>
                      <a:pt x="1122" y="1380"/>
                      <a:pt x="1102" y="1444"/>
                      <a:pt x="1102" y="1508"/>
                    </a:cubicBezTo>
                    <a:lnTo>
                      <a:pt x="1102" y="1734"/>
                    </a:lnTo>
                    <a:cubicBezTo>
                      <a:pt x="1102" y="1826"/>
                      <a:pt x="1143" y="1914"/>
                      <a:pt x="1213" y="1972"/>
                    </a:cubicBezTo>
                    <a:cubicBezTo>
                      <a:pt x="1231" y="2029"/>
                      <a:pt x="1253" y="2087"/>
                      <a:pt x="1279" y="2144"/>
                    </a:cubicBezTo>
                    <a:cubicBezTo>
                      <a:pt x="1331" y="2280"/>
                      <a:pt x="1406" y="2421"/>
                      <a:pt x="1496" y="2552"/>
                    </a:cubicBezTo>
                    <a:cubicBezTo>
                      <a:pt x="1534" y="2608"/>
                      <a:pt x="1584" y="2674"/>
                      <a:pt x="1644" y="2740"/>
                    </a:cubicBezTo>
                    <a:cubicBezTo>
                      <a:pt x="1590" y="2779"/>
                      <a:pt x="1551" y="2825"/>
                      <a:pt x="1534" y="2877"/>
                    </a:cubicBezTo>
                    <a:lnTo>
                      <a:pt x="814" y="3095"/>
                    </a:lnTo>
                    <a:cubicBezTo>
                      <a:pt x="307" y="3241"/>
                      <a:pt x="3" y="5432"/>
                      <a:pt x="3" y="5432"/>
                    </a:cubicBezTo>
                    <a:lnTo>
                      <a:pt x="3" y="5432"/>
                    </a:lnTo>
                    <a:cubicBezTo>
                      <a:pt x="1" y="5442"/>
                      <a:pt x="0" y="5452"/>
                      <a:pt x="0" y="5462"/>
                    </a:cubicBezTo>
                    <a:cubicBezTo>
                      <a:pt x="0" y="5567"/>
                      <a:pt x="86" y="5653"/>
                      <a:pt x="191" y="5653"/>
                    </a:cubicBezTo>
                    <a:lnTo>
                      <a:pt x="4372" y="5653"/>
                    </a:lnTo>
                    <a:cubicBezTo>
                      <a:pt x="4418" y="5668"/>
                      <a:pt x="4468" y="5677"/>
                      <a:pt x="4520" y="5677"/>
                    </a:cubicBezTo>
                    <a:cubicBezTo>
                      <a:pt x="4783" y="5677"/>
                      <a:pt x="4996" y="5464"/>
                      <a:pt x="4996" y="5202"/>
                    </a:cubicBezTo>
                    <a:lnTo>
                      <a:pt x="4996" y="5161"/>
                    </a:lnTo>
                    <a:cubicBezTo>
                      <a:pt x="5091" y="5119"/>
                      <a:pt x="5175" y="5063"/>
                      <a:pt x="5248" y="4994"/>
                    </a:cubicBezTo>
                    <a:cubicBezTo>
                      <a:pt x="5412" y="4838"/>
                      <a:pt x="5499" y="4635"/>
                      <a:pt x="5499" y="4406"/>
                    </a:cubicBezTo>
                    <a:cubicBezTo>
                      <a:pt x="5499" y="4239"/>
                      <a:pt x="5453" y="4089"/>
                      <a:pt x="5363" y="3960"/>
                    </a:cubicBezTo>
                    <a:close/>
                    <a:moveTo>
                      <a:pt x="2140" y="3663"/>
                    </a:moveTo>
                    <a:cubicBezTo>
                      <a:pt x="2137" y="3689"/>
                      <a:pt x="2118" y="3711"/>
                      <a:pt x="2093" y="3718"/>
                    </a:cubicBezTo>
                    <a:cubicBezTo>
                      <a:pt x="2087" y="3720"/>
                      <a:pt x="2081" y="3721"/>
                      <a:pt x="2075" y="3721"/>
                    </a:cubicBezTo>
                    <a:cubicBezTo>
                      <a:pt x="2055" y="3721"/>
                      <a:pt x="2036" y="3711"/>
                      <a:pt x="2024" y="3695"/>
                    </a:cubicBezTo>
                    <a:lnTo>
                      <a:pt x="1842" y="3454"/>
                    </a:lnTo>
                    <a:cubicBezTo>
                      <a:pt x="1833" y="3442"/>
                      <a:pt x="1829" y="3429"/>
                      <a:pt x="1829" y="3415"/>
                    </a:cubicBezTo>
                    <a:lnTo>
                      <a:pt x="1829" y="3028"/>
                    </a:lnTo>
                    <a:cubicBezTo>
                      <a:pt x="1829" y="3005"/>
                      <a:pt x="1841" y="2984"/>
                      <a:pt x="1860" y="2972"/>
                    </a:cubicBezTo>
                    <a:cubicBezTo>
                      <a:pt x="1880" y="2961"/>
                      <a:pt x="1904" y="2960"/>
                      <a:pt x="1924" y="2970"/>
                    </a:cubicBezTo>
                    <a:cubicBezTo>
                      <a:pt x="1977" y="2998"/>
                      <a:pt x="2030" y="3017"/>
                      <a:pt x="2081" y="3026"/>
                    </a:cubicBezTo>
                    <a:cubicBezTo>
                      <a:pt x="2112" y="3032"/>
                      <a:pt x="2135" y="3059"/>
                      <a:pt x="2135" y="3090"/>
                    </a:cubicBezTo>
                    <a:lnTo>
                      <a:pt x="2135" y="3252"/>
                    </a:lnTo>
                    <a:cubicBezTo>
                      <a:pt x="2144" y="3255"/>
                      <a:pt x="2152" y="3261"/>
                      <a:pt x="2159" y="3268"/>
                    </a:cubicBezTo>
                    <a:cubicBezTo>
                      <a:pt x="2171" y="3282"/>
                      <a:pt x="2177" y="3300"/>
                      <a:pt x="2175" y="3318"/>
                    </a:cubicBezTo>
                    <a:lnTo>
                      <a:pt x="2140" y="3663"/>
                    </a:lnTo>
                    <a:close/>
                    <a:moveTo>
                      <a:pt x="2825" y="3454"/>
                    </a:moveTo>
                    <a:lnTo>
                      <a:pt x="2644" y="3695"/>
                    </a:lnTo>
                    <a:cubicBezTo>
                      <a:pt x="2631" y="3711"/>
                      <a:pt x="2612" y="3721"/>
                      <a:pt x="2592" y="3721"/>
                    </a:cubicBezTo>
                    <a:cubicBezTo>
                      <a:pt x="2586" y="3721"/>
                      <a:pt x="2580" y="3720"/>
                      <a:pt x="2574" y="3718"/>
                    </a:cubicBezTo>
                    <a:cubicBezTo>
                      <a:pt x="2549" y="3711"/>
                      <a:pt x="2530" y="3689"/>
                      <a:pt x="2527" y="3662"/>
                    </a:cubicBezTo>
                    <a:lnTo>
                      <a:pt x="2492" y="3318"/>
                    </a:lnTo>
                    <a:cubicBezTo>
                      <a:pt x="2490" y="3300"/>
                      <a:pt x="2496" y="3282"/>
                      <a:pt x="2508" y="3268"/>
                    </a:cubicBezTo>
                    <a:cubicBezTo>
                      <a:pt x="2515" y="3261"/>
                      <a:pt x="2523" y="3255"/>
                      <a:pt x="2533" y="3252"/>
                    </a:cubicBezTo>
                    <a:lnTo>
                      <a:pt x="2533" y="3090"/>
                    </a:lnTo>
                    <a:cubicBezTo>
                      <a:pt x="2533" y="3059"/>
                      <a:pt x="2555" y="3032"/>
                      <a:pt x="2586" y="3026"/>
                    </a:cubicBezTo>
                    <a:cubicBezTo>
                      <a:pt x="2637" y="3017"/>
                      <a:pt x="2690" y="2998"/>
                      <a:pt x="2743" y="2971"/>
                    </a:cubicBezTo>
                    <a:cubicBezTo>
                      <a:pt x="2763" y="2960"/>
                      <a:pt x="2787" y="2961"/>
                      <a:pt x="2807" y="2972"/>
                    </a:cubicBezTo>
                    <a:cubicBezTo>
                      <a:pt x="2826" y="2984"/>
                      <a:pt x="2838" y="3005"/>
                      <a:pt x="2838" y="3028"/>
                    </a:cubicBezTo>
                    <a:lnTo>
                      <a:pt x="2838" y="3415"/>
                    </a:lnTo>
                    <a:cubicBezTo>
                      <a:pt x="2838" y="3429"/>
                      <a:pt x="2834" y="3442"/>
                      <a:pt x="2825" y="3454"/>
                    </a:cubicBezTo>
                    <a:close/>
                    <a:moveTo>
                      <a:pt x="2508" y="2684"/>
                    </a:moveTo>
                    <a:lnTo>
                      <a:pt x="2160" y="2684"/>
                    </a:lnTo>
                    <a:cubicBezTo>
                      <a:pt x="2083" y="2684"/>
                      <a:pt x="1934" y="2581"/>
                      <a:pt x="1776" y="2351"/>
                    </a:cubicBezTo>
                    <a:cubicBezTo>
                      <a:pt x="1651" y="2170"/>
                      <a:pt x="1564" y="1970"/>
                      <a:pt x="1544" y="1815"/>
                    </a:cubicBezTo>
                    <a:lnTo>
                      <a:pt x="1540" y="1788"/>
                    </a:lnTo>
                    <a:lnTo>
                      <a:pt x="1477" y="1747"/>
                    </a:lnTo>
                    <a:cubicBezTo>
                      <a:pt x="1459" y="1735"/>
                      <a:pt x="1448" y="1715"/>
                      <a:pt x="1448" y="1693"/>
                    </a:cubicBezTo>
                    <a:lnTo>
                      <a:pt x="1448" y="1586"/>
                    </a:lnTo>
                    <a:cubicBezTo>
                      <a:pt x="1448" y="1551"/>
                      <a:pt x="1477" y="1522"/>
                      <a:pt x="1513" y="1522"/>
                    </a:cubicBezTo>
                    <a:lnTo>
                      <a:pt x="1539" y="1522"/>
                    </a:lnTo>
                    <a:lnTo>
                      <a:pt x="1539" y="1406"/>
                    </a:lnTo>
                    <a:cubicBezTo>
                      <a:pt x="1539" y="1382"/>
                      <a:pt x="1553" y="1359"/>
                      <a:pt x="1575" y="1348"/>
                    </a:cubicBezTo>
                    <a:cubicBezTo>
                      <a:pt x="1664" y="1304"/>
                      <a:pt x="1841" y="1229"/>
                      <a:pt x="2024" y="1229"/>
                    </a:cubicBezTo>
                    <a:cubicBezTo>
                      <a:pt x="2170" y="1229"/>
                      <a:pt x="2292" y="1278"/>
                      <a:pt x="2384" y="1374"/>
                    </a:cubicBezTo>
                    <a:cubicBezTo>
                      <a:pt x="2500" y="1493"/>
                      <a:pt x="2633" y="1554"/>
                      <a:pt x="2781" y="1554"/>
                    </a:cubicBezTo>
                    <a:cubicBezTo>
                      <a:pt x="2864" y="1554"/>
                      <a:pt x="2950" y="1534"/>
                      <a:pt x="3037" y="1495"/>
                    </a:cubicBezTo>
                    <a:cubicBezTo>
                      <a:pt x="3057" y="1486"/>
                      <a:pt x="3080" y="1488"/>
                      <a:pt x="3098" y="1500"/>
                    </a:cubicBezTo>
                    <a:cubicBezTo>
                      <a:pt x="3107" y="1506"/>
                      <a:pt x="3114" y="1513"/>
                      <a:pt x="3119" y="1522"/>
                    </a:cubicBezTo>
                    <a:lnTo>
                      <a:pt x="3154" y="1522"/>
                    </a:lnTo>
                    <a:cubicBezTo>
                      <a:pt x="3190" y="1522"/>
                      <a:pt x="3219" y="1551"/>
                      <a:pt x="3219" y="1586"/>
                    </a:cubicBezTo>
                    <a:lnTo>
                      <a:pt x="3219" y="1693"/>
                    </a:lnTo>
                    <a:cubicBezTo>
                      <a:pt x="3219" y="1715"/>
                      <a:pt x="3208" y="1735"/>
                      <a:pt x="3190" y="1747"/>
                    </a:cubicBezTo>
                    <a:lnTo>
                      <a:pt x="3127" y="1788"/>
                    </a:lnTo>
                    <a:lnTo>
                      <a:pt x="3123" y="1815"/>
                    </a:lnTo>
                    <a:cubicBezTo>
                      <a:pt x="3103" y="1970"/>
                      <a:pt x="3016" y="2170"/>
                      <a:pt x="2891" y="2351"/>
                    </a:cubicBezTo>
                    <a:cubicBezTo>
                      <a:pt x="2733" y="2581"/>
                      <a:pt x="2584" y="2684"/>
                      <a:pt x="2508" y="2684"/>
                    </a:cubicBezTo>
                    <a:close/>
                    <a:moveTo>
                      <a:pt x="5035" y="4769"/>
                    </a:moveTo>
                    <a:cubicBezTo>
                      <a:pt x="4947" y="4852"/>
                      <a:pt x="4830" y="4908"/>
                      <a:pt x="4686" y="4935"/>
                    </a:cubicBezTo>
                    <a:lnTo>
                      <a:pt x="4686" y="5202"/>
                    </a:lnTo>
                    <a:cubicBezTo>
                      <a:pt x="4686" y="5293"/>
                      <a:pt x="4612" y="5367"/>
                      <a:pt x="4520" y="5367"/>
                    </a:cubicBezTo>
                    <a:cubicBezTo>
                      <a:pt x="4429" y="5367"/>
                      <a:pt x="4355" y="5293"/>
                      <a:pt x="4355" y="5202"/>
                    </a:cubicBezTo>
                    <a:lnTo>
                      <a:pt x="4355" y="4944"/>
                    </a:lnTo>
                    <a:cubicBezTo>
                      <a:pt x="4144" y="4915"/>
                      <a:pt x="3987" y="4824"/>
                      <a:pt x="3887" y="4672"/>
                    </a:cubicBezTo>
                    <a:cubicBezTo>
                      <a:pt x="3857" y="4626"/>
                      <a:pt x="3851" y="4567"/>
                      <a:pt x="3873" y="4516"/>
                    </a:cubicBezTo>
                    <a:cubicBezTo>
                      <a:pt x="3895" y="4465"/>
                      <a:pt x="3941" y="4428"/>
                      <a:pt x="3995" y="4418"/>
                    </a:cubicBezTo>
                    <a:lnTo>
                      <a:pt x="4121" y="4395"/>
                    </a:lnTo>
                    <a:cubicBezTo>
                      <a:pt x="4185" y="4383"/>
                      <a:pt x="4250" y="4410"/>
                      <a:pt x="4287" y="4463"/>
                    </a:cubicBezTo>
                    <a:cubicBezTo>
                      <a:pt x="4334" y="4531"/>
                      <a:pt x="4414" y="4565"/>
                      <a:pt x="4524" y="4565"/>
                    </a:cubicBezTo>
                    <a:cubicBezTo>
                      <a:pt x="4693" y="4565"/>
                      <a:pt x="4693" y="4498"/>
                      <a:pt x="4693" y="4475"/>
                    </a:cubicBezTo>
                    <a:cubicBezTo>
                      <a:pt x="4693" y="4443"/>
                      <a:pt x="4681" y="4420"/>
                      <a:pt x="4656" y="4402"/>
                    </a:cubicBezTo>
                    <a:cubicBezTo>
                      <a:pt x="4629" y="4384"/>
                      <a:pt x="4581" y="4367"/>
                      <a:pt x="4512" y="4353"/>
                    </a:cubicBezTo>
                    <a:cubicBezTo>
                      <a:pt x="4237" y="4297"/>
                      <a:pt x="4059" y="4224"/>
                      <a:pt x="3985" y="4136"/>
                    </a:cubicBezTo>
                    <a:cubicBezTo>
                      <a:pt x="3909" y="4048"/>
                      <a:pt x="3872" y="3948"/>
                      <a:pt x="3872" y="3833"/>
                    </a:cubicBezTo>
                    <a:cubicBezTo>
                      <a:pt x="3872" y="3707"/>
                      <a:pt x="3914" y="3595"/>
                      <a:pt x="3995" y="3497"/>
                    </a:cubicBezTo>
                    <a:cubicBezTo>
                      <a:pt x="4074" y="3403"/>
                      <a:pt x="4195" y="3342"/>
                      <a:pt x="4355" y="3316"/>
                    </a:cubicBezTo>
                    <a:lnTo>
                      <a:pt x="4355" y="3124"/>
                    </a:lnTo>
                    <a:cubicBezTo>
                      <a:pt x="4355" y="3033"/>
                      <a:pt x="4429" y="2959"/>
                      <a:pt x="4520" y="2959"/>
                    </a:cubicBezTo>
                    <a:cubicBezTo>
                      <a:pt x="4612" y="2959"/>
                      <a:pt x="4686" y="3033"/>
                      <a:pt x="4686" y="3124"/>
                    </a:cubicBezTo>
                    <a:lnTo>
                      <a:pt x="4686" y="3319"/>
                    </a:lnTo>
                    <a:cubicBezTo>
                      <a:pt x="4829" y="3346"/>
                      <a:pt x="4940" y="3404"/>
                      <a:pt x="5024" y="3494"/>
                    </a:cubicBezTo>
                    <a:cubicBezTo>
                      <a:pt x="5063" y="3536"/>
                      <a:pt x="5078" y="3595"/>
                      <a:pt x="5064" y="3650"/>
                    </a:cubicBezTo>
                    <a:cubicBezTo>
                      <a:pt x="5049" y="3705"/>
                      <a:pt x="5007" y="3749"/>
                      <a:pt x="4953" y="3766"/>
                    </a:cubicBezTo>
                    <a:lnTo>
                      <a:pt x="4867" y="3793"/>
                    </a:lnTo>
                    <a:cubicBezTo>
                      <a:pt x="4805" y="3812"/>
                      <a:pt x="4737" y="3793"/>
                      <a:pt x="4693" y="3744"/>
                    </a:cubicBezTo>
                    <a:cubicBezTo>
                      <a:pt x="4650" y="3696"/>
                      <a:pt x="4586" y="3671"/>
                      <a:pt x="4503" y="3671"/>
                    </a:cubicBezTo>
                    <a:cubicBezTo>
                      <a:pt x="4436" y="3671"/>
                      <a:pt x="4356" y="3687"/>
                      <a:pt x="4356" y="3763"/>
                    </a:cubicBezTo>
                    <a:cubicBezTo>
                      <a:pt x="4356" y="3785"/>
                      <a:pt x="4364" y="3804"/>
                      <a:pt x="4379" y="3819"/>
                    </a:cubicBezTo>
                    <a:cubicBezTo>
                      <a:pt x="4396" y="3835"/>
                      <a:pt x="4444" y="3852"/>
                      <a:pt x="4521" y="3870"/>
                    </a:cubicBezTo>
                    <a:cubicBezTo>
                      <a:pt x="4701" y="3909"/>
                      <a:pt x="4832" y="3945"/>
                      <a:pt x="4910" y="3976"/>
                    </a:cubicBezTo>
                    <a:cubicBezTo>
                      <a:pt x="4990" y="4008"/>
                      <a:pt x="5057" y="4062"/>
                      <a:pt x="5110" y="4137"/>
                    </a:cubicBezTo>
                    <a:cubicBezTo>
                      <a:pt x="5162" y="4213"/>
                      <a:pt x="5189" y="4303"/>
                      <a:pt x="5189" y="4406"/>
                    </a:cubicBezTo>
                    <a:cubicBezTo>
                      <a:pt x="5189" y="4550"/>
                      <a:pt x="5137" y="4672"/>
                      <a:pt x="5035" y="4769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9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400"/>
                <a:endParaRPr lang="zh-CN" altLang="en-US" sz="2000" b="1" i="1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7" name="ïşľîḍe"/>
          <p:cNvGrpSpPr/>
          <p:nvPr/>
        </p:nvGrpSpPr>
        <p:grpSpPr>
          <a:xfrm>
            <a:off x="673100" y="3885649"/>
            <a:ext cx="2412937" cy="1341453"/>
            <a:chOff x="673100" y="3885649"/>
            <a:chExt cx="2412937" cy="1341453"/>
          </a:xfrm>
        </p:grpSpPr>
        <p:sp>
          <p:nvSpPr>
            <p:cNvPr id="255" name="ïşḻídé"/>
            <p:cNvSpPr/>
            <p:nvPr/>
          </p:nvSpPr>
          <p:spPr>
            <a:xfrm>
              <a:off x="673100" y="4181617"/>
              <a:ext cx="2412937" cy="959551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4400"/>
              <a:endParaRPr lang="zh-CN" altLang="en-US" sz="2000" b="1" i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61" name="ïṣlïḋe"/>
            <p:cNvSpPr/>
            <p:nvPr/>
          </p:nvSpPr>
          <p:spPr>
            <a:xfrm flipH="1">
              <a:off x="780122" y="4433125"/>
              <a:ext cx="2305915" cy="7939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tIns="45720" rIns="91440" bIns="45720" anchor="b" anchorCtr="0">
              <a:noAutofit/>
            </a:bodyPr>
            <a:lstStyle/>
            <a:p>
              <a:pPr algn="ctr" defTabSz="914400">
                <a:lnSpc>
                  <a:spcPct val="150000"/>
                </a:lnSpc>
              </a:pPr>
              <a:r>
                <a:rPr lang="zh-CN" altLang="en-US" sz="1600">
                  <a:cs typeface="+mn-ea"/>
                  <a:sym typeface="+mn-lt"/>
                </a:rPr>
                <a:t>御赐</a:t>
              </a:r>
              <a:r>
                <a:rPr lang="zh-CN" altLang="en-US" sz="1600" smtClean="0">
                  <a:cs typeface="+mn-ea"/>
                  <a:sym typeface="+mn-lt"/>
                </a:rPr>
                <a:t>腊八粥</a:t>
              </a:r>
              <a:endParaRPr lang="en-US" altLang="zh-CN" sz="1600" smtClean="0">
                <a:cs typeface="+mn-ea"/>
                <a:sym typeface="+mn-lt"/>
              </a:endParaRPr>
            </a:p>
            <a:p>
              <a:pPr algn="ctr" defTabSz="914400">
                <a:lnSpc>
                  <a:spcPct val="150000"/>
                </a:lnSpc>
              </a:pPr>
              <a:r>
                <a:rPr lang="zh-CN" altLang="en-US" sz="1600" smtClean="0">
                  <a:cs typeface="+mn-ea"/>
                  <a:sym typeface="+mn-lt"/>
                </a:rPr>
                <a:t>皇</a:t>
              </a:r>
              <a:r>
                <a:rPr lang="zh-CN" altLang="en-US" sz="1600">
                  <a:cs typeface="+mn-ea"/>
                  <a:sym typeface="+mn-lt"/>
                </a:rPr>
                <a:t>恩浩荡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grpSp>
          <p:nvGrpSpPr>
            <p:cNvPr id="257" name="î$ľíḓê"/>
            <p:cNvGrpSpPr/>
            <p:nvPr/>
          </p:nvGrpSpPr>
          <p:grpSpPr>
            <a:xfrm>
              <a:off x="1577911" y="3885649"/>
              <a:ext cx="603314" cy="603314"/>
              <a:chOff x="1554356" y="3862094"/>
              <a:chExt cx="650424" cy="650424"/>
            </a:xfrm>
          </p:grpSpPr>
          <p:sp>
            <p:nvSpPr>
              <p:cNvPr id="258" name="íṡḷíḑé"/>
              <p:cNvSpPr/>
              <p:nvPr/>
            </p:nvSpPr>
            <p:spPr>
              <a:xfrm>
                <a:off x="1554356" y="3862094"/>
                <a:ext cx="650424" cy="650424"/>
              </a:xfrm>
              <a:prstGeom prst="ellipse">
                <a:avLst/>
              </a:prstGeom>
              <a:solidFill>
                <a:srgbClr val="C00000"/>
              </a:solidFill>
              <a:ln w="38100">
                <a:solidFill>
                  <a:schemeClr val="bg1"/>
                </a:solidFill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 defTabSz="914400"/>
                <a:endParaRPr lang="zh-CN" altLang="en-US" sz="2000" b="1" i="1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9" name="íS1íḋé"/>
              <p:cNvSpPr/>
              <p:nvPr/>
            </p:nvSpPr>
            <p:spPr>
              <a:xfrm>
                <a:off x="1702985" y="4042325"/>
                <a:ext cx="353167" cy="289964"/>
              </a:xfrm>
              <a:custGeom>
                <a:avLst/>
                <a:gdLst>
                  <a:gd name="connsiteX0" fmla="*/ 305990 w 602948"/>
                  <a:gd name="connsiteY0" fmla="*/ 361013 h 495045"/>
                  <a:gd name="connsiteX1" fmla="*/ 305990 w 602948"/>
                  <a:gd name="connsiteY1" fmla="*/ 408058 h 495045"/>
                  <a:gd name="connsiteX2" fmla="*/ 327282 w 602948"/>
                  <a:gd name="connsiteY2" fmla="*/ 396458 h 495045"/>
                  <a:gd name="connsiteX3" fmla="*/ 329863 w 602948"/>
                  <a:gd name="connsiteY3" fmla="*/ 384213 h 495045"/>
                  <a:gd name="connsiteX4" fmla="*/ 321475 w 602948"/>
                  <a:gd name="connsiteY4" fmla="*/ 367457 h 495045"/>
                  <a:gd name="connsiteX5" fmla="*/ 305990 w 602948"/>
                  <a:gd name="connsiteY5" fmla="*/ 361013 h 495045"/>
                  <a:gd name="connsiteX6" fmla="*/ 297603 w 602948"/>
                  <a:gd name="connsiteY6" fmla="*/ 300435 h 495045"/>
                  <a:gd name="connsiteX7" fmla="*/ 280828 w 602948"/>
                  <a:gd name="connsiteY7" fmla="*/ 307524 h 495045"/>
                  <a:gd name="connsiteX8" fmla="*/ 275666 w 602948"/>
                  <a:gd name="connsiteY8" fmla="*/ 321701 h 495045"/>
                  <a:gd name="connsiteX9" fmla="*/ 281473 w 602948"/>
                  <a:gd name="connsiteY9" fmla="*/ 335235 h 495045"/>
                  <a:gd name="connsiteX10" fmla="*/ 297603 w 602948"/>
                  <a:gd name="connsiteY10" fmla="*/ 342324 h 495045"/>
                  <a:gd name="connsiteX11" fmla="*/ 297603 w 602948"/>
                  <a:gd name="connsiteY11" fmla="*/ 275301 h 495045"/>
                  <a:gd name="connsiteX12" fmla="*/ 305990 w 602948"/>
                  <a:gd name="connsiteY12" fmla="*/ 275301 h 495045"/>
                  <a:gd name="connsiteX13" fmla="*/ 305990 w 602948"/>
                  <a:gd name="connsiteY13" fmla="*/ 286901 h 495045"/>
                  <a:gd name="connsiteX14" fmla="*/ 333089 w 602948"/>
                  <a:gd name="connsiteY14" fmla="*/ 297857 h 495045"/>
                  <a:gd name="connsiteX15" fmla="*/ 343412 w 602948"/>
                  <a:gd name="connsiteY15" fmla="*/ 321701 h 495045"/>
                  <a:gd name="connsiteX16" fmla="*/ 327282 w 602948"/>
                  <a:gd name="connsiteY16" fmla="*/ 321701 h 495045"/>
                  <a:gd name="connsiteX17" fmla="*/ 324056 w 602948"/>
                  <a:gd name="connsiteY17" fmla="*/ 310101 h 495045"/>
                  <a:gd name="connsiteX18" fmla="*/ 305990 w 602948"/>
                  <a:gd name="connsiteY18" fmla="*/ 301079 h 495045"/>
                  <a:gd name="connsiteX19" fmla="*/ 305990 w 602948"/>
                  <a:gd name="connsiteY19" fmla="*/ 344257 h 495045"/>
                  <a:gd name="connsiteX20" fmla="*/ 333734 w 602948"/>
                  <a:gd name="connsiteY20" fmla="*/ 355213 h 495045"/>
                  <a:gd name="connsiteX21" fmla="*/ 345993 w 602948"/>
                  <a:gd name="connsiteY21" fmla="*/ 379702 h 495045"/>
                  <a:gd name="connsiteX22" fmla="*/ 330508 w 602948"/>
                  <a:gd name="connsiteY22" fmla="*/ 413858 h 495045"/>
                  <a:gd name="connsiteX23" fmla="*/ 305990 w 602948"/>
                  <a:gd name="connsiteY23" fmla="*/ 420947 h 495045"/>
                  <a:gd name="connsiteX24" fmla="*/ 305990 w 602948"/>
                  <a:gd name="connsiteY24" fmla="*/ 438347 h 495045"/>
                  <a:gd name="connsiteX25" fmla="*/ 297603 w 602948"/>
                  <a:gd name="connsiteY25" fmla="*/ 438347 h 495045"/>
                  <a:gd name="connsiteX26" fmla="*/ 297603 w 602948"/>
                  <a:gd name="connsiteY26" fmla="*/ 420947 h 495045"/>
                  <a:gd name="connsiteX27" fmla="*/ 262117 w 602948"/>
                  <a:gd name="connsiteY27" fmla="*/ 402258 h 495045"/>
                  <a:gd name="connsiteX28" fmla="*/ 256955 w 602948"/>
                  <a:gd name="connsiteY28" fmla="*/ 378413 h 495045"/>
                  <a:gd name="connsiteX29" fmla="*/ 273085 w 602948"/>
                  <a:gd name="connsiteY29" fmla="*/ 378413 h 495045"/>
                  <a:gd name="connsiteX30" fmla="*/ 276956 w 602948"/>
                  <a:gd name="connsiteY30" fmla="*/ 395813 h 495045"/>
                  <a:gd name="connsiteX31" fmla="*/ 297603 w 602948"/>
                  <a:gd name="connsiteY31" fmla="*/ 407413 h 495045"/>
                  <a:gd name="connsiteX32" fmla="*/ 297603 w 602948"/>
                  <a:gd name="connsiteY32" fmla="*/ 359080 h 495045"/>
                  <a:gd name="connsiteX33" fmla="*/ 268569 w 602948"/>
                  <a:gd name="connsiteY33" fmla="*/ 346835 h 495045"/>
                  <a:gd name="connsiteX34" fmla="*/ 259536 w 602948"/>
                  <a:gd name="connsiteY34" fmla="*/ 322990 h 495045"/>
                  <a:gd name="connsiteX35" fmla="*/ 269214 w 602948"/>
                  <a:gd name="connsiteY35" fmla="*/ 298501 h 495045"/>
                  <a:gd name="connsiteX36" fmla="*/ 297603 w 602948"/>
                  <a:gd name="connsiteY36" fmla="*/ 287546 h 495045"/>
                  <a:gd name="connsiteX37" fmla="*/ 301474 w 602948"/>
                  <a:gd name="connsiteY37" fmla="*/ 254619 h 495045"/>
                  <a:gd name="connsiteX38" fmla="*/ 198842 w 602948"/>
                  <a:gd name="connsiteY38" fmla="*/ 356461 h 495045"/>
                  <a:gd name="connsiteX39" fmla="*/ 301474 w 602948"/>
                  <a:gd name="connsiteY39" fmla="*/ 458949 h 495045"/>
                  <a:gd name="connsiteX40" fmla="*/ 404107 w 602948"/>
                  <a:gd name="connsiteY40" fmla="*/ 356461 h 495045"/>
                  <a:gd name="connsiteX41" fmla="*/ 301474 w 602948"/>
                  <a:gd name="connsiteY41" fmla="*/ 254619 h 495045"/>
                  <a:gd name="connsiteX42" fmla="*/ 72972 w 602948"/>
                  <a:gd name="connsiteY42" fmla="*/ 217878 h 495045"/>
                  <a:gd name="connsiteX43" fmla="*/ 529977 w 602948"/>
                  <a:gd name="connsiteY43" fmla="*/ 217878 h 495045"/>
                  <a:gd name="connsiteX44" fmla="*/ 529977 w 602948"/>
                  <a:gd name="connsiteY44" fmla="*/ 495045 h 495045"/>
                  <a:gd name="connsiteX45" fmla="*/ 72972 w 602948"/>
                  <a:gd name="connsiteY45" fmla="*/ 495045 h 495045"/>
                  <a:gd name="connsiteX46" fmla="*/ 301474 w 602948"/>
                  <a:gd name="connsiteY46" fmla="*/ 0 h 495045"/>
                  <a:gd name="connsiteX47" fmla="*/ 451243 w 602948"/>
                  <a:gd name="connsiteY47" fmla="*/ 108928 h 495045"/>
                  <a:gd name="connsiteX48" fmla="*/ 451243 w 602948"/>
                  <a:gd name="connsiteY48" fmla="*/ 68966 h 495045"/>
                  <a:gd name="connsiteX49" fmla="*/ 548076 w 602948"/>
                  <a:gd name="connsiteY49" fmla="*/ 68966 h 495045"/>
                  <a:gd name="connsiteX50" fmla="*/ 548076 w 602948"/>
                  <a:gd name="connsiteY50" fmla="*/ 179183 h 495045"/>
                  <a:gd name="connsiteX51" fmla="*/ 602948 w 602948"/>
                  <a:gd name="connsiteY51" fmla="*/ 218500 h 495045"/>
                  <a:gd name="connsiteX52" fmla="*/ 531291 w 602948"/>
                  <a:gd name="connsiteY52" fmla="*/ 218500 h 495045"/>
                  <a:gd name="connsiteX53" fmla="*/ 301474 w 602948"/>
                  <a:gd name="connsiteY53" fmla="*/ 52208 h 495045"/>
                  <a:gd name="connsiteX54" fmla="*/ 71657 w 602948"/>
                  <a:gd name="connsiteY54" fmla="*/ 218500 h 495045"/>
                  <a:gd name="connsiteX55" fmla="*/ 0 w 602948"/>
                  <a:gd name="connsiteY55" fmla="*/ 218500 h 495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602948" h="495045">
                    <a:moveTo>
                      <a:pt x="305990" y="361013"/>
                    </a:moveTo>
                    <a:lnTo>
                      <a:pt x="305990" y="408058"/>
                    </a:lnTo>
                    <a:cubicBezTo>
                      <a:pt x="316314" y="407413"/>
                      <a:pt x="322766" y="403547"/>
                      <a:pt x="327282" y="396458"/>
                    </a:cubicBezTo>
                    <a:cubicBezTo>
                      <a:pt x="329218" y="393235"/>
                      <a:pt x="329863" y="388724"/>
                      <a:pt x="329863" y="384213"/>
                    </a:cubicBezTo>
                    <a:cubicBezTo>
                      <a:pt x="329863" y="376480"/>
                      <a:pt x="327282" y="371324"/>
                      <a:pt x="321475" y="367457"/>
                    </a:cubicBezTo>
                    <a:cubicBezTo>
                      <a:pt x="318894" y="364880"/>
                      <a:pt x="313088" y="362946"/>
                      <a:pt x="305990" y="361013"/>
                    </a:cubicBezTo>
                    <a:close/>
                    <a:moveTo>
                      <a:pt x="297603" y="300435"/>
                    </a:moveTo>
                    <a:cubicBezTo>
                      <a:pt x="289860" y="301079"/>
                      <a:pt x="284054" y="303012"/>
                      <a:pt x="280828" y="307524"/>
                    </a:cubicBezTo>
                    <a:cubicBezTo>
                      <a:pt x="277601" y="312035"/>
                      <a:pt x="275666" y="316546"/>
                      <a:pt x="275666" y="321701"/>
                    </a:cubicBezTo>
                    <a:cubicBezTo>
                      <a:pt x="275666" y="327501"/>
                      <a:pt x="277601" y="332013"/>
                      <a:pt x="281473" y="335235"/>
                    </a:cubicBezTo>
                    <a:cubicBezTo>
                      <a:pt x="285344" y="339102"/>
                      <a:pt x="290506" y="341035"/>
                      <a:pt x="297603" y="342324"/>
                    </a:cubicBezTo>
                    <a:close/>
                    <a:moveTo>
                      <a:pt x="297603" y="275301"/>
                    </a:moveTo>
                    <a:lnTo>
                      <a:pt x="305990" y="275301"/>
                    </a:lnTo>
                    <a:lnTo>
                      <a:pt x="305990" y="286901"/>
                    </a:lnTo>
                    <a:cubicBezTo>
                      <a:pt x="317604" y="288190"/>
                      <a:pt x="326637" y="291412"/>
                      <a:pt x="333089" y="297857"/>
                    </a:cubicBezTo>
                    <a:cubicBezTo>
                      <a:pt x="339541" y="303657"/>
                      <a:pt x="342767" y="312035"/>
                      <a:pt x="343412" y="321701"/>
                    </a:cubicBezTo>
                    <a:lnTo>
                      <a:pt x="327282" y="321701"/>
                    </a:lnTo>
                    <a:cubicBezTo>
                      <a:pt x="327282" y="317190"/>
                      <a:pt x="325992" y="313324"/>
                      <a:pt x="324056" y="310101"/>
                    </a:cubicBezTo>
                    <a:cubicBezTo>
                      <a:pt x="320185" y="304301"/>
                      <a:pt x="314378" y="301079"/>
                      <a:pt x="305990" y="301079"/>
                    </a:cubicBezTo>
                    <a:lnTo>
                      <a:pt x="305990" y="344257"/>
                    </a:lnTo>
                    <a:cubicBezTo>
                      <a:pt x="319540" y="348124"/>
                      <a:pt x="329218" y="351991"/>
                      <a:pt x="333734" y="355213"/>
                    </a:cubicBezTo>
                    <a:cubicBezTo>
                      <a:pt x="342122" y="360368"/>
                      <a:pt x="345993" y="368746"/>
                      <a:pt x="345993" y="379702"/>
                    </a:cubicBezTo>
                    <a:cubicBezTo>
                      <a:pt x="345993" y="395813"/>
                      <a:pt x="340831" y="406769"/>
                      <a:pt x="330508" y="413858"/>
                    </a:cubicBezTo>
                    <a:cubicBezTo>
                      <a:pt x="324701" y="417080"/>
                      <a:pt x="316959" y="419658"/>
                      <a:pt x="305990" y="420947"/>
                    </a:cubicBezTo>
                    <a:lnTo>
                      <a:pt x="305990" y="438347"/>
                    </a:lnTo>
                    <a:lnTo>
                      <a:pt x="297603" y="438347"/>
                    </a:lnTo>
                    <a:lnTo>
                      <a:pt x="297603" y="420947"/>
                    </a:lnTo>
                    <a:cubicBezTo>
                      <a:pt x="280182" y="419658"/>
                      <a:pt x="268569" y="413858"/>
                      <a:pt x="262117" y="402258"/>
                    </a:cubicBezTo>
                    <a:cubicBezTo>
                      <a:pt x="258891" y="396458"/>
                      <a:pt x="256955" y="388724"/>
                      <a:pt x="256955" y="378413"/>
                    </a:cubicBezTo>
                    <a:lnTo>
                      <a:pt x="273085" y="378413"/>
                    </a:lnTo>
                    <a:cubicBezTo>
                      <a:pt x="273085" y="386147"/>
                      <a:pt x="274375" y="392591"/>
                      <a:pt x="276956" y="395813"/>
                    </a:cubicBezTo>
                    <a:cubicBezTo>
                      <a:pt x="280182" y="402902"/>
                      <a:pt x="287280" y="406769"/>
                      <a:pt x="297603" y="407413"/>
                    </a:cubicBezTo>
                    <a:lnTo>
                      <a:pt x="297603" y="359080"/>
                    </a:lnTo>
                    <a:cubicBezTo>
                      <a:pt x="284699" y="356502"/>
                      <a:pt x="275021" y="351991"/>
                      <a:pt x="268569" y="346835"/>
                    </a:cubicBezTo>
                    <a:cubicBezTo>
                      <a:pt x="262762" y="341035"/>
                      <a:pt x="259536" y="332657"/>
                      <a:pt x="259536" y="322990"/>
                    </a:cubicBezTo>
                    <a:cubicBezTo>
                      <a:pt x="259536" y="313968"/>
                      <a:pt x="262762" y="305590"/>
                      <a:pt x="269214" y="298501"/>
                    </a:cubicBezTo>
                    <a:cubicBezTo>
                      <a:pt x="276311" y="291412"/>
                      <a:pt x="285344" y="287546"/>
                      <a:pt x="297603" y="287546"/>
                    </a:cubicBezTo>
                    <a:close/>
                    <a:moveTo>
                      <a:pt x="301474" y="254619"/>
                    </a:moveTo>
                    <a:cubicBezTo>
                      <a:pt x="244672" y="254619"/>
                      <a:pt x="198842" y="300384"/>
                      <a:pt x="198842" y="356461"/>
                    </a:cubicBezTo>
                    <a:cubicBezTo>
                      <a:pt x="198842" y="413184"/>
                      <a:pt x="244672" y="458949"/>
                      <a:pt x="301474" y="458949"/>
                    </a:cubicBezTo>
                    <a:cubicBezTo>
                      <a:pt x="358277" y="458949"/>
                      <a:pt x="404107" y="413184"/>
                      <a:pt x="404107" y="356461"/>
                    </a:cubicBezTo>
                    <a:cubicBezTo>
                      <a:pt x="404107" y="300384"/>
                      <a:pt x="358277" y="254619"/>
                      <a:pt x="301474" y="254619"/>
                    </a:cubicBezTo>
                    <a:close/>
                    <a:moveTo>
                      <a:pt x="72972" y="217878"/>
                    </a:moveTo>
                    <a:lnTo>
                      <a:pt x="529977" y="217878"/>
                    </a:lnTo>
                    <a:lnTo>
                      <a:pt x="529977" y="495045"/>
                    </a:lnTo>
                    <a:lnTo>
                      <a:pt x="72972" y="495045"/>
                    </a:lnTo>
                    <a:close/>
                    <a:moveTo>
                      <a:pt x="301474" y="0"/>
                    </a:moveTo>
                    <a:lnTo>
                      <a:pt x="451243" y="108928"/>
                    </a:lnTo>
                    <a:lnTo>
                      <a:pt x="451243" y="68966"/>
                    </a:lnTo>
                    <a:lnTo>
                      <a:pt x="548076" y="68966"/>
                    </a:lnTo>
                    <a:lnTo>
                      <a:pt x="548076" y="179183"/>
                    </a:lnTo>
                    <a:lnTo>
                      <a:pt x="602948" y="218500"/>
                    </a:lnTo>
                    <a:lnTo>
                      <a:pt x="531291" y="218500"/>
                    </a:lnTo>
                    <a:lnTo>
                      <a:pt x="301474" y="52208"/>
                    </a:lnTo>
                    <a:lnTo>
                      <a:pt x="71657" y="218500"/>
                    </a:lnTo>
                    <a:lnTo>
                      <a:pt x="0" y="218500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70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400"/>
                <a:endParaRPr lang="zh-CN" altLang="en-US" sz="2000" b="1" i="1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8" name="ïŝľiḓé"/>
          <p:cNvGrpSpPr/>
          <p:nvPr/>
        </p:nvGrpSpPr>
        <p:grpSpPr>
          <a:xfrm>
            <a:off x="3702050" y="1714286"/>
            <a:ext cx="2412937" cy="1434718"/>
            <a:chOff x="3702050" y="1714286"/>
            <a:chExt cx="2412937" cy="1434718"/>
          </a:xfrm>
        </p:grpSpPr>
        <p:sp>
          <p:nvSpPr>
            <p:cNvPr id="248" name="íšḷiḍé"/>
            <p:cNvSpPr/>
            <p:nvPr/>
          </p:nvSpPr>
          <p:spPr>
            <a:xfrm>
              <a:off x="3702050" y="2010254"/>
              <a:ext cx="2412937" cy="959551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4400"/>
              <a:endParaRPr lang="zh-CN" altLang="en-US" sz="2000" b="1" i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54" name="ïṡļiḑê"/>
            <p:cNvSpPr/>
            <p:nvPr/>
          </p:nvSpPr>
          <p:spPr>
            <a:xfrm flipH="1">
              <a:off x="3809074" y="2396262"/>
              <a:ext cx="2198885" cy="75274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tIns="45720" rIns="91440" bIns="45720" anchor="b" anchorCtr="0">
              <a:noAutofit/>
            </a:bodyPr>
            <a:lstStyle/>
            <a:p>
              <a:pPr algn="ctr" defTabSz="914400">
                <a:lnSpc>
                  <a:spcPct val="150000"/>
                </a:lnSpc>
              </a:pPr>
              <a:r>
                <a:rPr lang="zh-CN" altLang="en-US" sz="1600">
                  <a:cs typeface="+mn-ea"/>
                  <a:sym typeface="+mn-lt"/>
                </a:rPr>
                <a:t>腊八粥食材汇集全年各季，庆贺丰收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grpSp>
          <p:nvGrpSpPr>
            <p:cNvPr id="250" name="íSļiḑè"/>
            <p:cNvGrpSpPr/>
            <p:nvPr/>
          </p:nvGrpSpPr>
          <p:grpSpPr>
            <a:xfrm>
              <a:off x="4606861" y="1714286"/>
              <a:ext cx="603314" cy="603314"/>
              <a:chOff x="4583306" y="1690731"/>
              <a:chExt cx="650424" cy="650424"/>
            </a:xfrm>
          </p:grpSpPr>
          <p:sp>
            <p:nvSpPr>
              <p:cNvPr id="251" name="ïṡlíḓê"/>
              <p:cNvSpPr/>
              <p:nvPr/>
            </p:nvSpPr>
            <p:spPr>
              <a:xfrm>
                <a:off x="4583306" y="1690731"/>
                <a:ext cx="650424" cy="650424"/>
              </a:xfrm>
              <a:prstGeom prst="ellipse">
                <a:avLst/>
              </a:prstGeom>
              <a:solidFill>
                <a:srgbClr val="C00000"/>
              </a:solidFill>
              <a:ln w="38100">
                <a:solidFill>
                  <a:schemeClr val="bg1"/>
                </a:solidFill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 defTabSz="914400"/>
                <a:endParaRPr lang="zh-CN" altLang="en-US" sz="2000" b="1" i="1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2" name="íṣľíde"/>
              <p:cNvSpPr/>
              <p:nvPr/>
            </p:nvSpPr>
            <p:spPr>
              <a:xfrm>
                <a:off x="4731935" y="1839423"/>
                <a:ext cx="353167" cy="353044"/>
              </a:xfrm>
              <a:custGeom>
                <a:avLst/>
                <a:gdLst>
                  <a:gd name="connsiteX0" fmla="*/ 0 w 606933"/>
                  <a:gd name="connsiteY0" fmla="*/ 362213 h 606722"/>
                  <a:gd name="connsiteX1" fmla="*/ 88983 w 606933"/>
                  <a:gd name="connsiteY1" fmla="*/ 362213 h 606722"/>
                  <a:gd name="connsiteX2" fmla="*/ 88983 w 606933"/>
                  <a:gd name="connsiteY2" fmla="*/ 364880 h 606722"/>
                  <a:gd name="connsiteX3" fmla="*/ 88983 w 606933"/>
                  <a:gd name="connsiteY3" fmla="*/ 398210 h 606722"/>
                  <a:gd name="connsiteX4" fmla="*/ 88983 w 606933"/>
                  <a:gd name="connsiteY4" fmla="*/ 560238 h 606722"/>
                  <a:gd name="connsiteX5" fmla="*/ 88983 w 606933"/>
                  <a:gd name="connsiteY5" fmla="*/ 570637 h 606722"/>
                  <a:gd name="connsiteX6" fmla="*/ 88983 w 606933"/>
                  <a:gd name="connsiteY6" fmla="*/ 606722 h 606722"/>
                  <a:gd name="connsiteX7" fmla="*/ 0 w 606933"/>
                  <a:gd name="connsiteY7" fmla="*/ 606722 h 606722"/>
                  <a:gd name="connsiteX8" fmla="*/ 276890 w 606933"/>
                  <a:gd name="connsiteY8" fmla="*/ 335751 h 606722"/>
                  <a:gd name="connsiteX9" fmla="*/ 443069 w 606933"/>
                  <a:gd name="connsiteY9" fmla="*/ 377345 h 606722"/>
                  <a:gd name="connsiteX10" fmla="*/ 443069 w 606933"/>
                  <a:gd name="connsiteY10" fmla="*/ 423559 h 606722"/>
                  <a:gd name="connsiteX11" fmla="*/ 442802 w 606933"/>
                  <a:gd name="connsiteY11" fmla="*/ 423648 h 606722"/>
                  <a:gd name="connsiteX12" fmla="*/ 323976 w 606933"/>
                  <a:gd name="connsiteY12" fmla="*/ 394764 h 606722"/>
                  <a:gd name="connsiteX13" fmla="*/ 315342 w 606933"/>
                  <a:gd name="connsiteY13" fmla="*/ 429781 h 606722"/>
                  <a:gd name="connsiteX14" fmla="*/ 443336 w 606933"/>
                  <a:gd name="connsiteY14" fmla="*/ 460887 h 606722"/>
                  <a:gd name="connsiteX15" fmla="*/ 593493 w 606933"/>
                  <a:gd name="connsiteY15" fmla="*/ 419649 h 606722"/>
                  <a:gd name="connsiteX16" fmla="*/ 606933 w 606933"/>
                  <a:gd name="connsiteY16" fmla="*/ 470663 h 606722"/>
                  <a:gd name="connsiteX17" fmla="*/ 382810 w 606933"/>
                  <a:gd name="connsiteY17" fmla="*/ 594021 h 606722"/>
                  <a:gd name="connsiteX18" fmla="*/ 212804 w 606933"/>
                  <a:gd name="connsiteY18" fmla="*/ 546384 h 606722"/>
                  <a:gd name="connsiteX19" fmla="*/ 125042 w 606933"/>
                  <a:gd name="connsiteY19" fmla="*/ 556249 h 606722"/>
                  <a:gd name="connsiteX20" fmla="*/ 125042 w 606933"/>
                  <a:gd name="connsiteY20" fmla="*/ 519900 h 606722"/>
                  <a:gd name="connsiteX21" fmla="*/ 125042 w 606933"/>
                  <a:gd name="connsiteY21" fmla="*/ 395742 h 606722"/>
                  <a:gd name="connsiteX22" fmla="*/ 125042 w 606933"/>
                  <a:gd name="connsiteY22" fmla="*/ 362236 h 606722"/>
                  <a:gd name="connsiteX23" fmla="*/ 125042 w 606933"/>
                  <a:gd name="connsiteY23" fmla="*/ 359303 h 606722"/>
                  <a:gd name="connsiteX24" fmla="*/ 382041 w 606933"/>
                  <a:gd name="connsiteY24" fmla="*/ 177119 h 606722"/>
                  <a:gd name="connsiteX25" fmla="*/ 399471 w 606933"/>
                  <a:gd name="connsiteY25" fmla="*/ 197750 h 606722"/>
                  <a:gd name="connsiteX26" fmla="*/ 382041 w 606933"/>
                  <a:gd name="connsiteY26" fmla="*/ 218470 h 606722"/>
                  <a:gd name="connsiteX27" fmla="*/ 345841 w 606933"/>
                  <a:gd name="connsiteY27" fmla="*/ 95828 h 606722"/>
                  <a:gd name="connsiteX28" fmla="*/ 345841 w 606933"/>
                  <a:gd name="connsiteY28" fmla="*/ 137109 h 606722"/>
                  <a:gd name="connsiteX29" fmla="*/ 328341 w 606933"/>
                  <a:gd name="connsiteY29" fmla="*/ 116513 h 606722"/>
                  <a:gd name="connsiteX30" fmla="*/ 345841 w 606933"/>
                  <a:gd name="connsiteY30" fmla="*/ 95828 h 606722"/>
                  <a:gd name="connsiteX31" fmla="*/ 345877 w 606933"/>
                  <a:gd name="connsiteY31" fmla="*/ 41411 h 606722"/>
                  <a:gd name="connsiteX32" fmla="*/ 345877 w 606933"/>
                  <a:gd name="connsiteY32" fmla="*/ 59184 h 606722"/>
                  <a:gd name="connsiteX33" fmla="*/ 315978 w 606933"/>
                  <a:gd name="connsiteY33" fmla="*/ 70115 h 606722"/>
                  <a:gd name="connsiteX34" fmla="*/ 292308 w 606933"/>
                  <a:gd name="connsiteY34" fmla="*/ 116502 h 606722"/>
                  <a:gd name="connsiteX35" fmla="*/ 315978 w 606933"/>
                  <a:gd name="connsiteY35" fmla="*/ 162890 h 606722"/>
                  <a:gd name="connsiteX36" fmla="*/ 345877 w 606933"/>
                  <a:gd name="connsiteY36" fmla="*/ 173820 h 606722"/>
                  <a:gd name="connsiteX37" fmla="*/ 345877 w 606933"/>
                  <a:gd name="connsiteY37" fmla="*/ 218431 h 606722"/>
                  <a:gd name="connsiteX38" fmla="*/ 328347 w 606933"/>
                  <a:gd name="connsiteY38" fmla="*/ 197725 h 606722"/>
                  <a:gd name="connsiteX39" fmla="*/ 292308 w 606933"/>
                  <a:gd name="connsiteY39" fmla="*/ 197725 h 606722"/>
                  <a:gd name="connsiteX40" fmla="*/ 315978 w 606933"/>
                  <a:gd name="connsiteY40" fmla="*/ 244113 h 606722"/>
                  <a:gd name="connsiteX41" fmla="*/ 345877 w 606933"/>
                  <a:gd name="connsiteY41" fmla="*/ 255043 h 606722"/>
                  <a:gd name="connsiteX42" fmla="*/ 345877 w 606933"/>
                  <a:gd name="connsiteY42" fmla="*/ 272816 h 606722"/>
                  <a:gd name="connsiteX43" fmla="*/ 382004 w 606933"/>
                  <a:gd name="connsiteY43" fmla="*/ 272816 h 606722"/>
                  <a:gd name="connsiteX44" fmla="*/ 382004 w 606933"/>
                  <a:gd name="connsiteY44" fmla="*/ 255043 h 606722"/>
                  <a:gd name="connsiteX45" fmla="*/ 411814 w 606933"/>
                  <a:gd name="connsiteY45" fmla="*/ 244113 h 606722"/>
                  <a:gd name="connsiteX46" fmla="*/ 435573 w 606933"/>
                  <a:gd name="connsiteY46" fmla="*/ 197725 h 606722"/>
                  <a:gd name="connsiteX47" fmla="*/ 411814 w 606933"/>
                  <a:gd name="connsiteY47" fmla="*/ 151338 h 606722"/>
                  <a:gd name="connsiteX48" fmla="*/ 382004 w 606933"/>
                  <a:gd name="connsiteY48" fmla="*/ 140407 h 606722"/>
                  <a:gd name="connsiteX49" fmla="*/ 382004 w 606933"/>
                  <a:gd name="connsiteY49" fmla="*/ 95797 h 606722"/>
                  <a:gd name="connsiteX50" fmla="*/ 399446 w 606933"/>
                  <a:gd name="connsiteY50" fmla="*/ 116502 h 606722"/>
                  <a:gd name="connsiteX51" fmla="*/ 435573 w 606933"/>
                  <a:gd name="connsiteY51" fmla="*/ 116502 h 606722"/>
                  <a:gd name="connsiteX52" fmla="*/ 411814 w 606933"/>
                  <a:gd name="connsiteY52" fmla="*/ 70115 h 606722"/>
                  <a:gd name="connsiteX53" fmla="*/ 382004 w 606933"/>
                  <a:gd name="connsiteY53" fmla="*/ 59184 h 606722"/>
                  <a:gd name="connsiteX54" fmla="*/ 382004 w 606933"/>
                  <a:gd name="connsiteY54" fmla="*/ 41411 h 606722"/>
                  <a:gd name="connsiteX55" fmla="*/ 363941 w 606933"/>
                  <a:gd name="connsiteY55" fmla="*/ 0 h 606722"/>
                  <a:gd name="connsiteX56" fmla="*/ 521266 w 606933"/>
                  <a:gd name="connsiteY56" fmla="*/ 157114 h 606722"/>
                  <a:gd name="connsiteX57" fmla="*/ 363941 w 606933"/>
                  <a:gd name="connsiteY57" fmla="*/ 314228 h 606722"/>
                  <a:gd name="connsiteX58" fmla="*/ 206615 w 606933"/>
                  <a:gd name="connsiteY58" fmla="*/ 157114 h 606722"/>
                  <a:gd name="connsiteX59" fmla="*/ 363941 w 606933"/>
                  <a:gd name="connsiteY59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06933" h="606722">
                    <a:moveTo>
                      <a:pt x="0" y="362213"/>
                    </a:moveTo>
                    <a:lnTo>
                      <a:pt x="88983" y="362213"/>
                    </a:lnTo>
                    <a:lnTo>
                      <a:pt x="88983" y="364880"/>
                    </a:lnTo>
                    <a:lnTo>
                      <a:pt x="88983" y="398210"/>
                    </a:lnTo>
                    <a:lnTo>
                      <a:pt x="88983" y="560238"/>
                    </a:lnTo>
                    <a:lnTo>
                      <a:pt x="88983" y="570637"/>
                    </a:lnTo>
                    <a:lnTo>
                      <a:pt x="88983" y="606722"/>
                    </a:lnTo>
                    <a:lnTo>
                      <a:pt x="0" y="606722"/>
                    </a:lnTo>
                    <a:close/>
                    <a:moveTo>
                      <a:pt x="276890" y="335751"/>
                    </a:moveTo>
                    <a:lnTo>
                      <a:pt x="443069" y="377345"/>
                    </a:lnTo>
                    <a:lnTo>
                      <a:pt x="443069" y="423559"/>
                    </a:lnTo>
                    <a:lnTo>
                      <a:pt x="442802" y="423648"/>
                    </a:lnTo>
                    <a:lnTo>
                      <a:pt x="323976" y="394764"/>
                    </a:lnTo>
                    <a:lnTo>
                      <a:pt x="315342" y="429781"/>
                    </a:lnTo>
                    <a:lnTo>
                      <a:pt x="443336" y="460887"/>
                    </a:lnTo>
                    <a:lnTo>
                      <a:pt x="593493" y="419649"/>
                    </a:lnTo>
                    <a:lnTo>
                      <a:pt x="606933" y="470663"/>
                    </a:lnTo>
                    <a:lnTo>
                      <a:pt x="382810" y="594021"/>
                    </a:lnTo>
                    <a:lnTo>
                      <a:pt x="212804" y="546384"/>
                    </a:lnTo>
                    <a:lnTo>
                      <a:pt x="125042" y="556249"/>
                    </a:lnTo>
                    <a:lnTo>
                      <a:pt x="125042" y="519900"/>
                    </a:lnTo>
                    <a:lnTo>
                      <a:pt x="125042" y="395742"/>
                    </a:lnTo>
                    <a:lnTo>
                      <a:pt x="125042" y="362236"/>
                    </a:lnTo>
                    <a:lnTo>
                      <a:pt x="125042" y="359303"/>
                    </a:lnTo>
                    <a:close/>
                    <a:moveTo>
                      <a:pt x="382041" y="177119"/>
                    </a:moveTo>
                    <a:cubicBezTo>
                      <a:pt x="399471" y="181654"/>
                      <a:pt x="399471" y="192859"/>
                      <a:pt x="399471" y="197750"/>
                    </a:cubicBezTo>
                    <a:cubicBezTo>
                      <a:pt x="399471" y="202641"/>
                      <a:pt x="399471" y="213934"/>
                      <a:pt x="382041" y="218470"/>
                    </a:cubicBezTo>
                    <a:close/>
                    <a:moveTo>
                      <a:pt x="345841" y="95828"/>
                    </a:moveTo>
                    <a:lnTo>
                      <a:pt x="345841" y="137109"/>
                    </a:lnTo>
                    <a:cubicBezTo>
                      <a:pt x="328341" y="132670"/>
                      <a:pt x="328341" y="121395"/>
                      <a:pt x="328341" y="116513"/>
                    </a:cubicBezTo>
                    <a:cubicBezTo>
                      <a:pt x="328341" y="111630"/>
                      <a:pt x="328341" y="100355"/>
                      <a:pt x="345841" y="95828"/>
                    </a:cubicBezTo>
                    <a:close/>
                    <a:moveTo>
                      <a:pt x="345877" y="41411"/>
                    </a:moveTo>
                    <a:lnTo>
                      <a:pt x="345877" y="59184"/>
                    </a:lnTo>
                    <a:cubicBezTo>
                      <a:pt x="334220" y="60961"/>
                      <a:pt x="324253" y="64605"/>
                      <a:pt x="315978" y="70115"/>
                    </a:cubicBezTo>
                    <a:cubicBezTo>
                      <a:pt x="300494" y="80423"/>
                      <a:pt x="292308" y="96508"/>
                      <a:pt x="292308" y="116502"/>
                    </a:cubicBezTo>
                    <a:cubicBezTo>
                      <a:pt x="292308" y="136497"/>
                      <a:pt x="300494" y="152582"/>
                      <a:pt x="315978" y="162890"/>
                    </a:cubicBezTo>
                    <a:cubicBezTo>
                      <a:pt x="324253" y="168400"/>
                      <a:pt x="334220" y="172043"/>
                      <a:pt x="345877" y="173820"/>
                    </a:cubicBezTo>
                    <a:lnTo>
                      <a:pt x="345877" y="218431"/>
                    </a:lnTo>
                    <a:cubicBezTo>
                      <a:pt x="328347" y="213899"/>
                      <a:pt x="328347" y="202613"/>
                      <a:pt x="328347" y="197725"/>
                    </a:cubicBezTo>
                    <a:lnTo>
                      <a:pt x="292308" y="197725"/>
                    </a:lnTo>
                    <a:cubicBezTo>
                      <a:pt x="292308" y="217720"/>
                      <a:pt x="300494" y="233805"/>
                      <a:pt x="315978" y="244113"/>
                    </a:cubicBezTo>
                    <a:cubicBezTo>
                      <a:pt x="324253" y="249623"/>
                      <a:pt x="334220" y="253266"/>
                      <a:pt x="345877" y="255043"/>
                    </a:cubicBezTo>
                    <a:lnTo>
                      <a:pt x="345877" y="272816"/>
                    </a:lnTo>
                    <a:lnTo>
                      <a:pt x="382004" y="272816"/>
                    </a:lnTo>
                    <a:lnTo>
                      <a:pt x="382004" y="255043"/>
                    </a:lnTo>
                    <a:cubicBezTo>
                      <a:pt x="393573" y="253266"/>
                      <a:pt x="403628" y="249623"/>
                      <a:pt x="411814" y="244113"/>
                    </a:cubicBezTo>
                    <a:cubicBezTo>
                      <a:pt x="427387" y="233805"/>
                      <a:pt x="435573" y="217720"/>
                      <a:pt x="435573" y="197725"/>
                    </a:cubicBezTo>
                    <a:cubicBezTo>
                      <a:pt x="435573" y="177731"/>
                      <a:pt x="427387" y="161735"/>
                      <a:pt x="411814" y="151338"/>
                    </a:cubicBezTo>
                    <a:cubicBezTo>
                      <a:pt x="403628" y="145917"/>
                      <a:pt x="393573" y="142273"/>
                      <a:pt x="382004" y="140407"/>
                    </a:cubicBezTo>
                    <a:lnTo>
                      <a:pt x="382004" y="95797"/>
                    </a:lnTo>
                    <a:cubicBezTo>
                      <a:pt x="399446" y="100329"/>
                      <a:pt x="399446" y="111615"/>
                      <a:pt x="399446" y="116502"/>
                    </a:cubicBezTo>
                    <a:lnTo>
                      <a:pt x="435573" y="116502"/>
                    </a:lnTo>
                    <a:cubicBezTo>
                      <a:pt x="435573" y="96508"/>
                      <a:pt x="427387" y="80423"/>
                      <a:pt x="411814" y="70115"/>
                    </a:cubicBezTo>
                    <a:cubicBezTo>
                      <a:pt x="403628" y="64605"/>
                      <a:pt x="393573" y="60961"/>
                      <a:pt x="382004" y="59184"/>
                    </a:cubicBezTo>
                    <a:lnTo>
                      <a:pt x="382004" y="41411"/>
                    </a:lnTo>
                    <a:close/>
                    <a:moveTo>
                      <a:pt x="363941" y="0"/>
                    </a:moveTo>
                    <a:cubicBezTo>
                      <a:pt x="450701" y="0"/>
                      <a:pt x="521266" y="70470"/>
                      <a:pt x="521266" y="157114"/>
                    </a:cubicBezTo>
                    <a:cubicBezTo>
                      <a:pt x="521266" y="243758"/>
                      <a:pt x="450701" y="314228"/>
                      <a:pt x="363941" y="314228"/>
                    </a:cubicBezTo>
                    <a:cubicBezTo>
                      <a:pt x="277180" y="314228"/>
                      <a:pt x="206615" y="243758"/>
                      <a:pt x="206615" y="157114"/>
                    </a:cubicBezTo>
                    <a:cubicBezTo>
                      <a:pt x="206615" y="70470"/>
                      <a:pt x="277180" y="0"/>
                      <a:pt x="36394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9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400"/>
                <a:endParaRPr lang="zh-CN" altLang="en-US" sz="2000" b="1" i="1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9" name="ïSļïďê"/>
          <p:cNvGrpSpPr/>
          <p:nvPr/>
        </p:nvGrpSpPr>
        <p:grpSpPr>
          <a:xfrm>
            <a:off x="3702050" y="3885649"/>
            <a:ext cx="2412937" cy="1361220"/>
            <a:chOff x="3702050" y="3885649"/>
            <a:chExt cx="2412937" cy="1361220"/>
          </a:xfrm>
        </p:grpSpPr>
        <p:sp>
          <p:nvSpPr>
            <p:cNvPr id="241" name="íṥḻíḑè"/>
            <p:cNvSpPr/>
            <p:nvPr/>
          </p:nvSpPr>
          <p:spPr>
            <a:xfrm>
              <a:off x="3702050" y="4181617"/>
              <a:ext cx="2412937" cy="959551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4400"/>
              <a:endParaRPr lang="zh-CN" altLang="en-US" sz="2000" b="1" i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47" name="îş1íḍe"/>
            <p:cNvSpPr/>
            <p:nvPr/>
          </p:nvSpPr>
          <p:spPr>
            <a:xfrm flipH="1">
              <a:off x="3809074" y="4567625"/>
              <a:ext cx="2198885" cy="6792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tIns="45720" rIns="91440" bIns="45720" anchor="b" anchorCtr="0">
              <a:noAutofit/>
            </a:bodyPr>
            <a:lstStyle/>
            <a:p>
              <a:pPr algn="ctr" defTabSz="914400">
                <a:lnSpc>
                  <a:spcPct val="150000"/>
                </a:lnSpc>
              </a:pPr>
              <a:r>
                <a:rPr lang="zh-CN" altLang="en-US" sz="1600">
                  <a:cs typeface="+mn-ea"/>
                  <a:sym typeface="+mn-lt"/>
                </a:rPr>
                <a:t>福寿粥，积福惜福</a:t>
              </a:r>
              <a:endParaRPr lang="zh-CN" altLang="en-US" sz="1600" dirty="0">
                <a:cs typeface="+mn-ea"/>
                <a:sym typeface="+mn-lt"/>
              </a:endParaRPr>
            </a:p>
          </p:txBody>
        </p:sp>
        <p:grpSp>
          <p:nvGrpSpPr>
            <p:cNvPr id="243" name="işľïḋe"/>
            <p:cNvGrpSpPr/>
            <p:nvPr/>
          </p:nvGrpSpPr>
          <p:grpSpPr>
            <a:xfrm>
              <a:off x="4606861" y="3885649"/>
              <a:ext cx="603314" cy="603314"/>
              <a:chOff x="4583306" y="3862094"/>
              <a:chExt cx="650424" cy="650424"/>
            </a:xfrm>
          </p:grpSpPr>
          <p:sp>
            <p:nvSpPr>
              <p:cNvPr id="244" name="ï$ľiḑê"/>
              <p:cNvSpPr/>
              <p:nvPr/>
            </p:nvSpPr>
            <p:spPr>
              <a:xfrm>
                <a:off x="4583306" y="3862094"/>
                <a:ext cx="650424" cy="650424"/>
              </a:xfrm>
              <a:prstGeom prst="ellipse">
                <a:avLst/>
              </a:prstGeom>
              <a:solidFill>
                <a:srgbClr val="C00000"/>
              </a:solidFill>
              <a:ln w="38100">
                <a:solidFill>
                  <a:schemeClr val="bg1"/>
                </a:solidFill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 defTabSz="914400"/>
                <a:endParaRPr lang="zh-CN" altLang="en-US" sz="2000" b="1" i="1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5" name="íS1ïḓê"/>
              <p:cNvSpPr/>
              <p:nvPr/>
            </p:nvSpPr>
            <p:spPr>
              <a:xfrm>
                <a:off x="4739988" y="4010723"/>
                <a:ext cx="337061" cy="353167"/>
              </a:xfrm>
              <a:custGeom>
                <a:avLst/>
                <a:gdLst>
                  <a:gd name="connsiteX0" fmla="*/ 345269 w 578992"/>
                  <a:gd name="connsiteY0" fmla="*/ 346719 h 606657"/>
                  <a:gd name="connsiteX1" fmla="*/ 527264 w 578992"/>
                  <a:gd name="connsiteY1" fmla="*/ 395415 h 606657"/>
                  <a:gd name="connsiteX2" fmla="*/ 536965 w 578992"/>
                  <a:gd name="connsiteY2" fmla="*/ 431758 h 606657"/>
                  <a:gd name="connsiteX3" fmla="*/ 512135 w 578992"/>
                  <a:gd name="connsiteY3" fmla="*/ 456550 h 606657"/>
                  <a:gd name="connsiteX4" fmla="*/ 572652 w 578992"/>
                  <a:gd name="connsiteY4" fmla="*/ 516975 h 606657"/>
                  <a:gd name="connsiteX5" fmla="*/ 572652 w 578992"/>
                  <a:gd name="connsiteY5" fmla="*/ 547632 h 606657"/>
                  <a:gd name="connsiteX6" fmla="*/ 519877 w 578992"/>
                  <a:gd name="connsiteY6" fmla="*/ 600326 h 606657"/>
                  <a:gd name="connsiteX7" fmla="*/ 489174 w 578992"/>
                  <a:gd name="connsiteY7" fmla="*/ 600326 h 606657"/>
                  <a:gd name="connsiteX8" fmla="*/ 428657 w 578992"/>
                  <a:gd name="connsiteY8" fmla="*/ 539901 h 606657"/>
                  <a:gd name="connsiteX9" fmla="*/ 403739 w 578992"/>
                  <a:gd name="connsiteY9" fmla="*/ 564782 h 606657"/>
                  <a:gd name="connsiteX10" fmla="*/ 366628 w 578992"/>
                  <a:gd name="connsiteY10" fmla="*/ 552075 h 606657"/>
                  <a:gd name="connsiteX11" fmla="*/ 318659 w 578992"/>
                  <a:gd name="connsiteY11" fmla="*/ 373288 h 606657"/>
                  <a:gd name="connsiteX12" fmla="*/ 345269 w 578992"/>
                  <a:gd name="connsiteY12" fmla="*/ 346719 h 606657"/>
                  <a:gd name="connsiteX13" fmla="*/ 233275 w 578992"/>
                  <a:gd name="connsiteY13" fmla="*/ 312148 h 606657"/>
                  <a:gd name="connsiteX14" fmla="*/ 255262 w 578992"/>
                  <a:gd name="connsiteY14" fmla="*/ 334095 h 606657"/>
                  <a:gd name="connsiteX15" fmla="*/ 281255 w 578992"/>
                  <a:gd name="connsiteY15" fmla="*/ 357464 h 606657"/>
                  <a:gd name="connsiteX16" fmla="*/ 289000 w 578992"/>
                  <a:gd name="connsiteY16" fmla="*/ 365016 h 606657"/>
                  <a:gd name="connsiteX17" fmla="*/ 300127 w 578992"/>
                  <a:gd name="connsiteY17" fmla="*/ 416019 h 606657"/>
                  <a:gd name="connsiteX18" fmla="*/ 298791 w 578992"/>
                  <a:gd name="connsiteY18" fmla="*/ 422416 h 606657"/>
                  <a:gd name="connsiteX19" fmla="*/ 260514 w 578992"/>
                  <a:gd name="connsiteY19" fmla="*/ 407844 h 606657"/>
                  <a:gd name="connsiteX20" fmla="*/ 260514 w 578992"/>
                  <a:gd name="connsiteY20" fmla="*/ 398159 h 606657"/>
                  <a:gd name="connsiteX21" fmla="*/ 211822 w 578992"/>
                  <a:gd name="connsiteY21" fmla="*/ 335339 h 606657"/>
                  <a:gd name="connsiteX22" fmla="*/ 233275 w 578992"/>
                  <a:gd name="connsiteY22" fmla="*/ 312148 h 606657"/>
                  <a:gd name="connsiteX23" fmla="*/ 283295 w 578992"/>
                  <a:gd name="connsiteY23" fmla="*/ 133638 h 606657"/>
                  <a:gd name="connsiteX24" fmla="*/ 303944 w 578992"/>
                  <a:gd name="connsiteY24" fmla="*/ 155858 h 606657"/>
                  <a:gd name="connsiteX25" fmla="*/ 303944 w 578992"/>
                  <a:gd name="connsiteY25" fmla="*/ 165457 h 606657"/>
                  <a:gd name="connsiteX26" fmla="*/ 352630 w 578992"/>
                  <a:gd name="connsiteY26" fmla="*/ 228294 h 606657"/>
                  <a:gd name="connsiteX27" fmla="*/ 331180 w 578992"/>
                  <a:gd name="connsiteY27" fmla="*/ 251580 h 606657"/>
                  <a:gd name="connsiteX28" fmla="*/ 309196 w 578992"/>
                  <a:gd name="connsiteY28" fmla="*/ 229538 h 606657"/>
                  <a:gd name="connsiteX29" fmla="*/ 283206 w 578992"/>
                  <a:gd name="connsiteY29" fmla="*/ 206252 h 606657"/>
                  <a:gd name="connsiteX30" fmla="*/ 256327 w 578992"/>
                  <a:gd name="connsiteY30" fmla="*/ 240648 h 606657"/>
                  <a:gd name="connsiteX31" fmla="*/ 282583 w 578992"/>
                  <a:gd name="connsiteY31" fmla="*/ 260112 h 606657"/>
                  <a:gd name="connsiteX32" fmla="*/ 348625 w 578992"/>
                  <a:gd name="connsiteY32" fmla="*/ 307306 h 606657"/>
                  <a:gd name="connsiteX33" fmla="*/ 341594 w 578992"/>
                  <a:gd name="connsiteY33" fmla="*/ 317083 h 606657"/>
                  <a:gd name="connsiteX34" fmla="*/ 316494 w 578992"/>
                  <a:gd name="connsiteY34" fmla="*/ 322594 h 606657"/>
                  <a:gd name="connsiteX35" fmla="*/ 306792 w 578992"/>
                  <a:gd name="connsiteY35" fmla="*/ 319305 h 606657"/>
                  <a:gd name="connsiteX36" fmla="*/ 282227 w 578992"/>
                  <a:gd name="connsiteY36" fmla="*/ 303485 h 606657"/>
                  <a:gd name="connsiteX37" fmla="*/ 211825 w 578992"/>
                  <a:gd name="connsiteY37" fmla="*/ 234604 h 606657"/>
                  <a:gd name="connsiteX38" fmla="*/ 260510 w 578992"/>
                  <a:gd name="connsiteY38" fmla="*/ 166612 h 606657"/>
                  <a:gd name="connsiteX39" fmla="*/ 260510 w 578992"/>
                  <a:gd name="connsiteY39" fmla="*/ 155236 h 606657"/>
                  <a:gd name="connsiteX40" fmla="*/ 283295 w 578992"/>
                  <a:gd name="connsiteY40" fmla="*/ 133638 h 606657"/>
                  <a:gd name="connsiteX41" fmla="*/ 282248 w 578992"/>
                  <a:gd name="connsiteY41" fmla="*/ 0 h 606657"/>
                  <a:gd name="connsiteX42" fmla="*/ 551768 w 578992"/>
                  <a:gd name="connsiteY42" fmla="*/ 365640 h 606657"/>
                  <a:gd name="connsiteX43" fmla="*/ 541888 w 578992"/>
                  <a:gd name="connsiteY43" fmla="*/ 369995 h 606657"/>
                  <a:gd name="connsiteX44" fmla="*/ 534768 w 578992"/>
                  <a:gd name="connsiteY44" fmla="*/ 367507 h 606657"/>
                  <a:gd name="connsiteX45" fmla="*/ 487148 w 578992"/>
                  <a:gd name="connsiteY45" fmla="*/ 354797 h 606657"/>
                  <a:gd name="connsiteX46" fmla="*/ 482163 w 578992"/>
                  <a:gd name="connsiteY46" fmla="*/ 345554 h 606657"/>
                  <a:gd name="connsiteX47" fmla="*/ 282248 w 578992"/>
                  <a:gd name="connsiteY47" fmla="*/ 72257 h 606657"/>
                  <a:gd name="connsiteX48" fmla="*/ 72364 w 578992"/>
                  <a:gd name="connsiteY48" fmla="*/ 281829 h 606657"/>
                  <a:gd name="connsiteX49" fmla="*/ 313134 w 578992"/>
                  <a:gd name="connsiteY49" fmla="*/ 489180 h 606657"/>
                  <a:gd name="connsiteX50" fmla="*/ 321145 w 578992"/>
                  <a:gd name="connsiteY50" fmla="*/ 494423 h 606657"/>
                  <a:gd name="connsiteX51" fmla="*/ 336277 w 578992"/>
                  <a:gd name="connsiteY51" fmla="*/ 550771 h 606657"/>
                  <a:gd name="connsiteX52" fmla="*/ 330580 w 578992"/>
                  <a:gd name="connsiteY52" fmla="*/ 559748 h 606657"/>
                  <a:gd name="connsiteX53" fmla="*/ 0 w 578992"/>
                  <a:gd name="connsiteY53" fmla="*/ 281829 h 606657"/>
                  <a:gd name="connsiteX54" fmla="*/ 282248 w 578992"/>
                  <a:gd name="connsiteY54" fmla="*/ 0 h 606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578992" h="606657">
                    <a:moveTo>
                      <a:pt x="345269" y="346719"/>
                    </a:moveTo>
                    <a:lnTo>
                      <a:pt x="527264" y="395415"/>
                    </a:lnTo>
                    <a:cubicBezTo>
                      <a:pt x="543372" y="399769"/>
                      <a:pt x="548801" y="419940"/>
                      <a:pt x="536965" y="431758"/>
                    </a:cubicBezTo>
                    <a:lnTo>
                      <a:pt x="512135" y="456550"/>
                    </a:lnTo>
                    <a:lnTo>
                      <a:pt x="572652" y="516975"/>
                    </a:lnTo>
                    <a:cubicBezTo>
                      <a:pt x="581106" y="525506"/>
                      <a:pt x="581106" y="539190"/>
                      <a:pt x="572652" y="547632"/>
                    </a:cubicBezTo>
                    <a:lnTo>
                      <a:pt x="519877" y="600326"/>
                    </a:lnTo>
                    <a:cubicBezTo>
                      <a:pt x="511334" y="608768"/>
                      <a:pt x="497629" y="608768"/>
                      <a:pt x="489174" y="600326"/>
                    </a:cubicBezTo>
                    <a:lnTo>
                      <a:pt x="428657" y="539901"/>
                    </a:lnTo>
                    <a:lnTo>
                      <a:pt x="403739" y="564782"/>
                    </a:lnTo>
                    <a:cubicBezTo>
                      <a:pt x="393148" y="575357"/>
                      <a:pt x="372501" y="574024"/>
                      <a:pt x="366628" y="552075"/>
                    </a:cubicBezTo>
                    <a:cubicBezTo>
                      <a:pt x="366005" y="549854"/>
                      <a:pt x="319015" y="374799"/>
                      <a:pt x="318659" y="373288"/>
                    </a:cubicBezTo>
                    <a:cubicBezTo>
                      <a:pt x="314298" y="357205"/>
                      <a:pt x="329071" y="342454"/>
                      <a:pt x="345269" y="346719"/>
                    </a:cubicBezTo>
                    <a:close/>
                    <a:moveTo>
                      <a:pt x="233275" y="312148"/>
                    </a:moveTo>
                    <a:cubicBezTo>
                      <a:pt x="245470" y="311970"/>
                      <a:pt x="255440" y="321922"/>
                      <a:pt x="255262" y="334095"/>
                    </a:cubicBezTo>
                    <a:cubicBezTo>
                      <a:pt x="255084" y="345646"/>
                      <a:pt x="263986" y="357464"/>
                      <a:pt x="281255" y="357464"/>
                    </a:cubicBezTo>
                    <a:cubicBezTo>
                      <a:pt x="286329" y="357464"/>
                      <a:pt x="289267" y="361195"/>
                      <a:pt x="289000" y="365016"/>
                    </a:cubicBezTo>
                    <a:cubicBezTo>
                      <a:pt x="288465" y="375412"/>
                      <a:pt x="290068" y="378611"/>
                      <a:pt x="300127" y="416019"/>
                    </a:cubicBezTo>
                    <a:cubicBezTo>
                      <a:pt x="300750" y="418240"/>
                      <a:pt x="300305" y="420639"/>
                      <a:pt x="298791" y="422416"/>
                    </a:cubicBezTo>
                    <a:cubicBezTo>
                      <a:pt x="285706" y="437788"/>
                      <a:pt x="260514" y="428458"/>
                      <a:pt x="260514" y="407844"/>
                    </a:cubicBezTo>
                    <a:lnTo>
                      <a:pt x="260514" y="398159"/>
                    </a:lnTo>
                    <a:cubicBezTo>
                      <a:pt x="232919" y="390340"/>
                      <a:pt x="212534" y="365283"/>
                      <a:pt x="211822" y="335339"/>
                    </a:cubicBezTo>
                    <a:cubicBezTo>
                      <a:pt x="211555" y="323077"/>
                      <a:pt x="220902" y="312237"/>
                      <a:pt x="233275" y="312148"/>
                    </a:cubicBezTo>
                    <a:close/>
                    <a:moveTo>
                      <a:pt x="283295" y="133638"/>
                    </a:moveTo>
                    <a:cubicBezTo>
                      <a:pt x="294955" y="134171"/>
                      <a:pt x="303944" y="144215"/>
                      <a:pt x="303944" y="155858"/>
                    </a:cubicBezTo>
                    <a:lnTo>
                      <a:pt x="303944" y="165457"/>
                    </a:lnTo>
                    <a:cubicBezTo>
                      <a:pt x="331536" y="173367"/>
                      <a:pt x="351918" y="198430"/>
                      <a:pt x="352630" y="228294"/>
                    </a:cubicBezTo>
                    <a:cubicBezTo>
                      <a:pt x="352897" y="240648"/>
                      <a:pt x="343552" y="251402"/>
                      <a:pt x="331180" y="251580"/>
                    </a:cubicBezTo>
                    <a:cubicBezTo>
                      <a:pt x="318987" y="251757"/>
                      <a:pt x="309018" y="241803"/>
                      <a:pt x="309196" y="229538"/>
                    </a:cubicBezTo>
                    <a:cubicBezTo>
                      <a:pt x="309374" y="218073"/>
                      <a:pt x="300473" y="206252"/>
                      <a:pt x="283206" y="206252"/>
                    </a:cubicBezTo>
                    <a:cubicBezTo>
                      <a:pt x="265583" y="206252"/>
                      <a:pt x="251076" y="222783"/>
                      <a:pt x="256327" y="240648"/>
                    </a:cubicBezTo>
                    <a:cubicBezTo>
                      <a:pt x="259709" y="252202"/>
                      <a:pt x="270568" y="260112"/>
                      <a:pt x="282583" y="260112"/>
                    </a:cubicBezTo>
                    <a:cubicBezTo>
                      <a:pt x="312845" y="260290"/>
                      <a:pt x="339013" y="280021"/>
                      <a:pt x="348625" y="307306"/>
                    </a:cubicBezTo>
                    <a:cubicBezTo>
                      <a:pt x="350405" y="312106"/>
                      <a:pt x="346756" y="317350"/>
                      <a:pt x="341594" y="317083"/>
                    </a:cubicBezTo>
                    <a:cubicBezTo>
                      <a:pt x="332960" y="316728"/>
                      <a:pt x="324327" y="318594"/>
                      <a:pt x="316494" y="322594"/>
                    </a:cubicBezTo>
                    <a:cubicBezTo>
                      <a:pt x="312934" y="324460"/>
                      <a:pt x="308484" y="322949"/>
                      <a:pt x="306792" y="319305"/>
                    </a:cubicBezTo>
                    <a:cubicBezTo>
                      <a:pt x="302520" y="310062"/>
                      <a:pt x="293086" y="303485"/>
                      <a:pt x="282227" y="303485"/>
                    </a:cubicBezTo>
                    <a:cubicBezTo>
                      <a:pt x="244133" y="303485"/>
                      <a:pt x="212537" y="272555"/>
                      <a:pt x="211825" y="234604"/>
                    </a:cubicBezTo>
                    <a:cubicBezTo>
                      <a:pt x="211202" y="203141"/>
                      <a:pt x="231673" y="176300"/>
                      <a:pt x="260510" y="166612"/>
                    </a:cubicBezTo>
                    <a:lnTo>
                      <a:pt x="260510" y="155236"/>
                    </a:lnTo>
                    <a:cubicBezTo>
                      <a:pt x="260510" y="142970"/>
                      <a:pt x="270835" y="133016"/>
                      <a:pt x="283295" y="133638"/>
                    </a:cubicBezTo>
                    <a:close/>
                    <a:moveTo>
                      <a:pt x="282248" y="0"/>
                    </a:moveTo>
                    <a:cubicBezTo>
                      <a:pt x="471126" y="0"/>
                      <a:pt x="608556" y="183353"/>
                      <a:pt x="551768" y="365640"/>
                    </a:cubicBezTo>
                    <a:cubicBezTo>
                      <a:pt x="550522" y="369729"/>
                      <a:pt x="545894" y="371773"/>
                      <a:pt x="541888" y="369995"/>
                    </a:cubicBezTo>
                    <a:cubicBezTo>
                      <a:pt x="539574" y="369018"/>
                      <a:pt x="537260" y="368218"/>
                      <a:pt x="534768" y="367507"/>
                    </a:cubicBezTo>
                    <a:lnTo>
                      <a:pt x="487148" y="354797"/>
                    </a:lnTo>
                    <a:cubicBezTo>
                      <a:pt x="483142" y="353731"/>
                      <a:pt x="480917" y="349554"/>
                      <a:pt x="482163" y="345554"/>
                    </a:cubicBezTo>
                    <a:cubicBezTo>
                      <a:pt x="525600" y="210372"/>
                      <a:pt x="423773" y="72257"/>
                      <a:pt x="282248" y="72257"/>
                    </a:cubicBezTo>
                    <a:cubicBezTo>
                      <a:pt x="166536" y="72257"/>
                      <a:pt x="72364" y="166289"/>
                      <a:pt x="72364" y="281829"/>
                    </a:cubicBezTo>
                    <a:cubicBezTo>
                      <a:pt x="72364" y="410257"/>
                      <a:pt x="187453" y="507933"/>
                      <a:pt x="313134" y="489180"/>
                    </a:cubicBezTo>
                    <a:cubicBezTo>
                      <a:pt x="316784" y="488646"/>
                      <a:pt x="320255" y="490957"/>
                      <a:pt x="321145" y="494423"/>
                    </a:cubicBezTo>
                    <a:lnTo>
                      <a:pt x="336277" y="550771"/>
                    </a:lnTo>
                    <a:cubicBezTo>
                      <a:pt x="337345" y="554860"/>
                      <a:pt x="334764" y="559037"/>
                      <a:pt x="330580" y="559748"/>
                    </a:cubicBezTo>
                    <a:cubicBezTo>
                      <a:pt x="163332" y="589433"/>
                      <a:pt x="0" y="461006"/>
                      <a:pt x="0" y="281829"/>
                    </a:cubicBezTo>
                    <a:cubicBezTo>
                      <a:pt x="0" y="126472"/>
                      <a:pt x="126571" y="0"/>
                      <a:pt x="28224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fontScale="9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400"/>
                <a:endParaRPr lang="zh-CN" altLang="en-US" sz="2000" b="1" i="1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30" name="直接连接符 29"/>
          <p:cNvCxnSpPr/>
          <p:nvPr/>
        </p:nvCxnSpPr>
        <p:spPr>
          <a:xfrm flipV="1">
            <a:off x="673100" y="3612196"/>
            <a:ext cx="7665786" cy="0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9" name="图片 2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5198" y="1919778"/>
            <a:ext cx="5290419" cy="3526946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0" y="3613012"/>
            <a:ext cx="13266821" cy="328170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28600" y="171450"/>
            <a:ext cx="11696699" cy="6477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2303293">
            <a:off x="9633266" y="-516023"/>
            <a:ext cx="2236475" cy="25908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99175" y="158170"/>
            <a:ext cx="2684885" cy="337935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0025438" y="-570544"/>
            <a:ext cx="2699842" cy="2699842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 rot="16200000">
            <a:off x="6056258" y="750183"/>
            <a:ext cx="1169786" cy="5411575"/>
            <a:chOff x="45228" y="2079245"/>
            <a:chExt cx="1559713" cy="2992118"/>
          </a:xfrm>
        </p:grpSpPr>
        <p:sp>
          <p:nvSpPr>
            <p:cNvPr id="19" name="圆角矩形 18"/>
            <p:cNvSpPr/>
            <p:nvPr/>
          </p:nvSpPr>
          <p:spPr bwMode="auto">
            <a:xfrm>
              <a:off x="45228" y="2079245"/>
              <a:ext cx="1456919" cy="2517374"/>
            </a:xfrm>
            <a:prstGeom prst="roundRect">
              <a:avLst/>
            </a:prstGeom>
            <a:solidFill>
              <a:srgbClr val="A35300"/>
            </a:solidFill>
            <a:ln w="28575">
              <a:noFill/>
            </a:ln>
          </p:spPr>
          <p:txBody>
            <a:bodyPr vert="horz" wrap="square" lIns="68580" tIns="34290" rIns="68580" bIns="34290" numCol="1" rtlCol="0" anchor="t" anchorCtr="0" compatLnSpc="1"/>
            <a:lstStyle/>
            <a:p>
              <a:pPr algn="ctr"/>
              <a:endParaRPr lang="zh-CN" altLang="en-US" sz="1015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41807" y="2950342"/>
              <a:ext cx="1463134" cy="212102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450"/>
                </a:spcBef>
              </a:pPr>
              <a:r>
                <a:rPr lang="zh-CN" altLang="en-US" sz="5400" b="1" smtClean="0">
                  <a:solidFill>
                    <a:schemeClr val="bg1"/>
                  </a:solidFill>
                  <a:cs typeface="+mn-ea"/>
                  <a:sym typeface="+mn-lt"/>
                </a:rPr>
                <a:t>腊八诗歌</a:t>
              </a:r>
              <a:endParaRPr lang="zh-CN" altLang="en-US" sz="5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5408860" y="887525"/>
            <a:ext cx="21513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 smtClean="0">
                <a:solidFill>
                  <a:srgbClr val="C00000"/>
                </a:solidFill>
                <a:cs typeface="+mn-ea"/>
                <a:sym typeface="+mn-lt"/>
              </a:rPr>
              <a:t>肆</a:t>
            </a:r>
            <a:endParaRPr lang="zh-CN" altLang="en-US" sz="9600">
              <a:solidFill>
                <a:srgbClr val="C00000"/>
              </a:solidFill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3198165" y="2211408"/>
            <a:ext cx="2589027" cy="22107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28600" y="171450"/>
            <a:ext cx="11696699" cy="6477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-249666" y="-217375"/>
            <a:ext cx="4554902" cy="277150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775218" y="1850902"/>
            <a:ext cx="2954655" cy="3724096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b="1" smtClean="0">
                <a:cs typeface="+mn-ea"/>
                <a:sym typeface="+mn-lt"/>
              </a:rPr>
              <a:t>——(</a:t>
            </a:r>
            <a:r>
              <a:rPr lang="zh-CN" altLang="en-US" b="1" dirty="0">
                <a:cs typeface="+mn-ea"/>
                <a:sym typeface="+mn-lt"/>
              </a:rPr>
              <a:t>唐</a:t>
            </a:r>
            <a:r>
              <a:rPr lang="en-US" altLang="zh-CN" b="1" dirty="0">
                <a:cs typeface="+mn-ea"/>
                <a:sym typeface="+mn-lt"/>
              </a:rPr>
              <a:t>)</a:t>
            </a:r>
            <a:r>
              <a:rPr lang="zh-CN" altLang="en-US" b="1" dirty="0">
                <a:cs typeface="+mn-ea"/>
                <a:sym typeface="+mn-lt"/>
              </a:rPr>
              <a:t>杜甫</a:t>
            </a:r>
          </a:p>
          <a:p>
            <a:pPr algn="dist">
              <a:lnSpc>
                <a:spcPct val="200000"/>
              </a:lnSpc>
            </a:pPr>
            <a:r>
              <a:rPr lang="zh-CN" altLang="en-US" dirty="0">
                <a:cs typeface="+mn-ea"/>
                <a:sym typeface="+mn-lt"/>
              </a:rPr>
              <a:t>腊日常年暖尚遥，今年腊日冻全消。</a:t>
            </a:r>
          </a:p>
          <a:p>
            <a:pPr algn="dist">
              <a:lnSpc>
                <a:spcPct val="200000"/>
              </a:lnSpc>
            </a:pPr>
            <a:r>
              <a:rPr lang="zh-CN" altLang="en-US" dirty="0">
                <a:cs typeface="+mn-ea"/>
                <a:sym typeface="+mn-lt"/>
              </a:rPr>
              <a:t>侵凌雪色还萱草，漏泄春光有柳条。</a:t>
            </a:r>
          </a:p>
          <a:p>
            <a:pPr algn="dist">
              <a:lnSpc>
                <a:spcPct val="200000"/>
              </a:lnSpc>
            </a:pPr>
            <a:r>
              <a:rPr lang="zh-CN" altLang="en-US" dirty="0">
                <a:cs typeface="+mn-ea"/>
                <a:sym typeface="+mn-lt"/>
              </a:rPr>
              <a:t>纵酒欲谋良夜醉，还家初散紫宸朝。</a:t>
            </a:r>
          </a:p>
          <a:p>
            <a:pPr algn="dist">
              <a:lnSpc>
                <a:spcPct val="200000"/>
              </a:lnSpc>
            </a:pPr>
            <a:r>
              <a:rPr lang="zh-CN" altLang="en-US" dirty="0">
                <a:cs typeface="+mn-ea"/>
                <a:sym typeface="+mn-lt"/>
              </a:rPr>
              <a:t>口脂面药随恩泽，翠管银婴下九霄。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8192" y="1395476"/>
            <a:ext cx="3974702" cy="442452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195137" y="567035"/>
            <a:ext cx="1763624" cy="461665"/>
          </a:xfrm>
          <a:prstGeom prst="rect">
            <a:avLst/>
          </a:prstGeom>
          <a:solidFill>
            <a:srgbClr val="A35300"/>
          </a:solidFill>
        </p:spPr>
        <p:txBody>
          <a:bodyPr wrap="none" rtlCol="0" anchor="ctr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bg1"/>
                </a:solidFill>
                <a:latin typeface="文悦古体仿宋 (非商业使用)" pitchFamily="50" charset="-122"/>
                <a:ea typeface="文悦古体仿宋 (非商业使用)" pitchFamily="50" charset="-122"/>
              </a:defRPr>
            </a:lvl1pPr>
          </a:lstStyle>
          <a:p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腊八节诗歌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027785" y="116837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smtClean="0">
                <a:solidFill>
                  <a:srgbClr val="C00000"/>
                </a:solidFill>
                <a:cs typeface="+mn-ea"/>
                <a:sym typeface="+mn-lt"/>
              </a:rPr>
              <a:t>《</a:t>
            </a:r>
            <a:r>
              <a:rPr lang="zh-CN" altLang="en-US" sz="2400" smtClean="0">
                <a:solidFill>
                  <a:srgbClr val="C00000"/>
                </a:solidFill>
                <a:cs typeface="+mn-ea"/>
                <a:sym typeface="+mn-lt"/>
              </a:rPr>
              <a:t>腊日</a:t>
            </a:r>
            <a:r>
              <a:rPr lang="en-US" altLang="zh-CN" sz="2400">
                <a:solidFill>
                  <a:srgbClr val="C00000"/>
                </a:solidFill>
                <a:cs typeface="+mn-ea"/>
                <a:sym typeface="+mn-lt"/>
              </a:rPr>
              <a:t>》</a:t>
            </a:r>
            <a:endParaRPr lang="zh-CN" altLang="en-US" sz="2400">
              <a:solidFill>
                <a:srgbClr val="C00000"/>
              </a:solidFill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 cstate="screen"/>
          <a:srcRect t="-27295" r="-16126"/>
          <a:stretch>
            <a:fillRect/>
          </a:stretch>
        </p:blipFill>
        <p:spPr>
          <a:xfrm rot="21096347">
            <a:off x="9014984" y="-717664"/>
            <a:ext cx="3994484" cy="40801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51388" y="1481307"/>
            <a:ext cx="2954655" cy="500380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mtClean="0">
                <a:cs typeface="+mn-ea"/>
                <a:sym typeface="+mn-lt"/>
              </a:rPr>
              <a:t>                   ——</a:t>
            </a:r>
            <a:r>
              <a:rPr lang="zh-CN" altLang="en-US" dirty="0">
                <a:cs typeface="+mn-ea"/>
                <a:sym typeface="+mn-lt"/>
              </a:rPr>
              <a:t>宋</a:t>
            </a:r>
            <a:r>
              <a:rPr lang="en-US" altLang="zh-CN" dirty="0">
                <a:cs typeface="+mn-ea"/>
                <a:sym typeface="+mn-lt"/>
              </a:rPr>
              <a:t>·</a:t>
            </a:r>
            <a:r>
              <a:rPr lang="zh-CN" altLang="en-US" dirty="0">
                <a:cs typeface="+mn-ea"/>
                <a:sym typeface="+mn-lt"/>
              </a:rPr>
              <a:t>陆游</a:t>
            </a:r>
            <a:endParaRPr lang="en-US" altLang="zh-CN" dirty="0">
              <a:cs typeface="+mn-ea"/>
              <a:sym typeface="+mn-lt"/>
            </a:endParaRPr>
          </a:p>
          <a:p>
            <a:pPr algn="ctr">
              <a:lnSpc>
                <a:spcPct val="200000"/>
              </a:lnSpc>
            </a:pPr>
            <a:r>
              <a:rPr lang="zh-CN" altLang="en-US" dirty="0">
                <a:cs typeface="+mn-ea"/>
                <a:sym typeface="+mn-lt"/>
              </a:rPr>
              <a:t>腊月风和意已春，时因散策过吾邻。</a:t>
            </a:r>
          </a:p>
          <a:p>
            <a:pPr algn="ctr">
              <a:lnSpc>
                <a:spcPct val="200000"/>
              </a:lnSpc>
            </a:pPr>
            <a:r>
              <a:rPr lang="zh-CN" altLang="en-US" dirty="0">
                <a:cs typeface="+mn-ea"/>
                <a:sym typeface="+mn-lt"/>
              </a:rPr>
              <a:t>草烟漠漠柴门里，牛迹重重野水滨。</a:t>
            </a:r>
          </a:p>
          <a:p>
            <a:pPr algn="ctr">
              <a:lnSpc>
                <a:spcPct val="200000"/>
              </a:lnSpc>
            </a:pPr>
            <a:r>
              <a:rPr lang="zh-CN" altLang="en-US" dirty="0">
                <a:cs typeface="+mn-ea"/>
                <a:sym typeface="+mn-lt"/>
              </a:rPr>
              <a:t>多病所须惟药物，差科未动是闲人。</a:t>
            </a:r>
          </a:p>
          <a:p>
            <a:pPr algn="ctr">
              <a:lnSpc>
                <a:spcPct val="200000"/>
              </a:lnSpc>
            </a:pPr>
            <a:r>
              <a:rPr lang="zh-CN" altLang="en-US" dirty="0">
                <a:cs typeface="+mn-ea"/>
                <a:sym typeface="+mn-lt"/>
              </a:rPr>
              <a:t>今朝佛粥交相馈，更觉江村节物新。 </a:t>
            </a:r>
          </a:p>
        </p:txBody>
      </p:sp>
      <p:sp>
        <p:nvSpPr>
          <p:cNvPr id="8" name="矩形 7"/>
          <p:cNvSpPr/>
          <p:nvPr/>
        </p:nvSpPr>
        <p:spPr>
          <a:xfrm>
            <a:off x="228600" y="171450"/>
            <a:ext cx="11696699" cy="6477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rot="10800000">
            <a:off x="10611315" y="-281157"/>
            <a:ext cx="1434168" cy="3657601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6096000" y="1381211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rgbClr val="C00000"/>
                </a:solidFill>
                <a:cs typeface="+mn-ea"/>
                <a:sym typeface="+mn-lt"/>
              </a:rPr>
              <a:t>《</a:t>
            </a:r>
            <a:r>
              <a:rPr lang="zh-CN" altLang="en-US" sz="2400">
                <a:solidFill>
                  <a:srgbClr val="C00000"/>
                </a:solidFill>
                <a:cs typeface="+mn-ea"/>
                <a:sym typeface="+mn-lt"/>
              </a:rPr>
              <a:t>十二月八日步至西村</a:t>
            </a:r>
            <a:r>
              <a:rPr lang="en-US" altLang="zh-CN" sz="2400">
                <a:solidFill>
                  <a:srgbClr val="C00000"/>
                </a:solidFill>
                <a:cs typeface="+mn-ea"/>
                <a:sym typeface="+mn-lt"/>
              </a:rPr>
              <a:t>》</a:t>
            </a:r>
            <a:endParaRPr lang="en-US" altLang="zh-CN" sz="2400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print"/>
          <a:srcRect/>
          <a:stretch>
            <a:fillRect/>
          </a:stretch>
        </p:blipFill>
        <p:spPr>
          <a:xfrm>
            <a:off x="716098" y="2113691"/>
            <a:ext cx="5308465" cy="3037017"/>
          </a:xfrm>
          <a:prstGeom prst="ellipse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5195137" y="567035"/>
            <a:ext cx="1763624" cy="461665"/>
          </a:xfrm>
          <a:prstGeom prst="rect">
            <a:avLst/>
          </a:prstGeom>
          <a:solidFill>
            <a:srgbClr val="A35300"/>
          </a:solidFill>
        </p:spPr>
        <p:txBody>
          <a:bodyPr wrap="none" rtlCol="0" anchor="ctr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bg1"/>
                </a:solidFill>
                <a:latin typeface="文悦古体仿宋 (非商业使用)" pitchFamily="50" charset="-122"/>
                <a:ea typeface="文悦古体仿宋 (非商业使用)" pitchFamily="50" charset="-122"/>
              </a:defRPr>
            </a:lvl1pPr>
          </a:lstStyle>
          <a:p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腊八节诗歌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8600" y="171450"/>
            <a:ext cx="11696699" cy="6477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74753" y="2001696"/>
            <a:ext cx="4062651" cy="397031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mtClean="0">
                <a:cs typeface="+mn-ea"/>
                <a:sym typeface="+mn-lt"/>
              </a:rPr>
              <a:t>——(</a:t>
            </a:r>
            <a:r>
              <a:rPr lang="zh-CN" altLang="en-US" dirty="0">
                <a:cs typeface="+mn-ea"/>
                <a:sym typeface="+mn-lt"/>
              </a:rPr>
              <a:t>清</a:t>
            </a:r>
            <a:r>
              <a:rPr lang="en-US" altLang="zh-CN" dirty="0">
                <a:cs typeface="+mn-ea"/>
                <a:sym typeface="+mn-lt"/>
              </a:rPr>
              <a:t>)</a:t>
            </a:r>
            <a:r>
              <a:rPr lang="zh-CN" altLang="en-US" dirty="0">
                <a:cs typeface="+mn-ea"/>
                <a:sym typeface="+mn-lt"/>
              </a:rPr>
              <a:t>道光帝</a:t>
            </a:r>
          </a:p>
          <a:p>
            <a:pPr algn="dist">
              <a:lnSpc>
                <a:spcPct val="200000"/>
              </a:lnSpc>
            </a:pPr>
            <a:r>
              <a:rPr lang="zh-CN" altLang="en-US" dirty="0">
                <a:cs typeface="+mn-ea"/>
                <a:sym typeface="+mn-lt"/>
              </a:rPr>
              <a:t>一阳初夏中大吕，谷粟为粥和豆煮。</a:t>
            </a:r>
          </a:p>
          <a:p>
            <a:pPr algn="dist">
              <a:lnSpc>
                <a:spcPct val="200000"/>
              </a:lnSpc>
            </a:pPr>
            <a:r>
              <a:rPr lang="zh-CN" altLang="en-US" dirty="0">
                <a:cs typeface="+mn-ea"/>
                <a:sym typeface="+mn-lt"/>
              </a:rPr>
              <a:t>应时献佛矢心虔，默祝金光济众普。</a:t>
            </a:r>
          </a:p>
          <a:p>
            <a:pPr algn="dist">
              <a:lnSpc>
                <a:spcPct val="200000"/>
              </a:lnSpc>
            </a:pPr>
            <a:r>
              <a:rPr lang="zh-CN" altLang="en-US" dirty="0">
                <a:cs typeface="+mn-ea"/>
                <a:sym typeface="+mn-lt"/>
              </a:rPr>
              <a:t>盈几馨香细细浮，堆盘果蔬纷纷聚。</a:t>
            </a:r>
          </a:p>
          <a:p>
            <a:pPr algn="dist">
              <a:lnSpc>
                <a:spcPct val="200000"/>
              </a:lnSpc>
            </a:pPr>
            <a:r>
              <a:rPr lang="zh-CN" altLang="en-US" dirty="0">
                <a:cs typeface="+mn-ea"/>
                <a:sym typeface="+mn-lt"/>
              </a:rPr>
              <a:t>共尝佳品达沙门，沙门色相传莲炬。</a:t>
            </a:r>
          </a:p>
          <a:p>
            <a:pPr algn="dist">
              <a:lnSpc>
                <a:spcPct val="200000"/>
              </a:lnSpc>
            </a:pPr>
            <a:r>
              <a:rPr lang="zh-CN" altLang="en-US" dirty="0">
                <a:cs typeface="+mn-ea"/>
                <a:sym typeface="+mn-lt"/>
              </a:rPr>
              <a:t>童稚饱腹庆州平，还向街头击腊鼓。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195137" y="567035"/>
            <a:ext cx="1763624" cy="461665"/>
          </a:xfrm>
          <a:prstGeom prst="rect">
            <a:avLst/>
          </a:prstGeom>
          <a:solidFill>
            <a:srgbClr val="A35300"/>
          </a:solidFill>
        </p:spPr>
        <p:txBody>
          <a:bodyPr wrap="none" rtlCol="0" anchor="ctr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bg1"/>
                </a:solidFill>
                <a:latin typeface="文悦古体仿宋 (非商业使用)" pitchFamily="50" charset="-122"/>
                <a:ea typeface="文悦古体仿宋 (非商业使用)" pitchFamily="50" charset="-122"/>
              </a:defRPr>
            </a:lvl1pPr>
          </a:lstStyle>
          <a:p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腊八节诗歌</a:t>
            </a:r>
          </a:p>
        </p:txBody>
      </p:sp>
      <p:sp>
        <p:nvSpPr>
          <p:cNvPr id="7" name="矩形 6"/>
          <p:cNvSpPr/>
          <p:nvPr/>
        </p:nvSpPr>
        <p:spPr>
          <a:xfrm>
            <a:off x="1982521" y="1300546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rgbClr val="C00000"/>
                </a:solidFill>
                <a:cs typeface="+mn-ea"/>
                <a:sym typeface="+mn-lt"/>
              </a:rPr>
              <a:t>《</a:t>
            </a:r>
            <a:r>
              <a:rPr lang="zh-CN" altLang="en-US" sz="2400">
                <a:solidFill>
                  <a:srgbClr val="C00000"/>
                </a:solidFill>
                <a:cs typeface="+mn-ea"/>
                <a:sym typeface="+mn-lt"/>
              </a:rPr>
              <a:t>腊八粥</a:t>
            </a:r>
            <a:r>
              <a:rPr lang="en-US" altLang="zh-CN" sz="2400">
                <a:solidFill>
                  <a:srgbClr val="C00000"/>
                </a:solidFill>
                <a:cs typeface="+mn-ea"/>
                <a:sym typeface="+mn-lt"/>
              </a:rPr>
              <a:t>》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17" y="2001696"/>
            <a:ext cx="6964749" cy="3214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2840" y="3277267"/>
            <a:ext cx="12192000" cy="362685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4" cstate="print"/>
          <a:srcRect/>
          <a:stretch>
            <a:fillRect/>
          </a:stretch>
        </p:blipFill>
        <p:spPr>
          <a:xfrm>
            <a:off x="1976652" y="1310906"/>
            <a:ext cx="7984074" cy="28411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矩形 19"/>
          <p:cNvSpPr/>
          <p:nvPr/>
        </p:nvSpPr>
        <p:spPr>
          <a:xfrm>
            <a:off x="228600" y="171450"/>
            <a:ext cx="11696699" cy="6477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2467865" y="3632200"/>
            <a:ext cx="7256269" cy="37217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rot="2303293">
            <a:off x="9633266" y="-516023"/>
            <a:ext cx="2236475" cy="25908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10138794" y="5210193"/>
            <a:ext cx="917239" cy="74203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9163377" y="5416447"/>
            <a:ext cx="995701" cy="98530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2246077" y="4989225"/>
            <a:ext cx="1284320" cy="10390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539940" y="5044298"/>
            <a:ext cx="2244120" cy="181546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 flipH="1">
            <a:off x="-70941" y="-22729"/>
            <a:ext cx="2684885" cy="337935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10025438" y="-570544"/>
            <a:ext cx="2699842" cy="2699842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3" cstate="screen"/>
          <a:srcRect b="-17355"/>
          <a:stretch>
            <a:fillRect/>
          </a:stretch>
        </p:blipFill>
        <p:spPr>
          <a:xfrm>
            <a:off x="-280130" y="2820413"/>
            <a:ext cx="1629252" cy="492988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>
            <a:off x="8693240" y="3198410"/>
            <a:ext cx="628818" cy="1090435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8797996" y="3167739"/>
            <a:ext cx="5451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smtClean="0">
                <a:solidFill>
                  <a:schemeClr val="bg1"/>
                </a:solidFill>
                <a:cs typeface="+mn-ea"/>
                <a:sym typeface="+mn-lt"/>
              </a:rPr>
              <a:t>传统</a:t>
            </a:r>
            <a:r>
              <a:rPr lang="zh-CN" altLang="en-US" b="1">
                <a:solidFill>
                  <a:schemeClr val="bg1"/>
                </a:solidFill>
                <a:cs typeface="+mn-ea"/>
                <a:sym typeface="+mn-lt"/>
              </a:rPr>
              <a:t>节日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0" y="3613012"/>
            <a:ext cx="13266821" cy="328170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28600" y="171450"/>
            <a:ext cx="11696699" cy="6477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2303293">
            <a:off x="9633266" y="-516023"/>
            <a:ext cx="2236475" cy="25908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99175" y="158170"/>
            <a:ext cx="2684885" cy="337935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0025438" y="-570544"/>
            <a:ext cx="2699842" cy="2699842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 rot="16200000">
            <a:off x="5919109" y="904171"/>
            <a:ext cx="1152946" cy="5120439"/>
            <a:chOff x="45228" y="2079245"/>
            <a:chExt cx="1537260" cy="2831146"/>
          </a:xfrm>
        </p:grpSpPr>
        <p:sp>
          <p:nvSpPr>
            <p:cNvPr id="19" name="圆角矩形 18"/>
            <p:cNvSpPr/>
            <p:nvPr/>
          </p:nvSpPr>
          <p:spPr bwMode="auto">
            <a:xfrm>
              <a:off x="45228" y="2079245"/>
              <a:ext cx="1456919" cy="2517374"/>
            </a:xfrm>
            <a:prstGeom prst="roundRect">
              <a:avLst/>
            </a:prstGeom>
            <a:solidFill>
              <a:srgbClr val="A35300"/>
            </a:solidFill>
            <a:ln w="28575">
              <a:noFill/>
            </a:ln>
          </p:spPr>
          <p:txBody>
            <a:bodyPr vert="horz" wrap="square" lIns="68580" tIns="34290" rIns="68580" bIns="34290" numCol="1" rtlCol="0" anchor="t" anchorCtr="0" compatLnSpc="1"/>
            <a:lstStyle/>
            <a:p>
              <a:pPr algn="ctr"/>
              <a:endParaRPr lang="zh-CN" altLang="en-US" sz="1015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19353" y="2789370"/>
              <a:ext cx="1463135" cy="212102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450"/>
                </a:spcBef>
              </a:pPr>
              <a:r>
                <a:rPr lang="zh-CN" altLang="en-US" sz="5400" b="1" smtClean="0">
                  <a:solidFill>
                    <a:schemeClr val="bg1"/>
                  </a:solidFill>
                  <a:cs typeface="+mn-ea"/>
                  <a:sym typeface="+mn-lt"/>
                </a:rPr>
                <a:t>节日来源</a:t>
              </a:r>
              <a:endParaRPr lang="zh-CN" altLang="en-US" sz="5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5408860" y="887525"/>
            <a:ext cx="21513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600">
                <a:solidFill>
                  <a:srgbClr val="C00000"/>
                </a:solidFill>
                <a:cs typeface="+mn-ea"/>
                <a:sym typeface="+mn-lt"/>
              </a:rPr>
              <a:t>壹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3198165" y="2211408"/>
            <a:ext cx="2589027" cy="22107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257800" y="1886783"/>
            <a:ext cx="62611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腊八节又称腊日祭、腊八祭、王侯腊或佛成道日，原来古代欢庆丰收、感谢祖先和神灵</a:t>
            </a:r>
            <a:r>
              <a:rPr lang="en-US" altLang="zh-CN" dirty="0">
                <a:cs typeface="+mn-ea"/>
                <a:sym typeface="+mn-lt"/>
              </a:rPr>
              <a:t>(</a:t>
            </a:r>
            <a:r>
              <a:rPr lang="zh-CN" altLang="en-US" dirty="0">
                <a:cs typeface="+mn-ea"/>
                <a:sym typeface="+mn-lt"/>
              </a:rPr>
              <a:t>包括门神、户神、宅神、灶神、井神</a:t>
            </a:r>
            <a:r>
              <a:rPr lang="en-US" altLang="zh-CN" dirty="0">
                <a:cs typeface="+mn-ea"/>
                <a:sym typeface="+mn-lt"/>
              </a:rPr>
              <a:t>)</a:t>
            </a:r>
            <a:r>
              <a:rPr lang="zh-CN" altLang="en-US" dirty="0">
                <a:cs typeface="+mn-ea"/>
                <a:sym typeface="+mn-lt"/>
              </a:rPr>
              <a:t>的祭祀仪式，除祭祖敬神的活动外，人们还要逐疫。这项活动来源于古代的傩</a:t>
            </a:r>
            <a:r>
              <a:rPr lang="en-US" altLang="zh-CN" dirty="0">
                <a:cs typeface="+mn-ea"/>
                <a:sym typeface="+mn-lt"/>
              </a:rPr>
              <a:t>(</a:t>
            </a:r>
            <a:r>
              <a:rPr lang="zh-CN" altLang="en-US" dirty="0">
                <a:cs typeface="+mn-ea"/>
                <a:sym typeface="+mn-lt"/>
              </a:rPr>
              <a:t>古代驱鬼避疫的仪式</a:t>
            </a:r>
            <a:r>
              <a:rPr lang="en-US" altLang="zh-CN" dirty="0">
                <a:cs typeface="+mn-ea"/>
                <a:sym typeface="+mn-lt"/>
              </a:rPr>
              <a:t>)</a:t>
            </a:r>
            <a:r>
              <a:rPr lang="zh-CN" altLang="en-US" dirty="0">
                <a:cs typeface="+mn-ea"/>
                <a:sym typeface="+mn-lt"/>
              </a:rPr>
              <a:t>。史前时代的医疗方法之一即驱鬼治疾。作为巫术活动的腊月击鼓驱疫之俗，今在湖南新化等地区仍有留存。 后演化成纪念佛祖释伽牟尼成道的宗教节日。夏代称腊日为“嘉平”，商代为“清祀”，周代为“大蜡”</a:t>
            </a:r>
            <a:r>
              <a:rPr lang="en-US" altLang="zh-CN" dirty="0">
                <a:cs typeface="+mn-ea"/>
                <a:sym typeface="+mn-lt"/>
              </a:rPr>
              <a:t>;</a:t>
            </a:r>
            <a:r>
              <a:rPr lang="zh-CN" altLang="en-US" dirty="0">
                <a:cs typeface="+mn-ea"/>
                <a:sym typeface="+mn-lt"/>
              </a:rPr>
              <a:t>因在十二月举行，故称该月为腊月，称腊祭这一天为腊日。先秦的腊日在冬至后的第三个成日，南北朝开始才固定在腊月初八。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863932" y="567035"/>
            <a:ext cx="2523448" cy="461665"/>
          </a:xfrm>
          <a:prstGeom prst="rect">
            <a:avLst/>
          </a:prstGeom>
          <a:solidFill>
            <a:srgbClr val="A35300"/>
          </a:solidFill>
        </p:spPr>
        <p:txBody>
          <a:bodyPr wrap="none" rtlCol="0" anchor="ctr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bg1"/>
                </a:solidFill>
                <a:latin typeface="文悦古体仿宋 (非商业使用)" pitchFamily="50" charset="-122"/>
                <a:ea typeface="文悦古体仿宋 (非商业使用)" pitchFamily="50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01 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腊八</a:t>
            </a:r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节的来源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 t="10064" r="9658"/>
          <a:stretch>
            <a:fillRect/>
          </a:stretch>
        </p:blipFill>
        <p:spPr>
          <a:xfrm>
            <a:off x="547823" y="1886783"/>
            <a:ext cx="4316109" cy="453306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28600" y="171450"/>
            <a:ext cx="11696699" cy="6477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06450" y="1724789"/>
            <a:ext cx="57785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cs typeface="+mn-ea"/>
                <a:sym typeface="+mn-lt"/>
              </a:rPr>
              <a:t>岁终之月称“腊”的含义有三：一曰“腊者，接也”，寓有新旧交替的意思（</a:t>
            </a:r>
            <a:r>
              <a:rPr lang="en-US" altLang="zh-CN" dirty="0">
                <a:cs typeface="+mn-ea"/>
                <a:sym typeface="+mn-lt"/>
              </a:rPr>
              <a:t>《</a:t>
            </a:r>
            <a:r>
              <a:rPr lang="zh-CN" altLang="en-US" dirty="0">
                <a:cs typeface="+mn-ea"/>
                <a:sym typeface="+mn-lt"/>
              </a:rPr>
              <a:t>隋书</a:t>
            </a:r>
            <a:r>
              <a:rPr lang="en-US" altLang="zh-CN" dirty="0">
                <a:cs typeface="+mn-ea"/>
                <a:sym typeface="+mn-lt"/>
              </a:rPr>
              <a:t>·</a:t>
            </a:r>
            <a:r>
              <a:rPr lang="zh-CN" altLang="en-US" dirty="0">
                <a:cs typeface="+mn-ea"/>
                <a:sym typeface="+mn-lt"/>
              </a:rPr>
              <a:t>礼仪志</a:t>
            </a:r>
            <a:r>
              <a:rPr lang="en-US" altLang="zh-CN" dirty="0">
                <a:cs typeface="+mn-ea"/>
                <a:sym typeface="+mn-lt"/>
              </a:rPr>
              <a:t>》</a:t>
            </a:r>
            <a:r>
              <a:rPr lang="zh-CN" altLang="en-US" dirty="0">
                <a:cs typeface="+mn-ea"/>
                <a:sym typeface="+mn-lt"/>
              </a:rPr>
              <a:t>记载）；二曰“腊者同猎”，指田猎获取禽兽好祭祖祭神，“腊”从“肉”旁，就是用肉“冬祭”；三曰“腊者，逐疫迎春”，腊八节又谓之“佛成道节”，亦名“成道会”，实际上可以说是十二月初八为腊日之由来。腊八节，俗称“腊八” ，即农历十二月初八，古人有祭祀祖先和神灵、祈求丰收吉祥的传统，一些地区有喝腊八粥的习俗。相传这一天还是佛祖释迦牟尼成道之日，称为“法宝节”，是佛教盛大的节日之一。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863932" y="567035"/>
            <a:ext cx="2523448" cy="461665"/>
          </a:xfrm>
          <a:prstGeom prst="rect">
            <a:avLst/>
          </a:prstGeom>
          <a:solidFill>
            <a:srgbClr val="A35300"/>
          </a:solidFill>
        </p:spPr>
        <p:txBody>
          <a:bodyPr wrap="none" rtlCol="0" anchor="ctr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01 </a:t>
            </a:r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腊八</a:t>
            </a:r>
            <a:r>
              <a:rPr lang="zh-CN" altLang="en-US" sz="2400" b="1">
                <a:solidFill>
                  <a:schemeClr val="bg1"/>
                </a:solidFill>
                <a:cs typeface="+mn-ea"/>
                <a:sym typeface="+mn-lt"/>
              </a:rPr>
              <a:t>节</a:t>
            </a:r>
            <a:r>
              <a:rPr lang="zh-CN" altLang="en-US" sz="2400" b="1" smtClean="0">
                <a:solidFill>
                  <a:schemeClr val="bg1"/>
                </a:solidFill>
                <a:cs typeface="+mn-ea"/>
                <a:sym typeface="+mn-lt"/>
              </a:rPr>
              <a:t>的</a:t>
            </a:r>
            <a:r>
              <a:rPr lang="zh-CN" altLang="en-US" sz="2400" b="1">
                <a:solidFill>
                  <a:schemeClr val="bg1"/>
                </a:solidFill>
                <a:cs typeface="+mn-ea"/>
                <a:sym typeface="+mn-lt"/>
              </a:rPr>
              <a:t>来源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5980" y="1631925"/>
            <a:ext cx="3013956" cy="4502175"/>
          </a:xfrm>
          <a:prstGeom prst="ellipse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28600" y="171450"/>
            <a:ext cx="11696699" cy="6477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7850" y="333376"/>
            <a:ext cx="8351838" cy="31670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>
                <a:cs typeface="+mn-ea"/>
                <a:sym typeface="+mn-lt"/>
              </a:rPr>
              <a:t>         </a:t>
            </a:r>
            <a:endParaRPr lang="en-US" altLang="zh-CN" sz="3400">
              <a:solidFill>
                <a:srgbClr val="9933FF"/>
              </a:solidFill>
              <a:cs typeface="+mn-ea"/>
              <a:sym typeface="+mn-lt"/>
            </a:endParaRPr>
          </a:p>
        </p:txBody>
      </p:sp>
      <p:pic>
        <p:nvPicPr>
          <p:cNvPr id="10244" name="Picture 4" descr="1287716226226130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6865" y="2365673"/>
            <a:ext cx="3950361" cy="341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900312" y="1966039"/>
            <a:ext cx="4958422" cy="34163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</a:lvl1pPr>
          </a:lstStyle>
          <a:p>
            <a:pPr>
              <a:lnSpc>
                <a:spcPct val="200000"/>
              </a:lnSpc>
            </a:pPr>
            <a:r>
              <a:rPr lang="en-US" altLang="zh-CN" dirty="0">
                <a:cs typeface="+mn-ea"/>
                <a:sym typeface="+mn-lt"/>
              </a:rPr>
              <a:t>        </a:t>
            </a:r>
            <a:r>
              <a:rPr lang="zh-CN" altLang="en-US" dirty="0">
                <a:cs typeface="+mn-ea"/>
                <a:sym typeface="+mn-lt"/>
              </a:rPr>
              <a:t>从先秦起，腊八节都是用来祭祀祖先和神灵，祈求丰收和吉祥。腊八节除祭祖敬神的活动外，人们还要逐疫。这项活动来源于古代的傩（古代驱鬼避疫的仪式）。史前时代的医疗方法之一即驱鬼治 </a:t>
            </a:r>
            <a:r>
              <a:rPr lang="zh-CN" altLang="en-US">
                <a:cs typeface="+mn-ea"/>
                <a:sym typeface="+mn-lt"/>
              </a:rPr>
              <a:t>疫</a:t>
            </a:r>
            <a:r>
              <a:rPr lang="zh-CN" altLang="en-US" smtClean="0">
                <a:cs typeface="+mn-ea"/>
                <a:sym typeface="+mn-lt"/>
              </a:rPr>
              <a:t>。</a:t>
            </a:r>
            <a:r>
              <a:rPr lang="en-US" altLang="zh-CN">
                <a:cs typeface="+mn-ea"/>
                <a:sym typeface="+mn-lt"/>
              </a:rPr>
              <a:t> </a:t>
            </a:r>
            <a:r>
              <a:rPr lang="zh-CN" altLang="en-US">
                <a:cs typeface="+mn-ea"/>
                <a:sym typeface="+mn-lt"/>
              </a:rPr>
              <a:t>作为巫术活动的腊月击鼓驱疫之俗，今在湖南新化等地区仍有留存。 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2135188" y="4149726"/>
            <a:ext cx="43926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863932" y="567035"/>
            <a:ext cx="2523448" cy="461665"/>
          </a:xfrm>
          <a:prstGeom prst="rect">
            <a:avLst/>
          </a:prstGeom>
          <a:solidFill>
            <a:srgbClr val="A35300"/>
          </a:solidFill>
        </p:spPr>
        <p:txBody>
          <a:bodyPr wrap="none" rtlCol="0" anchor="ctr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bg1"/>
                </a:solidFill>
                <a:latin typeface="文悦古体仿宋 (非商业使用)" pitchFamily="50" charset="-122"/>
                <a:ea typeface="文悦古体仿宋 (非商业使用)" pitchFamily="50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01 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腊八</a:t>
            </a:r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节的来源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527799" y="1872458"/>
            <a:ext cx="4619427" cy="39052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28600" y="171450"/>
            <a:ext cx="11696699" cy="6477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</p:spTree>
  </p:cSld>
  <p:clrMapOvr>
    <a:masterClrMapping/>
  </p:clrMapOvr>
  <p:transition advTm="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8298161" y="620714"/>
            <a:ext cx="461665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cs typeface="+mn-ea"/>
              <a:sym typeface="+mn-lt"/>
            </a:endParaRP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847850" y="765176"/>
            <a:ext cx="79200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zh-CN" sz="4000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93750" y="2128188"/>
            <a:ext cx="58737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cs typeface="+mn-ea"/>
                <a:sym typeface="+mn-lt"/>
              </a:rPr>
              <a:t>佛教创始人释迦牟尼修行深山，静坐六年，饿得骨瘦如柴，曾欲放弃苦行，恰遇一牧羊女，送他乳糜，他食罢盘腿坐于菩提树下，于十二月初八之日悟道成佛，为了纪念而始兴“佛成道节”。中国信徒出自虔诚，遂与“腊日”融合，方成“腊八节”，并同样举行隆重的仪礼活动。 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527301" y="620714"/>
            <a:ext cx="3137397" cy="461665"/>
          </a:xfrm>
          <a:prstGeom prst="rect">
            <a:avLst/>
          </a:prstGeom>
          <a:solidFill>
            <a:srgbClr val="A35300"/>
          </a:solidFill>
        </p:spPr>
        <p:txBody>
          <a:bodyPr wrap="none" rtlCol="0" anchor="ctr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bg1"/>
                </a:solidFill>
                <a:latin typeface="文悦古体仿宋 (非商业使用)" pitchFamily="50" charset="-122"/>
                <a:ea typeface="文悦古体仿宋 (非商业使用)" pitchFamily="50" charset="-122"/>
              </a:defRPr>
            </a:lvl1pPr>
          </a:lstStyle>
          <a:p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腊八节传说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-</a:t>
            </a:r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释迦牟尼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7277100" y="1466851"/>
            <a:ext cx="3226048" cy="430139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302748" y="5768248"/>
            <a:ext cx="3200400" cy="26193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28600" y="171450"/>
            <a:ext cx="11696699" cy="6477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</p:spTree>
  </p:cSld>
  <p:clrMapOvr>
    <a:masterClrMapping/>
  </p:clrMapOvr>
  <p:transition advTm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778500" y="1892638"/>
            <a:ext cx="6096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cs typeface="+mn-ea"/>
                <a:sym typeface="+mn-lt"/>
              </a:rPr>
              <a:t>秦始皇修建长城，天下民工奉命而来，长年不能回家，吃粮靠家里人送。有些民工，家隔千山万水，粮食送不到，致使不少民工饿死于长城工地。有一年腊月初八，无粮吃的民工们合伙积了几把五谷杂粮，放在锅里熬成稀粥，每人喝了一碗，最后还是饿死在长城下。为了悼念饿死在长城工地的民工，人们每年腊月初八吃“腊八粥”，以资纪念。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527301" y="620714"/>
            <a:ext cx="2821606" cy="461665"/>
          </a:xfrm>
          <a:prstGeom prst="rect">
            <a:avLst/>
          </a:prstGeom>
          <a:solidFill>
            <a:srgbClr val="A35300"/>
          </a:solidFill>
        </p:spPr>
        <p:txBody>
          <a:bodyPr wrap="none" rtlCol="0" anchor="ctr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bg1"/>
                </a:solidFill>
                <a:latin typeface="文悦古体仿宋 (非商业使用)" pitchFamily="50" charset="-122"/>
                <a:ea typeface="文悦古体仿宋 (非商业使用)" pitchFamily="50" charset="-122"/>
              </a:defRPr>
            </a:lvl1pPr>
          </a:lstStyle>
          <a:p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腊八节传说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-</a:t>
            </a:r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秦始皇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323850" y="1468230"/>
            <a:ext cx="6786995" cy="432793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28600" y="171450"/>
            <a:ext cx="11696699" cy="6477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</p:spTree>
  </p:cSld>
  <p:clrMapOvr>
    <a:masterClrMapping/>
  </p:clrMapOvr>
  <p:transition advTm="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0400" y="1914101"/>
            <a:ext cx="609600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dirty="0">
                <a:cs typeface="+mn-ea"/>
                <a:sym typeface="+mn-lt"/>
              </a:rPr>
              <a:t>腊八节出于人们对岳飞的怀念。当年，岳飞率部抗金于朱仙镇，正值严冬，岳家军衣食不济、挨饿受冻，众百姓相继送粥，岳家军饱餐了一顿百姓送的“千家粥”，结果大胜而归。这天正是十二月初八。岳飞死后，人民为了纪念他，每到腊月初八，便以杂粮豆果煮粥，终于成俗。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022601" y="612004"/>
            <a:ext cx="2505814" cy="461665"/>
          </a:xfrm>
          <a:prstGeom prst="rect">
            <a:avLst/>
          </a:prstGeom>
          <a:solidFill>
            <a:srgbClr val="A35300"/>
          </a:solidFill>
        </p:spPr>
        <p:txBody>
          <a:bodyPr wrap="none" rtlCol="0" anchor="ctr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bg1"/>
                </a:solidFill>
                <a:latin typeface="文悦古体仿宋 (非商业使用)" pitchFamily="50" charset="-122"/>
                <a:ea typeface="文悦古体仿宋 (非商业使用)" pitchFamily="50" charset="-122"/>
              </a:defRPr>
            </a:lvl1pPr>
          </a:lstStyle>
          <a:p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腊八节传说</a:t>
            </a:r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-</a:t>
            </a:r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岳飞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8415" y="1225550"/>
            <a:ext cx="3286125" cy="501015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28600" y="171450"/>
            <a:ext cx="11696699" cy="6477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7624" y="6725056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http:// www.PPT818.com/jieri/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 advTm="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  <p:tag name="ISPRING_PRESENTATION_TITLE" val="腊八节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3477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 www.2ppt.com">
  <a:themeElements>
    <a:clrScheme name="积分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f1k1spj5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积分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1810</Words>
  <Application>Microsoft Office PowerPoint</Application>
  <PresentationFormat>宽屏</PresentationFormat>
  <Paragraphs>157</Paragraphs>
  <Slides>27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35" baseType="lpstr">
      <vt:lpstr>宋体</vt:lpstr>
      <vt:lpstr>微软雅黑</vt:lpstr>
      <vt:lpstr>Arial</vt:lpstr>
      <vt:lpstr>Calibri</vt:lpstr>
      <vt:lpstr>Tw Cen MT</vt:lpstr>
      <vt:lpstr>Wingdings 3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2022-03-11T05:33:04Z</dcterms:created>
  <dcterms:modified xsi:type="dcterms:W3CDTF">2023-01-10T10:36:06Z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91AFD915CDBE46788DF5C6F5E14C7156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