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5"/>
  </p:notesMasterIdLst>
  <p:handoutMasterIdLst>
    <p:handoutMasterId r:id="rId26"/>
  </p:handoutMasterIdLst>
  <p:sldIdLst>
    <p:sldId id="257" r:id="rId3"/>
    <p:sldId id="258" r:id="rId4"/>
    <p:sldId id="259" r:id="rId5"/>
    <p:sldId id="260" r:id="rId6"/>
    <p:sldId id="290" r:id="rId7"/>
    <p:sldId id="292" r:id="rId8"/>
    <p:sldId id="291" r:id="rId9"/>
    <p:sldId id="293" r:id="rId10"/>
    <p:sldId id="296" r:id="rId11"/>
    <p:sldId id="294" r:id="rId12"/>
    <p:sldId id="297" r:id="rId13"/>
    <p:sldId id="300" r:id="rId14"/>
    <p:sldId id="298" r:id="rId15"/>
    <p:sldId id="301" r:id="rId16"/>
    <p:sldId id="299" r:id="rId17"/>
    <p:sldId id="303" r:id="rId18"/>
    <p:sldId id="302" r:id="rId19"/>
    <p:sldId id="305" r:id="rId20"/>
    <p:sldId id="304" r:id="rId21"/>
    <p:sldId id="306" r:id="rId22"/>
    <p:sldId id="276" r:id="rId23"/>
    <p:sldId id="288" r:id="rId24"/>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954" y="-2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425578-C670-45D6-B6F5-8B26539F7FC4}"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073ACC-B54C-4E5F-BEA5-9E8994AD781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073ACC-B54C-4E5F-BEA5-9E8994AD781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073ACC-B54C-4E5F-BEA5-9E8994AD781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073ACC-B54C-4E5F-BEA5-9E8994AD781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073ACC-B54C-4E5F-BEA5-9E8994AD781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073ACC-B54C-4E5F-BEA5-9E8994AD781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073ACC-B54C-4E5F-BEA5-9E8994AD781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073ACC-B54C-4E5F-BEA5-9E8994AD781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073ACC-B54C-4E5F-BEA5-9E8994AD781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073ACC-B54C-4E5F-BEA5-9E8994AD781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073ACC-B54C-4E5F-BEA5-9E8994AD781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073ACC-B54C-4E5F-BEA5-9E8994AD781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073ACC-B54C-4E5F-BEA5-9E8994AD781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073ACC-B54C-4E5F-BEA5-9E8994AD781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073ACC-B54C-4E5F-BEA5-9E8994AD781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073ACC-B54C-4E5F-BEA5-9E8994AD781A}"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073ACC-B54C-4E5F-BEA5-9E8994AD781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073ACC-B54C-4E5F-BEA5-9E8994AD781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073ACC-B54C-4E5F-BEA5-9E8994AD781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073ACC-B54C-4E5F-BEA5-9E8994AD781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073ACC-B54C-4E5F-BEA5-9E8994AD781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073ACC-B54C-4E5F-BEA5-9E8994AD781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073ACC-B54C-4E5F-BEA5-9E8994AD781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6C866B5-F571-4EAF-8B01-DFB81E43600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9C7C12-9BEC-45F8-A877-70F800476FC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6C866B5-F571-4EAF-8B01-DFB81E43600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09C7C12-9BEC-45F8-A877-70F800476FC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6C866B5-F571-4EAF-8B01-DFB81E43600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09C7C12-9BEC-45F8-A877-70F800476FC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6C866B5-F571-4EAF-8B01-DFB81E43600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9C7C12-9BEC-45F8-A877-70F800476FC4}"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6C866B5-F571-4EAF-8B01-DFB81E43600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9C7C12-9BEC-45F8-A877-70F800476FC4}"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6C866B5-F571-4EAF-8B01-DFB81E43600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9C7C12-9BEC-45F8-A877-70F800476FC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6C866B5-F571-4EAF-8B01-DFB81E43600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9C7C12-9BEC-45F8-A877-70F800476FC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6C866B5-F571-4EAF-8B01-DFB81E43600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9C7C12-9BEC-45F8-A877-70F800476FC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6C866B5-F571-4EAF-8B01-DFB81E43600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09C7C12-9BEC-45F8-A877-70F800476FC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6C866B5-F571-4EAF-8B01-DFB81E43600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09C7C12-9BEC-45F8-A877-70F800476FC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6C866B5-F571-4EAF-8B01-DFB81E43600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09C7C12-9BEC-45F8-A877-70F800476FC4}" type="slidenum">
              <a:rPr lang="zh-CN" altLang="en-US" smtClean="0"/>
              <a:t>‹#›</a:t>
            </a:fld>
            <a:endParaRPr lang="zh-CN" altLang="en-US"/>
          </a:p>
        </p:txBody>
      </p:sp>
      <p:sp>
        <p:nvSpPr>
          <p:cNvPr id="11" name="TextBox 10"/>
          <p:cNvSpPr txBox="1"/>
          <p:nvPr userDrawn="1"/>
        </p:nvSpPr>
        <p:spPr>
          <a:xfrm>
            <a:off x="1288579" y="6730554"/>
            <a:ext cx="1440159" cy="12192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 www.2ppt.com/jieri/</a:t>
            </a:r>
            <a:endParaRPr lang="en-US" altLang="zh-CN" sz="100" dirty="0" smtClean="0">
              <a:solidFill>
                <a:prstClr val="black"/>
              </a:solidFill>
              <a:ea typeface="微软雅黑" panose="020B0503020204020204" pitchFamily="3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C866B5-F571-4EAF-8B01-DFB81E43600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9C7C12-9BEC-45F8-A877-70F800476FC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6C866B5-F571-4EAF-8B01-DFB81E43600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09C7C12-9BEC-45F8-A877-70F800476FC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C866B5-F571-4EAF-8B01-DFB81E43600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9C7C12-9BEC-45F8-A877-70F800476FC4}" type="slidenum">
              <a:rPr lang="zh-CN" altLang="en-US" smtClean="0"/>
              <a:t>‹#›</a:t>
            </a:fld>
            <a:endParaRPr lang="zh-CN" altLang="en-US"/>
          </a:p>
        </p:txBody>
      </p:sp>
      <p:pic>
        <p:nvPicPr>
          <p:cNvPr id="7" name="图片 6"/>
          <p:cNvPicPr>
            <a:picLocks noChangeAspect="1"/>
          </p:cNvPicPr>
          <p:nvPr userDrawn="1"/>
        </p:nvPicPr>
        <p:blipFill>
          <a:blip r:embed="rId15"/>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17.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7.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7.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17.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17.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3.png"/><Relationship Id="rId3" Type="http://schemas.openxmlformats.org/officeDocument/2006/relationships/image" Target="../media/image3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3.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7.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srcRect/>
          <a:stretch>
            <a:fillRect/>
          </a:stretch>
        </p:blipFill>
        <p:spPr>
          <a:xfrm>
            <a:off x="0" y="-4"/>
            <a:ext cx="12192000" cy="1787622"/>
          </a:xfrm>
          <a:prstGeom prst="rect">
            <a:avLst/>
          </a:prstGeom>
        </p:spPr>
      </p:pic>
      <p:pic>
        <p:nvPicPr>
          <p:cNvPr id="10" name="图片 9"/>
          <p:cNvPicPr>
            <a:picLocks noChangeAspect="1"/>
          </p:cNvPicPr>
          <p:nvPr/>
        </p:nvPicPr>
        <p:blipFill rotWithShape="1">
          <a:blip r:embed="rId4" cstate="screen"/>
          <a:srcRect/>
          <a:stretch>
            <a:fillRect/>
          </a:stretch>
        </p:blipFill>
        <p:spPr>
          <a:xfrm>
            <a:off x="89298" y="-309864"/>
            <a:ext cx="12192000" cy="2222500"/>
          </a:xfrm>
          <a:prstGeom prst="rect">
            <a:avLst/>
          </a:prstGeom>
        </p:spPr>
      </p:pic>
      <p:pic>
        <p:nvPicPr>
          <p:cNvPr id="14" name="图片 13"/>
          <p:cNvPicPr>
            <a:picLocks noChangeAspect="1"/>
          </p:cNvPicPr>
          <p:nvPr/>
        </p:nvPicPr>
        <p:blipFill rotWithShape="1">
          <a:blip r:embed="rId5" cstate="screen"/>
          <a:srcRect l="57396" t="75003"/>
          <a:stretch>
            <a:fillRect/>
          </a:stretch>
        </p:blipFill>
        <p:spPr>
          <a:xfrm>
            <a:off x="5766172" y="4737101"/>
            <a:ext cx="6425828" cy="2120496"/>
          </a:xfrm>
          <a:prstGeom prst="rect">
            <a:avLst/>
          </a:prstGeom>
        </p:spPr>
      </p:pic>
      <p:pic>
        <p:nvPicPr>
          <p:cNvPr id="16" name="图片 15"/>
          <p:cNvPicPr>
            <a:picLocks noChangeAspect="1"/>
          </p:cNvPicPr>
          <p:nvPr/>
        </p:nvPicPr>
        <p:blipFill rotWithShape="1">
          <a:blip r:embed="rId6" cstate="screen"/>
          <a:srcRect t="73521" r="65312"/>
          <a:stretch>
            <a:fillRect/>
          </a:stretch>
        </p:blipFill>
        <p:spPr>
          <a:xfrm>
            <a:off x="0" y="4609225"/>
            <a:ext cx="5234841" cy="2247496"/>
          </a:xfrm>
          <a:prstGeom prst="rect">
            <a:avLst/>
          </a:prstGeom>
        </p:spPr>
      </p:pic>
      <p:pic>
        <p:nvPicPr>
          <p:cNvPr id="18" name="图片 17"/>
          <p:cNvPicPr>
            <a:picLocks noChangeAspect="1"/>
          </p:cNvPicPr>
          <p:nvPr/>
        </p:nvPicPr>
        <p:blipFill rotWithShape="1">
          <a:blip r:embed="rId7" cstate="screen"/>
          <a:srcRect/>
          <a:stretch>
            <a:fillRect/>
          </a:stretch>
        </p:blipFill>
        <p:spPr>
          <a:xfrm rot="21060978">
            <a:off x="-3536" y="3582890"/>
            <a:ext cx="2500073" cy="1264188"/>
          </a:xfrm>
          <a:prstGeom prst="rect">
            <a:avLst/>
          </a:prstGeom>
        </p:spPr>
      </p:pic>
      <p:pic>
        <p:nvPicPr>
          <p:cNvPr id="12" name="图片 11"/>
          <p:cNvPicPr>
            <a:picLocks noChangeAspect="1"/>
          </p:cNvPicPr>
          <p:nvPr/>
        </p:nvPicPr>
        <p:blipFill rotWithShape="1">
          <a:blip r:embed="rId8" cstate="screen"/>
          <a:srcRect/>
          <a:stretch>
            <a:fillRect/>
          </a:stretch>
        </p:blipFill>
        <p:spPr>
          <a:xfrm>
            <a:off x="3562721" y="5575299"/>
            <a:ext cx="4406902" cy="1003301"/>
          </a:xfrm>
          <a:prstGeom prst="rect">
            <a:avLst/>
          </a:prstGeom>
        </p:spPr>
      </p:pic>
      <p:pic>
        <p:nvPicPr>
          <p:cNvPr id="6" name="图片 5"/>
          <p:cNvPicPr>
            <a:picLocks noChangeAspect="1"/>
          </p:cNvPicPr>
          <p:nvPr/>
        </p:nvPicPr>
        <p:blipFill rotWithShape="1">
          <a:blip r:embed="rId9" cstate="screen"/>
          <a:srcRect t="85369"/>
          <a:stretch>
            <a:fillRect/>
          </a:stretch>
        </p:blipFill>
        <p:spPr>
          <a:xfrm>
            <a:off x="0" y="5854295"/>
            <a:ext cx="12192000" cy="1003302"/>
          </a:xfrm>
          <a:prstGeom prst="rect">
            <a:avLst/>
          </a:prstGeom>
        </p:spPr>
      </p:pic>
      <p:sp>
        <p:nvSpPr>
          <p:cNvPr id="20" name="文本框 19"/>
          <p:cNvSpPr txBox="1"/>
          <p:nvPr/>
        </p:nvSpPr>
        <p:spPr>
          <a:xfrm>
            <a:off x="8459781" y="1237584"/>
            <a:ext cx="1213585" cy="1446550"/>
          </a:xfrm>
          <a:prstGeom prst="rect">
            <a:avLst/>
          </a:prstGeom>
          <a:noFill/>
        </p:spPr>
        <p:txBody>
          <a:bodyPr wrap="square" rtlCol="0">
            <a:spAutoFit/>
          </a:bodyPr>
          <a:lstStyle/>
          <a:p>
            <a:r>
              <a:rPr lang="zh-CN" altLang="en-US" sz="8800" b="1" dirty="0">
                <a:ln w="28575">
                  <a:solidFill>
                    <a:schemeClr val="bg1"/>
                  </a:solidFill>
                </a:ln>
                <a:blipFill>
                  <a:blip r:embed="rId10"/>
                  <a:stretch>
                    <a:fillRect/>
                  </a:stretch>
                </a:blipFill>
                <a:effectLst>
                  <a:outerShdw blurRad="25400" dist="12700" dir="2700000" algn="tl" rotWithShape="0">
                    <a:prstClr val="black">
                      <a:alpha val="40000"/>
                    </a:prstClr>
                  </a:outerShdw>
                </a:effectLst>
                <a:cs typeface="+mn-ea"/>
                <a:sym typeface="+mn-lt"/>
              </a:rPr>
              <a:t>节</a:t>
            </a:r>
          </a:p>
        </p:txBody>
      </p:sp>
      <p:sp>
        <p:nvSpPr>
          <p:cNvPr id="21" name="文本框 20"/>
          <p:cNvSpPr txBox="1"/>
          <p:nvPr/>
        </p:nvSpPr>
        <p:spPr>
          <a:xfrm>
            <a:off x="1609150" y="614277"/>
            <a:ext cx="1676028" cy="3154710"/>
          </a:xfrm>
          <a:prstGeom prst="rect">
            <a:avLst/>
          </a:prstGeom>
          <a:noFill/>
        </p:spPr>
        <p:txBody>
          <a:bodyPr wrap="square" rtlCol="0">
            <a:spAutoFit/>
          </a:bodyPr>
          <a:lstStyle/>
          <a:p>
            <a:r>
              <a:rPr lang="zh-CN" altLang="en-US" sz="19900" b="1" dirty="0" smtClean="0">
                <a:ln w="28575">
                  <a:solidFill>
                    <a:schemeClr val="bg1"/>
                  </a:solidFill>
                </a:ln>
                <a:blipFill>
                  <a:blip r:embed="rId11"/>
                  <a:stretch>
                    <a:fillRect/>
                  </a:stretch>
                </a:blipFill>
                <a:effectLst>
                  <a:outerShdw blurRad="25400" dist="12700" dir="2700000" algn="tl" rotWithShape="0">
                    <a:prstClr val="black">
                      <a:alpha val="40000"/>
                    </a:prstClr>
                  </a:outerShdw>
                </a:effectLst>
                <a:cs typeface="+mn-ea"/>
                <a:sym typeface="+mn-lt"/>
              </a:rPr>
              <a:t>世</a:t>
            </a:r>
            <a:endParaRPr lang="zh-CN" altLang="en-US" sz="19900" b="1" dirty="0">
              <a:ln w="28575">
                <a:solidFill>
                  <a:schemeClr val="bg1"/>
                </a:solidFill>
              </a:ln>
              <a:blipFill>
                <a:blip r:embed="rId11"/>
                <a:stretch>
                  <a:fillRect/>
                </a:stretch>
              </a:blipFill>
              <a:effectLst>
                <a:outerShdw blurRad="25400" dist="12700" dir="2700000" algn="tl" rotWithShape="0">
                  <a:prstClr val="black">
                    <a:alpha val="40000"/>
                  </a:prstClr>
                </a:outerShdw>
              </a:effectLst>
              <a:cs typeface="+mn-ea"/>
              <a:sym typeface="+mn-lt"/>
            </a:endParaRPr>
          </a:p>
        </p:txBody>
      </p:sp>
      <p:sp>
        <p:nvSpPr>
          <p:cNvPr id="22" name="文本框 21"/>
          <p:cNvSpPr txBox="1"/>
          <p:nvPr/>
        </p:nvSpPr>
        <p:spPr>
          <a:xfrm>
            <a:off x="6401244" y="443753"/>
            <a:ext cx="1456915" cy="3154710"/>
          </a:xfrm>
          <a:prstGeom prst="rect">
            <a:avLst/>
          </a:prstGeom>
          <a:noFill/>
        </p:spPr>
        <p:txBody>
          <a:bodyPr wrap="square" rtlCol="0">
            <a:spAutoFit/>
          </a:bodyPr>
          <a:lstStyle/>
          <a:p>
            <a:r>
              <a:rPr lang="zh-CN" altLang="en-US" sz="19900" b="1" dirty="0">
                <a:ln w="28575">
                  <a:solidFill>
                    <a:schemeClr val="bg1"/>
                  </a:solidFill>
                </a:ln>
                <a:blipFill>
                  <a:blip r:embed="rId12"/>
                  <a:stretch>
                    <a:fillRect/>
                  </a:stretch>
                </a:blipFill>
                <a:effectLst>
                  <a:outerShdw blurRad="25400" dist="12700" dir="2700000" algn="tl" rotWithShape="0">
                    <a:prstClr val="black">
                      <a:alpha val="40000"/>
                    </a:prstClr>
                  </a:outerShdw>
                </a:effectLst>
                <a:cs typeface="+mn-ea"/>
                <a:sym typeface="+mn-lt"/>
              </a:rPr>
              <a:t>年</a:t>
            </a:r>
          </a:p>
        </p:txBody>
      </p:sp>
      <p:sp>
        <p:nvSpPr>
          <p:cNvPr id="24" name="文本框 23"/>
          <p:cNvSpPr txBox="1"/>
          <p:nvPr/>
        </p:nvSpPr>
        <p:spPr>
          <a:xfrm>
            <a:off x="3767650" y="575408"/>
            <a:ext cx="1213584" cy="5201424"/>
          </a:xfrm>
          <a:prstGeom prst="rect">
            <a:avLst/>
          </a:prstGeom>
          <a:noFill/>
        </p:spPr>
        <p:txBody>
          <a:bodyPr wrap="square" rtlCol="0">
            <a:spAutoFit/>
          </a:bodyPr>
          <a:lstStyle/>
          <a:p>
            <a:r>
              <a:rPr lang="zh-CN" altLang="en-US" sz="16600" b="1" dirty="0">
                <a:ln w="28575">
                  <a:solidFill>
                    <a:schemeClr val="bg1"/>
                  </a:solidFill>
                </a:ln>
                <a:blipFill>
                  <a:blip r:embed="rId13"/>
                  <a:stretch>
                    <a:fillRect/>
                  </a:stretch>
                </a:blipFill>
                <a:effectLst>
                  <a:outerShdw blurRad="25400" dist="12700" dir="2700000" algn="tl" rotWithShape="0">
                    <a:prstClr val="black">
                      <a:alpha val="40000"/>
                    </a:prstClr>
                  </a:outerShdw>
                </a:effectLst>
                <a:cs typeface="+mn-ea"/>
                <a:sym typeface="+mn-lt"/>
              </a:rPr>
              <a:t>界</a:t>
            </a:r>
            <a:r>
              <a:rPr lang="zh-CN" altLang="en-US" sz="16600" b="1" dirty="0" smtClean="0">
                <a:ln w="28575">
                  <a:solidFill>
                    <a:schemeClr val="bg1"/>
                  </a:solidFill>
                </a:ln>
                <a:blipFill>
                  <a:blip r:embed="rId13"/>
                  <a:stretch>
                    <a:fillRect/>
                  </a:stretch>
                </a:blipFill>
                <a:effectLst>
                  <a:outerShdw blurRad="25400" dist="12700" dir="2700000" algn="tl" rotWithShape="0">
                    <a:prstClr val="black">
                      <a:alpha val="40000"/>
                    </a:prstClr>
                  </a:outerShdw>
                </a:effectLst>
                <a:cs typeface="+mn-ea"/>
                <a:sym typeface="+mn-lt"/>
              </a:rPr>
              <a:t>  </a:t>
            </a:r>
            <a:endParaRPr lang="zh-CN" altLang="en-US" sz="16600" b="1" dirty="0">
              <a:ln w="28575">
                <a:solidFill>
                  <a:schemeClr val="bg1"/>
                </a:solidFill>
              </a:ln>
              <a:blipFill>
                <a:blip r:embed="rId13"/>
                <a:stretch>
                  <a:fillRect/>
                </a:stretch>
              </a:blipFill>
              <a:effectLst>
                <a:outerShdw blurRad="25400" dist="12700" dir="2700000" algn="tl" rotWithShape="0">
                  <a:prstClr val="black">
                    <a:alpha val="40000"/>
                  </a:prstClr>
                </a:outerShdw>
              </a:effectLst>
              <a:cs typeface="+mn-ea"/>
              <a:sym typeface="+mn-lt"/>
            </a:endParaRPr>
          </a:p>
        </p:txBody>
      </p:sp>
      <p:sp>
        <p:nvSpPr>
          <p:cNvPr id="25" name="文本框 24"/>
          <p:cNvSpPr txBox="1"/>
          <p:nvPr/>
        </p:nvSpPr>
        <p:spPr>
          <a:xfrm>
            <a:off x="5641420" y="1281784"/>
            <a:ext cx="1213584" cy="3046988"/>
          </a:xfrm>
          <a:prstGeom prst="rect">
            <a:avLst/>
          </a:prstGeom>
          <a:noFill/>
        </p:spPr>
        <p:txBody>
          <a:bodyPr wrap="square" rtlCol="0">
            <a:spAutoFit/>
          </a:bodyPr>
          <a:lstStyle/>
          <a:p>
            <a:r>
              <a:rPr lang="zh-CN" altLang="en-US" sz="9600" b="1" dirty="0">
                <a:ln w="28575">
                  <a:solidFill>
                    <a:schemeClr val="bg1"/>
                  </a:solidFill>
                </a:ln>
                <a:blipFill>
                  <a:blip r:embed="rId10"/>
                  <a:stretch>
                    <a:fillRect/>
                  </a:stretch>
                </a:blipFill>
                <a:effectLst>
                  <a:outerShdw blurRad="25400" dist="12700" dir="2700000" algn="tl" rotWithShape="0">
                    <a:prstClr val="black">
                      <a:alpha val="40000"/>
                    </a:prstClr>
                  </a:outerShdw>
                </a:effectLst>
                <a:cs typeface="+mn-ea"/>
                <a:sym typeface="+mn-lt"/>
              </a:rPr>
              <a:t>青</a:t>
            </a:r>
            <a:r>
              <a:rPr lang="zh-CN" altLang="en-US" sz="9600" b="1" dirty="0" smtClean="0">
                <a:ln w="28575">
                  <a:solidFill>
                    <a:schemeClr val="bg1"/>
                  </a:solidFill>
                </a:ln>
                <a:blipFill>
                  <a:blip r:embed="rId10"/>
                  <a:stretch>
                    <a:fillRect/>
                  </a:stretch>
                </a:blipFill>
                <a:effectLst>
                  <a:outerShdw blurRad="25400" dist="12700" dir="2700000" algn="tl" rotWithShape="0">
                    <a:prstClr val="black">
                      <a:alpha val="40000"/>
                    </a:prstClr>
                  </a:outerShdw>
                </a:effectLst>
                <a:cs typeface="+mn-ea"/>
                <a:sym typeface="+mn-lt"/>
              </a:rPr>
              <a:t>  </a:t>
            </a:r>
            <a:endParaRPr lang="zh-CN" altLang="en-US" sz="9600" b="1" dirty="0">
              <a:ln w="28575">
                <a:solidFill>
                  <a:schemeClr val="bg1"/>
                </a:solidFill>
              </a:ln>
              <a:blipFill>
                <a:blip r:embed="rId10"/>
                <a:stretch>
                  <a:fillRect/>
                </a:stretch>
              </a:blipFill>
              <a:effectLst>
                <a:outerShdw blurRad="25400" dist="12700" dir="2700000" algn="tl" rotWithShape="0">
                  <a:prstClr val="black">
                    <a:alpha val="40000"/>
                  </a:prstClr>
                </a:outerShdw>
              </a:effectLst>
              <a:cs typeface="+mn-ea"/>
              <a:sym typeface="+mn-lt"/>
            </a:endParaRPr>
          </a:p>
        </p:txBody>
      </p:sp>
      <p:sp>
        <p:nvSpPr>
          <p:cNvPr id="28" name="文本框 27"/>
          <p:cNvSpPr txBox="1"/>
          <p:nvPr/>
        </p:nvSpPr>
        <p:spPr>
          <a:xfrm>
            <a:off x="2654919" y="3475053"/>
            <a:ext cx="5306261" cy="523220"/>
          </a:xfrm>
          <a:prstGeom prst="rect">
            <a:avLst/>
          </a:prstGeom>
          <a:noFill/>
        </p:spPr>
        <p:txBody>
          <a:bodyPr wrap="none" rtlCol="0">
            <a:spAutoFit/>
          </a:bodyPr>
          <a:lstStyle/>
          <a:p>
            <a:r>
              <a:rPr lang="zh-CN" altLang="en-US" sz="2800" dirty="0" smtClean="0">
                <a:blipFill>
                  <a:blip r:embed="rId14"/>
                  <a:stretch>
                    <a:fillRect/>
                  </a:stretch>
                </a:blipFill>
                <a:cs typeface="+mn-ea"/>
                <a:sym typeface="+mn-lt"/>
              </a:rPr>
              <a:t>“</a:t>
            </a:r>
            <a:r>
              <a:rPr lang="zh-CN" altLang="en-US" sz="2800" dirty="0">
                <a:blipFill>
                  <a:blip r:embed="rId14"/>
                  <a:stretch>
                    <a:fillRect/>
                  </a:stretch>
                </a:blipFill>
                <a:cs typeface="+mn-ea"/>
                <a:sym typeface="+mn-lt"/>
              </a:rPr>
              <a:t>玉不琢，不成器；人不学，不知道。”</a:t>
            </a:r>
          </a:p>
        </p:txBody>
      </p:sp>
    </p:spTree>
  </p:cSld>
  <p:clrMapOvr>
    <a:masterClrMapping/>
  </p:clrMapOvr>
  <mc:AlternateContent xmlns:mc="http://schemas.openxmlformats.org/markup-compatibility/2006" xmlns:p14="http://schemas.microsoft.com/office/powerpoint/2010/main">
    <mc:Choice Requires="p14">
      <p:transition spd="slow" p14:dur="175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anim calcmode="lin" valueType="num">
                                      <p:cBhvr>
                                        <p:cTn id="11" dur="1000" fill="hold"/>
                                        <p:tgtEl>
                                          <p:spTgt spid="21"/>
                                        </p:tgtEl>
                                        <p:attrNameLst>
                                          <p:attrName>ppt_x</p:attrName>
                                        </p:attrNameLst>
                                      </p:cBhvr>
                                      <p:tavLst>
                                        <p:tav tm="0">
                                          <p:val>
                                            <p:strVal val="#ppt_x"/>
                                          </p:val>
                                        </p:tav>
                                        <p:tav tm="100000">
                                          <p:val>
                                            <p:strVal val="#ppt_x"/>
                                          </p:val>
                                        </p:tav>
                                      </p:tavLst>
                                    </p:anim>
                                    <p:anim calcmode="lin" valueType="num">
                                      <p:cBhvr>
                                        <p:cTn id="12" dur="1000" fill="hold"/>
                                        <p:tgtEl>
                                          <p:spTgt spid="21"/>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anim calcmode="lin" valueType="num">
                                      <p:cBhvr>
                                        <p:cTn id="17" dur="1000" fill="hold"/>
                                        <p:tgtEl>
                                          <p:spTgt spid="24"/>
                                        </p:tgtEl>
                                        <p:attrNameLst>
                                          <p:attrName>ppt_x</p:attrName>
                                        </p:attrNameLst>
                                      </p:cBhvr>
                                      <p:tavLst>
                                        <p:tav tm="0">
                                          <p:val>
                                            <p:strVal val="#ppt_x"/>
                                          </p:val>
                                        </p:tav>
                                        <p:tav tm="100000">
                                          <p:val>
                                            <p:strVal val="#ppt_x"/>
                                          </p:val>
                                        </p:tav>
                                      </p:tavLst>
                                    </p:anim>
                                    <p:anim calcmode="lin" valueType="num">
                                      <p:cBhvr>
                                        <p:cTn id="18" dur="1000" fill="hold"/>
                                        <p:tgtEl>
                                          <p:spTgt spid="2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53" presetClass="entr" presetSubtype="16"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p:cTn id="40" dur="500" fill="hold"/>
                                        <p:tgtEl>
                                          <p:spTgt spid="28"/>
                                        </p:tgtEl>
                                        <p:attrNameLst>
                                          <p:attrName>ppt_w</p:attrName>
                                        </p:attrNameLst>
                                      </p:cBhvr>
                                      <p:tavLst>
                                        <p:tav tm="0">
                                          <p:val>
                                            <p:fltVal val="0"/>
                                          </p:val>
                                        </p:tav>
                                        <p:tav tm="100000">
                                          <p:val>
                                            <p:strVal val="#ppt_w"/>
                                          </p:val>
                                        </p:tav>
                                      </p:tavLst>
                                    </p:anim>
                                    <p:anim calcmode="lin" valueType="num">
                                      <p:cBhvr>
                                        <p:cTn id="41" dur="500" fill="hold"/>
                                        <p:tgtEl>
                                          <p:spTgt spid="28"/>
                                        </p:tgtEl>
                                        <p:attrNameLst>
                                          <p:attrName>ppt_h</p:attrName>
                                        </p:attrNameLst>
                                      </p:cBhvr>
                                      <p:tavLst>
                                        <p:tav tm="0">
                                          <p:val>
                                            <p:fltVal val="0"/>
                                          </p:val>
                                        </p:tav>
                                        <p:tav tm="100000">
                                          <p:val>
                                            <p:strVal val="#ppt_h"/>
                                          </p:val>
                                        </p:tav>
                                      </p:tavLst>
                                    </p:anim>
                                    <p:animEffect transition="in" filter="fade">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P spid="25"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cstate="screen">
            <a:biLevel thresh="75000"/>
          </a:blip>
          <a:stretch>
            <a:fillRect/>
          </a:stretch>
        </p:blipFill>
        <p:spPr>
          <a:xfrm>
            <a:off x="-25046" y="-92530"/>
            <a:ext cx="1293997" cy="924135"/>
          </a:xfrm>
          <a:prstGeom prst="rect">
            <a:avLst/>
          </a:prstGeom>
        </p:spPr>
      </p:pic>
      <p:grpSp>
        <p:nvGrpSpPr>
          <p:cNvPr id="2" name="组合 1"/>
          <p:cNvGrpSpPr/>
          <p:nvPr/>
        </p:nvGrpSpPr>
        <p:grpSpPr>
          <a:xfrm>
            <a:off x="950892" y="26502"/>
            <a:ext cx="4289957" cy="523622"/>
            <a:chOff x="916168" y="49652"/>
            <a:chExt cx="4289957" cy="523622"/>
          </a:xfrm>
        </p:grpSpPr>
        <p:sp>
          <p:nvSpPr>
            <p:cNvPr id="26" name="矩形 25"/>
            <p:cNvSpPr/>
            <p:nvPr/>
          </p:nvSpPr>
          <p:spPr>
            <a:xfrm>
              <a:off x="916168" y="49652"/>
              <a:ext cx="4289957" cy="523220"/>
            </a:xfrm>
            <a:prstGeom prst="rect">
              <a:avLst/>
            </a:prstGeom>
          </p:spPr>
          <p:txBody>
            <a:bodyPr wrap="none">
              <a:spAutoFit/>
            </a:bodyPr>
            <a:lstStyle/>
            <a:p>
              <a:pPr algn="ctr"/>
              <a:r>
                <a:rPr lang="en-US" altLang="zh-CN" sz="2800" b="1" dirty="0" smtClean="0">
                  <a:cs typeface="+mn-ea"/>
                  <a:sym typeface="+mn-lt"/>
                </a:rPr>
                <a:t>03.</a:t>
              </a:r>
              <a:r>
                <a:rPr lang="zh-CN" altLang="en-US" sz="2800" b="1" dirty="0" smtClean="0">
                  <a:cs typeface="+mn-ea"/>
                  <a:sym typeface="+mn-lt"/>
                </a:rPr>
                <a:t>世青节象征</a:t>
              </a:r>
              <a:r>
                <a:rPr lang="en-US" altLang="zh-CN" sz="2800" b="1" dirty="0">
                  <a:cs typeface="+mn-ea"/>
                  <a:sym typeface="+mn-lt"/>
                </a:rPr>
                <a:t>-</a:t>
              </a:r>
              <a:r>
                <a:rPr lang="en-US" altLang="zh-CN" sz="2800" b="1" dirty="0" smtClean="0">
                  <a:cs typeface="+mn-ea"/>
                  <a:sym typeface="+mn-lt"/>
                </a:rPr>
                <a:t>-</a:t>
              </a:r>
              <a:r>
                <a:rPr lang="zh-CN" altLang="en-US" sz="2800" b="1" dirty="0" smtClean="0">
                  <a:cs typeface="+mn-ea"/>
                  <a:sym typeface="+mn-lt"/>
                </a:rPr>
                <a:t>十字圣架</a:t>
              </a:r>
              <a:endParaRPr lang="zh-CN" altLang="en-US" sz="2800" b="1" dirty="0">
                <a:cs typeface="+mn-ea"/>
                <a:sym typeface="+mn-lt"/>
              </a:endParaRPr>
            </a:p>
          </p:txBody>
        </p:sp>
        <p:cxnSp>
          <p:nvCxnSpPr>
            <p:cNvPr id="32" name="直接连接符 31"/>
            <p:cNvCxnSpPr/>
            <p:nvPr/>
          </p:nvCxnSpPr>
          <p:spPr>
            <a:xfrm>
              <a:off x="1066797" y="573274"/>
              <a:ext cx="35059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 name="图片 12"/>
          <p:cNvPicPr>
            <a:picLocks noChangeAspect="1"/>
          </p:cNvPicPr>
          <p:nvPr/>
        </p:nvPicPr>
        <p:blipFill rotWithShape="1">
          <a:blip r:embed="rId4" cstate="screen"/>
          <a:srcRect t="85369"/>
          <a:stretch>
            <a:fillRect/>
          </a:stretch>
        </p:blipFill>
        <p:spPr>
          <a:xfrm>
            <a:off x="0" y="5854295"/>
            <a:ext cx="12192000" cy="1003302"/>
          </a:xfrm>
          <a:prstGeom prst="rect">
            <a:avLst/>
          </a:prstGeom>
        </p:spPr>
      </p:pic>
      <p:pic>
        <p:nvPicPr>
          <p:cNvPr id="14" name="图片 13"/>
          <p:cNvPicPr>
            <a:picLocks noChangeAspect="1"/>
          </p:cNvPicPr>
          <p:nvPr/>
        </p:nvPicPr>
        <p:blipFill>
          <a:blip r:embed="rId5"/>
          <a:stretch>
            <a:fillRect/>
          </a:stretch>
        </p:blipFill>
        <p:spPr>
          <a:xfrm>
            <a:off x="6191742" y="4489222"/>
            <a:ext cx="5997865" cy="2368777"/>
          </a:xfrm>
          <a:prstGeom prst="rect">
            <a:avLst/>
          </a:prstGeom>
        </p:spPr>
      </p:pic>
      <p:pic>
        <p:nvPicPr>
          <p:cNvPr id="5" name="图片 4"/>
          <p:cNvPicPr>
            <a:picLocks noChangeAspect="1"/>
          </p:cNvPicPr>
          <p:nvPr/>
        </p:nvPicPr>
        <p:blipFill>
          <a:blip r:embed="rId6" cstate="screen"/>
          <a:stretch>
            <a:fillRect/>
          </a:stretch>
        </p:blipFill>
        <p:spPr>
          <a:xfrm>
            <a:off x="1054866" y="1161204"/>
            <a:ext cx="4082011" cy="4082011"/>
          </a:xfrm>
          <a:prstGeom prst="rect">
            <a:avLst/>
          </a:prstGeom>
        </p:spPr>
      </p:pic>
      <p:sp>
        <p:nvSpPr>
          <p:cNvPr id="12" name="矩形 11"/>
          <p:cNvSpPr/>
          <p:nvPr/>
        </p:nvSpPr>
        <p:spPr>
          <a:xfrm>
            <a:off x="5397661" y="1875358"/>
            <a:ext cx="6096000" cy="2308324"/>
          </a:xfrm>
          <a:prstGeom prst="rect">
            <a:avLst/>
          </a:prstGeom>
        </p:spPr>
        <p:txBody>
          <a:bodyPr>
            <a:spAutoFit/>
          </a:bodyPr>
          <a:lstStyle/>
          <a:p>
            <a:r>
              <a:rPr lang="zh-CN" altLang="en-US" dirty="0" smtClean="0">
                <a:cs typeface="+mn-ea"/>
                <a:sym typeface="+mn-lt"/>
              </a:rPr>
              <a:t>它常被称做“圣年十字架”“救赎年十字架”“世青节十字架”“朝圣者十字架” 而被人们知晓。许多人把它叫做“青年十字架”，因为它由教宗若望</a:t>
            </a:r>
            <a:r>
              <a:rPr lang="en-US" altLang="zh-CN" dirty="0" smtClean="0">
                <a:cs typeface="+mn-ea"/>
                <a:sym typeface="+mn-lt"/>
              </a:rPr>
              <a:t>•</a:t>
            </a:r>
            <a:r>
              <a:rPr lang="zh-CN" altLang="en-US" dirty="0" smtClean="0">
                <a:cs typeface="+mn-ea"/>
                <a:sym typeface="+mn-lt"/>
              </a:rPr>
              <a:t>保禄二世赠送给年轻人并经常被带到世界许多地方。在救赎的圣年（</a:t>
            </a:r>
            <a:r>
              <a:rPr lang="en-US" altLang="zh-CN" dirty="0" smtClean="0">
                <a:cs typeface="+mn-ea"/>
                <a:sym typeface="+mn-lt"/>
              </a:rPr>
              <a:t>1983-1984</a:t>
            </a:r>
            <a:r>
              <a:rPr lang="zh-CN" altLang="en-US" dirty="0" smtClean="0">
                <a:cs typeface="+mn-ea"/>
                <a:sym typeface="+mn-lt"/>
              </a:rPr>
              <a:t>），教宗若望</a:t>
            </a:r>
            <a:r>
              <a:rPr lang="en-US" altLang="zh-CN" dirty="0" smtClean="0">
                <a:cs typeface="+mn-ea"/>
                <a:sym typeface="+mn-lt"/>
              </a:rPr>
              <a:t>•</a:t>
            </a:r>
            <a:r>
              <a:rPr lang="zh-CN" altLang="en-US" dirty="0" smtClean="0">
                <a:cs typeface="+mn-ea"/>
                <a:sym typeface="+mn-lt"/>
              </a:rPr>
              <a:t>保禄二世认为在圣伯多禄大教堂的主祭坛旁边，应该有一个能让所有的人都看见的十字圣架，以作为我们信念的象征。于是一个高达</a:t>
            </a:r>
            <a:r>
              <a:rPr lang="en-US" altLang="zh-CN" dirty="0" smtClean="0">
                <a:cs typeface="+mn-ea"/>
                <a:sym typeface="+mn-lt"/>
              </a:rPr>
              <a:t>3.8</a:t>
            </a:r>
            <a:r>
              <a:rPr lang="zh-CN" altLang="en-US" dirty="0" smtClean="0">
                <a:cs typeface="+mn-ea"/>
                <a:sym typeface="+mn-lt"/>
              </a:rPr>
              <a:t>米的巨大木质十字架按照教宗的意愿安放在了那里。</a:t>
            </a:r>
            <a:endParaRPr lang="zh-CN" alt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 presetClass="entr" presetSubtype="8" decel="10000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1500" fill="hold"/>
                                        <p:tgtEl>
                                          <p:spTgt spid="5"/>
                                        </p:tgtEl>
                                        <p:attrNameLst>
                                          <p:attrName>ppt_x</p:attrName>
                                        </p:attrNameLst>
                                      </p:cBhvr>
                                      <p:tavLst>
                                        <p:tav tm="0">
                                          <p:val>
                                            <p:strVal val="0-#ppt_w/2"/>
                                          </p:val>
                                        </p:tav>
                                        <p:tav tm="100000">
                                          <p:val>
                                            <p:strVal val="#ppt_x"/>
                                          </p:val>
                                        </p:tav>
                                      </p:tavLst>
                                    </p:anim>
                                    <p:anim calcmode="lin" valueType="num">
                                      <p:cBhvr additive="base">
                                        <p:cTn id="11" dur="1500" fill="hold"/>
                                        <p:tgtEl>
                                          <p:spTgt spid="5"/>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14" presetClass="entr" presetSubtype="10" fill="hold" grpId="0" nodeType="after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cstate="screen">
            <a:biLevel thresh="75000"/>
          </a:blip>
          <a:stretch>
            <a:fillRect/>
          </a:stretch>
        </p:blipFill>
        <p:spPr>
          <a:xfrm>
            <a:off x="-25046" y="-92530"/>
            <a:ext cx="1293997" cy="924135"/>
          </a:xfrm>
          <a:prstGeom prst="rect">
            <a:avLst/>
          </a:prstGeom>
        </p:spPr>
      </p:pic>
      <p:grpSp>
        <p:nvGrpSpPr>
          <p:cNvPr id="2" name="组合 1"/>
          <p:cNvGrpSpPr/>
          <p:nvPr/>
        </p:nvGrpSpPr>
        <p:grpSpPr>
          <a:xfrm>
            <a:off x="999016" y="35201"/>
            <a:ext cx="4289957" cy="523220"/>
            <a:chOff x="964292" y="58351"/>
            <a:chExt cx="4289957" cy="523220"/>
          </a:xfrm>
        </p:grpSpPr>
        <p:sp>
          <p:nvSpPr>
            <p:cNvPr id="26" name="矩形 25"/>
            <p:cNvSpPr/>
            <p:nvPr/>
          </p:nvSpPr>
          <p:spPr>
            <a:xfrm>
              <a:off x="964292" y="58351"/>
              <a:ext cx="4289957" cy="523220"/>
            </a:xfrm>
            <a:prstGeom prst="rect">
              <a:avLst/>
            </a:prstGeom>
          </p:spPr>
          <p:txBody>
            <a:bodyPr wrap="none">
              <a:spAutoFit/>
            </a:bodyPr>
            <a:lstStyle/>
            <a:p>
              <a:pPr algn="ctr"/>
              <a:r>
                <a:rPr lang="en-US" altLang="zh-CN" sz="2800" b="1" dirty="0" smtClean="0">
                  <a:cs typeface="+mn-ea"/>
                  <a:sym typeface="+mn-lt"/>
                </a:rPr>
                <a:t>03.</a:t>
              </a:r>
              <a:r>
                <a:rPr lang="zh-CN" altLang="en-US" sz="2800" b="1" dirty="0" smtClean="0">
                  <a:cs typeface="+mn-ea"/>
                  <a:sym typeface="+mn-lt"/>
                </a:rPr>
                <a:t>世青节象征</a:t>
              </a:r>
              <a:r>
                <a:rPr lang="en-US" altLang="zh-CN" sz="2800" b="1" dirty="0">
                  <a:cs typeface="+mn-ea"/>
                  <a:sym typeface="+mn-lt"/>
                </a:rPr>
                <a:t>-</a:t>
              </a:r>
              <a:r>
                <a:rPr lang="en-US" altLang="zh-CN" sz="2800" b="1" dirty="0" smtClean="0">
                  <a:cs typeface="+mn-ea"/>
                  <a:sym typeface="+mn-lt"/>
                </a:rPr>
                <a:t>-</a:t>
              </a:r>
              <a:r>
                <a:rPr lang="zh-CN" altLang="en-US" sz="2800" b="1" dirty="0" smtClean="0">
                  <a:cs typeface="+mn-ea"/>
                  <a:sym typeface="+mn-lt"/>
                </a:rPr>
                <a:t>十字圣架</a:t>
              </a:r>
              <a:endParaRPr lang="zh-CN" altLang="en-US" sz="2800" b="1" dirty="0">
                <a:cs typeface="+mn-ea"/>
                <a:sym typeface="+mn-lt"/>
              </a:endParaRPr>
            </a:p>
          </p:txBody>
        </p:sp>
        <p:cxnSp>
          <p:nvCxnSpPr>
            <p:cNvPr id="32" name="直接连接符 31"/>
            <p:cNvCxnSpPr/>
            <p:nvPr/>
          </p:nvCxnSpPr>
          <p:spPr>
            <a:xfrm>
              <a:off x="1066797" y="573274"/>
              <a:ext cx="35059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 name="图片 12"/>
          <p:cNvPicPr>
            <a:picLocks noChangeAspect="1"/>
          </p:cNvPicPr>
          <p:nvPr/>
        </p:nvPicPr>
        <p:blipFill rotWithShape="1">
          <a:blip r:embed="rId4" cstate="screen"/>
          <a:srcRect t="85369"/>
          <a:stretch>
            <a:fillRect/>
          </a:stretch>
        </p:blipFill>
        <p:spPr>
          <a:xfrm>
            <a:off x="0" y="5854295"/>
            <a:ext cx="12192000" cy="1003302"/>
          </a:xfrm>
          <a:prstGeom prst="rect">
            <a:avLst/>
          </a:prstGeom>
        </p:spPr>
      </p:pic>
      <p:pic>
        <p:nvPicPr>
          <p:cNvPr id="14" name="图片 13"/>
          <p:cNvPicPr>
            <a:picLocks noChangeAspect="1"/>
          </p:cNvPicPr>
          <p:nvPr/>
        </p:nvPicPr>
        <p:blipFill>
          <a:blip r:embed="rId5"/>
          <a:stretch>
            <a:fillRect/>
          </a:stretch>
        </p:blipFill>
        <p:spPr>
          <a:xfrm>
            <a:off x="6191742" y="4489222"/>
            <a:ext cx="5997865" cy="2368777"/>
          </a:xfrm>
          <a:prstGeom prst="rect">
            <a:avLst/>
          </a:prstGeom>
        </p:spPr>
      </p:pic>
      <p:pic>
        <p:nvPicPr>
          <p:cNvPr id="15" name="图片 14"/>
          <p:cNvPicPr>
            <a:picLocks noChangeAspect="1"/>
          </p:cNvPicPr>
          <p:nvPr/>
        </p:nvPicPr>
        <p:blipFill>
          <a:blip r:embed="rId5"/>
          <a:stretch>
            <a:fillRect/>
          </a:stretch>
        </p:blipFill>
        <p:spPr>
          <a:xfrm flipH="1">
            <a:off x="-25046" y="4489221"/>
            <a:ext cx="6338082" cy="2368777"/>
          </a:xfrm>
          <a:prstGeom prst="rect">
            <a:avLst/>
          </a:prstGeom>
        </p:spPr>
      </p:pic>
      <p:pic>
        <p:nvPicPr>
          <p:cNvPr id="3" name="图片 2"/>
          <p:cNvPicPr>
            <a:picLocks noChangeAspect="1"/>
          </p:cNvPicPr>
          <p:nvPr/>
        </p:nvPicPr>
        <p:blipFill>
          <a:blip r:embed="rId6" cstate="screen"/>
          <a:stretch>
            <a:fillRect/>
          </a:stretch>
        </p:blipFill>
        <p:spPr>
          <a:xfrm>
            <a:off x="5794485" y="104266"/>
            <a:ext cx="5494122" cy="5494122"/>
          </a:xfrm>
          <a:prstGeom prst="rect">
            <a:avLst/>
          </a:prstGeom>
        </p:spPr>
      </p:pic>
      <p:sp>
        <p:nvSpPr>
          <p:cNvPr id="10" name="矩形 9"/>
          <p:cNvSpPr/>
          <p:nvPr/>
        </p:nvSpPr>
        <p:spPr>
          <a:xfrm>
            <a:off x="975844" y="2052944"/>
            <a:ext cx="5665348" cy="2031325"/>
          </a:xfrm>
          <a:prstGeom prst="rect">
            <a:avLst/>
          </a:prstGeom>
        </p:spPr>
        <p:txBody>
          <a:bodyPr wrap="square">
            <a:spAutoFit/>
          </a:bodyPr>
          <a:lstStyle/>
          <a:p>
            <a:r>
              <a:rPr lang="zh-CN" altLang="en-US" dirty="0" smtClean="0">
                <a:cs typeface="+mn-ea"/>
                <a:sym typeface="+mn-lt"/>
              </a:rPr>
              <a:t>在圣年临近尾声时，当圣父关闭圣门后，他将十字架指定给全世界的年轻人，交于罗马圣洛伦索教堂的代表青年。他当时的话语是：我亲爱的年轻朋友们，在圣年结束时，我将救赎年的记号交托给你们：耶稣基督的十字架。把它作为耶稣基督对人世慈爱的象征，带到世界所有的角落，并向所有的人宣告是耶稣基督的死亡和复活才让我们得到了救赎和补偿。（</a:t>
            </a:r>
            <a:r>
              <a:rPr lang="en-US" altLang="zh-CN" dirty="0" smtClean="0">
                <a:cs typeface="+mn-ea"/>
                <a:sym typeface="+mn-lt"/>
              </a:rPr>
              <a:t>1984.10.22</a:t>
            </a:r>
            <a:r>
              <a:rPr lang="zh-CN" altLang="en-US" dirty="0" smtClean="0">
                <a:cs typeface="+mn-ea"/>
                <a:sym typeface="+mn-lt"/>
              </a:rPr>
              <a:t>，罗马）。</a:t>
            </a:r>
            <a:endParaRPr lang="zh-CN" alt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Effect transition="in" filter="fade">
                                      <p:cBhvr>
                                        <p:cTn id="16" dur="1000"/>
                                        <p:tgtEl>
                                          <p:spTgt spid="3"/>
                                        </p:tgtEl>
                                      </p:cBhvr>
                                    </p:animEffect>
                                  </p:childTnLst>
                                </p:cTn>
                              </p:par>
                            </p:childTnLst>
                          </p:cTn>
                        </p:par>
                        <p:par>
                          <p:cTn id="17" fill="hold">
                            <p:stCondLst>
                              <p:cond delay="1500"/>
                            </p:stCondLst>
                            <p:childTnLst>
                              <p:par>
                                <p:cTn id="18" presetID="14" presetClass="entr" presetSubtype="10" fill="hold" grpId="0" nodeType="afterEffect">
                                  <p:stCondLst>
                                    <p:cond delay="0"/>
                                  </p:stCondLst>
                                  <p:iterate type="lt">
                                    <p:tmPct val="10000"/>
                                  </p:iterate>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cstate="screen">
            <a:biLevel thresh="75000"/>
          </a:blip>
          <a:stretch>
            <a:fillRect/>
          </a:stretch>
        </p:blipFill>
        <p:spPr>
          <a:xfrm>
            <a:off x="-25046" y="-92530"/>
            <a:ext cx="1293997" cy="924135"/>
          </a:xfrm>
          <a:prstGeom prst="rect">
            <a:avLst/>
          </a:prstGeom>
        </p:spPr>
      </p:pic>
      <p:grpSp>
        <p:nvGrpSpPr>
          <p:cNvPr id="2" name="组合 1"/>
          <p:cNvGrpSpPr/>
          <p:nvPr/>
        </p:nvGrpSpPr>
        <p:grpSpPr>
          <a:xfrm>
            <a:off x="999016" y="35201"/>
            <a:ext cx="4289957" cy="523220"/>
            <a:chOff x="964292" y="58351"/>
            <a:chExt cx="4289957" cy="523220"/>
          </a:xfrm>
        </p:grpSpPr>
        <p:sp>
          <p:nvSpPr>
            <p:cNvPr id="26" name="矩形 25"/>
            <p:cNvSpPr/>
            <p:nvPr/>
          </p:nvSpPr>
          <p:spPr>
            <a:xfrm>
              <a:off x="964292" y="58351"/>
              <a:ext cx="4289957" cy="523220"/>
            </a:xfrm>
            <a:prstGeom prst="rect">
              <a:avLst/>
            </a:prstGeom>
          </p:spPr>
          <p:txBody>
            <a:bodyPr wrap="none">
              <a:spAutoFit/>
            </a:bodyPr>
            <a:lstStyle/>
            <a:p>
              <a:pPr algn="ctr"/>
              <a:r>
                <a:rPr lang="en-US" altLang="zh-CN" sz="2800" b="1" dirty="0" smtClean="0">
                  <a:cs typeface="+mn-ea"/>
                  <a:sym typeface="+mn-lt"/>
                </a:rPr>
                <a:t>03.</a:t>
              </a:r>
              <a:r>
                <a:rPr lang="zh-CN" altLang="en-US" sz="2800" b="1" dirty="0" smtClean="0">
                  <a:cs typeface="+mn-ea"/>
                  <a:sym typeface="+mn-lt"/>
                </a:rPr>
                <a:t>世青节象征</a:t>
              </a:r>
              <a:r>
                <a:rPr lang="en-US" altLang="zh-CN" sz="2800" b="1" dirty="0">
                  <a:cs typeface="+mn-ea"/>
                  <a:sym typeface="+mn-lt"/>
                </a:rPr>
                <a:t>-</a:t>
              </a:r>
              <a:r>
                <a:rPr lang="en-US" altLang="zh-CN" sz="2800" b="1" dirty="0" smtClean="0">
                  <a:cs typeface="+mn-ea"/>
                  <a:sym typeface="+mn-lt"/>
                </a:rPr>
                <a:t>-</a:t>
              </a:r>
              <a:r>
                <a:rPr lang="zh-CN" altLang="en-US" sz="2800" b="1" dirty="0" smtClean="0">
                  <a:cs typeface="+mn-ea"/>
                  <a:sym typeface="+mn-lt"/>
                </a:rPr>
                <a:t>十字圣架</a:t>
              </a:r>
              <a:endParaRPr lang="zh-CN" altLang="en-US" sz="2800" b="1" dirty="0">
                <a:cs typeface="+mn-ea"/>
                <a:sym typeface="+mn-lt"/>
              </a:endParaRPr>
            </a:p>
          </p:txBody>
        </p:sp>
        <p:cxnSp>
          <p:nvCxnSpPr>
            <p:cNvPr id="32" name="直接连接符 31"/>
            <p:cNvCxnSpPr/>
            <p:nvPr/>
          </p:nvCxnSpPr>
          <p:spPr>
            <a:xfrm>
              <a:off x="1066797" y="573274"/>
              <a:ext cx="35059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 name="图片 12"/>
          <p:cNvPicPr>
            <a:picLocks noChangeAspect="1"/>
          </p:cNvPicPr>
          <p:nvPr/>
        </p:nvPicPr>
        <p:blipFill rotWithShape="1">
          <a:blip r:embed="rId4" cstate="screen"/>
          <a:srcRect t="85369"/>
          <a:stretch>
            <a:fillRect/>
          </a:stretch>
        </p:blipFill>
        <p:spPr>
          <a:xfrm>
            <a:off x="0" y="5854295"/>
            <a:ext cx="12192000" cy="1003302"/>
          </a:xfrm>
          <a:prstGeom prst="rect">
            <a:avLst/>
          </a:prstGeom>
        </p:spPr>
      </p:pic>
      <p:pic>
        <p:nvPicPr>
          <p:cNvPr id="14" name="图片 13"/>
          <p:cNvPicPr>
            <a:picLocks noChangeAspect="1"/>
          </p:cNvPicPr>
          <p:nvPr/>
        </p:nvPicPr>
        <p:blipFill>
          <a:blip r:embed="rId5"/>
          <a:stretch>
            <a:fillRect/>
          </a:stretch>
        </p:blipFill>
        <p:spPr>
          <a:xfrm>
            <a:off x="6191742" y="4489222"/>
            <a:ext cx="5997865" cy="2368777"/>
          </a:xfrm>
          <a:prstGeom prst="rect">
            <a:avLst/>
          </a:prstGeom>
        </p:spPr>
      </p:pic>
      <p:pic>
        <p:nvPicPr>
          <p:cNvPr id="3" name="图片 2"/>
          <p:cNvPicPr>
            <a:picLocks noChangeAspect="1"/>
          </p:cNvPicPr>
          <p:nvPr/>
        </p:nvPicPr>
        <p:blipFill>
          <a:blip r:embed="rId6" cstate="screen"/>
          <a:stretch>
            <a:fillRect/>
          </a:stretch>
        </p:blipFill>
        <p:spPr>
          <a:xfrm>
            <a:off x="621952" y="1579758"/>
            <a:ext cx="4266241" cy="4266241"/>
          </a:xfrm>
          <a:prstGeom prst="rect">
            <a:avLst/>
          </a:prstGeom>
        </p:spPr>
      </p:pic>
      <p:sp>
        <p:nvSpPr>
          <p:cNvPr id="10" name="矩形 9"/>
          <p:cNvSpPr/>
          <p:nvPr/>
        </p:nvSpPr>
        <p:spPr>
          <a:xfrm>
            <a:off x="5281914" y="2414131"/>
            <a:ext cx="6096000" cy="1200329"/>
          </a:xfrm>
          <a:prstGeom prst="rect">
            <a:avLst/>
          </a:prstGeom>
        </p:spPr>
        <p:txBody>
          <a:bodyPr>
            <a:spAutoFit/>
          </a:bodyPr>
          <a:lstStyle/>
          <a:p>
            <a:r>
              <a:rPr lang="zh-CN" altLang="en-US" dirty="0" smtClean="0">
                <a:cs typeface="+mn-ea"/>
                <a:sym typeface="+mn-lt"/>
              </a:rPr>
              <a:t>自从</a:t>
            </a:r>
            <a:r>
              <a:rPr lang="en-US" altLang="zh-CN" dirty="0" smtClean="0">
                <a:cs typeface="+mn-ea"/>
                <a:sym typeface="+mn-lt"/>
              </a:rPr>
              <a:t>1984</a:t>
            </a:r>
            <a:r>
              <a:rPr lang="zh-CN" altLang="en-US" dirty="0" smtClean="0">
                <a:cs typeface="+mn-ea"/>
                <a:sym typeface="+mn-lt"/>
              </a:rPr>
              <a:t>年，世青节十字架便开始了环游世界的行程。在欧洲超越了“铁幕”，在美洲，亚洲，非洲和澳大利亚，它都出现在了国际化世界青年节的庆典活动中。自从</a:t>
            </a:r>
            <a:r>
              <a:rPr lang="en-US" altLang="zh-CN" dirty="0" smtClean="0">
                <a:cs typeface="+mn-ea"/>
                <a:sym typeface="+mn-lt"/>
              </a:rPr>
              <a:t>1994</a:t>
            </a:r>
            <a:r>
              <a:rPr lang="zh-CN" altLang="en-US" dirty="0" smtClean="0">
                <a:cs typeface="+mn-ea"/>
                <a:sym typeface="+mn-lt"/>
              </a:rPr>
              <a:t>年，它便开始在各主办国教区间的穿行。</a:t>
            </a:r>
            <a:endParaRPr lang="zh-CN" alt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4" presetClass="entr" presetSubtype="10" fill="hold" grpId="0" nodeType="after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cstate="screen">
            <a:biLevel thresh="75000"/>
          </a:blip>
          <a:stretch>
            <a:fillRect/>
          </a:stretch>
        </p:blipFill>
        <p:spPr>
          <a:xfrm>
            <a:off x="-25046" y="-92530"/>
            <a:ext cx="1293997" cy="924135"/>
          </a:xfrm>
          <a:prstGeom prst="rect">
            <a:avLst/>
          </a:prstGeom>
        </p:spPr>
      </p:pic>
      <p:grpSp>
        <p:nvGrpSpPr>
          <p:cNvPr id="2" name="组合 1"/>
          <p:cNvGrpSpPr/>
          <p:nvPr/>
        </p:nvGrpSpPr>
        <p:grpSpPr>
          <a:xfrm>
            <a:off x="811567" y="46777"/>
            <a:ext cx="4363695" cy="523220"/>
            <a:chOff x="776843" y="69927"/>
            <a:chExt cx="4363695" cy="523220"/>
          </a:xfrm>
        </p:grpSpPr>
        <p:sp>
          <p:nvSpPr>
            <p:cNvPr id="26" name="矩形 25"/>
            <p:cNvSpPr/>
            <p:nvPr/>
          </p:nvSpPr>
          <p:spPr>
            <a:xfrm>
              <a:off x="776843" y="69927"/>
              <a:ext cx="4363695" cy="523220"/>
            </a:xfrm>
            <a:prstGeom prst="rect">
              <a:avLst/>
            </a:prstGeom>
          </p:spPr>
          <p:txBody>
            <a:bodyPr wrap="none">
              <a:spAutoFit/>
            </a:bodyPr>
            <a:lstStyle/>
            <a:p>
              <a:pPr algn="ctr"/>
              <a:r>
                <a:rPr lang="en-US" altLang="zh-CN" sz="2800" b="1" dirty="0" smtClean="0">
                  <a:cs typeface="+mn-ea"/>
                  <a:sym typeface="+mn-lt"/>
                </a:rPr>
                <a:t>03.</a:t>
              </a:r>
              <a:r>
                <a:rPr lang="zh-CN" altLang="en-US" sz="2800" b="1" dirty="0" smtClean="0">
                  <a:cs typeface="+mn-ea"/>
                  <a:sym typeface="+mn-lt"/>
                </a:rPr>
                <a:t>世青节象征</a:t>
              </a:r>
              <a:r>
                <a:rPr lang="en-US" altLang="zh-CN" sz="2800" b="1" dirty="0" smtClean="0">
                  <a:cs typeface="+mn-ea"/>
                  <a:sym typeface="+mn-lt"/>
                </a:rPr>
                <a:t>—</a:t>
              </a:r>
              <a:r>
                <a:rPr lang="zh-CN" altLang="en-US" sz="2800" b="1" dirty="0" smtClean="0">
                  <a:cs typeface="+mn-ea"/>
                  <a:sym typeface="+mn-lt"/>
                </a:rPr>
                <a:t>圣女圣象</a:t>
              </a:r>
              <a:endParaRPr lang="zh-CN" altLang="en-US" sz="2800" b="1" dirty="0">
                <a:cs typeface="+mn-ea"/>
                <a:sym typeface="+mn-lt"/>
              </a:endParaRPr>
            </a:p>
          </p:txBody>
        </p:sp>
        <p:cxnSp>
          <p:nvCxnSpPr>
            <p:cNvPr id="32" name="直接连接符 31"/>
            <p:cNvCxnSpPr/>
            <p:nvPr/>
          </p:nvCxnSpPr>
          <p:spPr>
            <a:xfrm>
              <a:off x="1066797" y="573274"/>
              <a:ext cx="35059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 name="图片 12"/>
          <p:cNvPicPr>
            <a:picLocks noChangeAspect="1"/>
          </p:cNvPicPr>
          <p:nvPr/>
        </p:nvPicPr>
        <p:blipFill rotWithShape="1">
          <a:blip r:embed="rId4" cstate="screen"/>
          <a:srcRect t="85369"/>
          <a:stretch>
            <a:fillRect/>
          </a:stretch>
        </p:blipFill>
        <p:spPr>
          <a:xfrm>
            <a:off x="0" y="5854295"/>
            <a:ext cx="12192000" cy="1003302"/>
          </a:xfrm>
          <a:prstGeom prst="rect">
            <a:avLst/>
          </a:prstGeom>
        </p:spPr>
      </p:pic>
      <p:pic>
        <p:nvPicPr>
          <p:cNvPr id="3" name="图片 2"/>
          <p:cNvPicPr>
            <a:picLocks noChangeAspect="1"/>
          </p:cNvPicPr>
          <p:nvPr/>
        </p:nvPicPr>
        <p:blipFill>
          <a:blip r:embed="rId5" cstate="screen"/>
          <a:stretch>
            <a:fillRect/>
          </a:stretch>
        </p:blipFill>
        <p:spPr>
          <a:xfrm>
            <a:off x="852443" y="1429295"/>
            <a:ext cx="4512433" cy="4512433"/>
          </a:xfrm>
          <a:prstGeom prst="rect">
            <a:avLst/>
          </a:prstGeom>
        </p:spPr>
      </p:pic>
      <p:sp>
        <p:nvSpPr>
          <p:cNvPr id="10" name="矩形 9"/>
          <p:cNvSpPr/>
          <p:nvPr/>
        </p:nvSpPr>
        <p:spPr>
          <a:xfrm>
            <a:off x="6115105" y="3917779"/>
            <a:ext cx="5494303" cy="1077218"/>
          </a:xfrm>
          <a:prstGeom prst="rect">
            <a:avLst/>
          </a:prstGeom>
        </p:spPr>
        <p:txBody>
          <a:bodyPr wrap="square">
            <a:spAutoFit/>
          </a:bodyPr>
          <a:lstStyle/>
          <a:p>
            <a:pPr marL="285750" indent="-285750">
              <a:buFont typeface="Wingdings" panose="05000000000000000000" pitchFamily="2" charset="2"/>
              <a:buChar char="u"/>
            </a:pPr>
            <a:r>
              <a:rPr lang="zh-CN" altLang="en-US" sz="1600" dirty="0" smtClean="0">
                <a:cs typeface="+mn-ea"/>
                <a:sym typeface="+mn-lt"/>
              </a:rPr>
              <a:t>“从今以后，它就将与十字架一起伴随着世青节。看啊，你的母亲！她就象征着玛利亚慈母般的贴近被召叫的年轻孩子们，就像宗徒若望，迎接她进入他们的生命。”（祈祷钟，十八届世青节，</a:t>
            </a:r>
            <a:r>
              <a:rPr lang="en-US" altLang="zh-CN" sz="1600" dirty="0" smtClean="0">
                <a:cs typeface="+mn-ea"/>
                <a:sym typeface="+mn-lt"/>
              </a:rPr>
              <a:t>2003</a:t>
            </a:r>
            <a:r>
              <a:rPr lang="zh-CN" altLang="en-US" sz="1600" dirty="0" smtClean="0">
                <a:cs typeface="+mn-ea"/>
                <a:sym typeface="+mn-lt"/>
              </a:rPr>
              <a:t>年</a:t>
            </a:r>
            <a:r>
              <a:rPr lang="en-US" altLang="zh-CN" sz="1600" dirty="0" smtClean="0">
                <a:cs typeface="+mn-ea"/>
                <a:sym typeface="+mn-lt"/>
              </a:rPr>
              <a:t>4</a:t>
            </a:r>
            <a:r>
              <a:rPr lang="zh-CN" altLang="en-US" sz="1600" dirty="0" smtClean="0">
                <a:cs typeface="+mn-ea"/>
                <a:sym typeface="+mn-lt"/>
              </a:rPr>
              <a:t>月</a:t>
            </a:r>
            <a:r>
              <a:rPr lang="en-US" altLang="zh-CN" sz="1600" dirty="0" smtClean="0">
                <a:cs typeface="+mn-ea"/>
                <a:sym typeface="+mn-lt"/>
              </a:rPr>
              <a:t>13</a:t>
            </a:r>
            <a:r>
              <a:rPr lang="zh-CN" altLang="en-US" sz="1600" dirty="0" smtClean="0">
                <a:cs typeface="+mn-ea"/>
                <a:sym typeface="+mn-lt"/>
              </a:rPr>
              <a:t>日）</a:t>
            </a:r>
          </a:p>
        </p:txBody>
      </p:sp>
      <p:sp>
        <p:nvSpPr>
          <p:cNvPr id="4" name="矩形 3"/>
          <p:cNvSpPr/>
          <p:nvPr/>
        </p:nvSpPr>
        <p:spPr>
          <a:xfrm>
            <a:off x="6115105" y="1826265"/>
            <a:ext cx="5598382" cy="830997"/>
          </a:xfrm>
          <a:prstGeom prst="rect">
            <a:avLst/>
          </a:prstGeom>
        </p:spPr>
        <p:txBody>
          <a:bodyPr wrap="square">
            <a:spAutoFit/>
          </a:bodyPr>
          <a:lstStyle/>
          <a:p>
            <a:pPr marL="285750" indent="-285750">
              <a:buFont typeface="Wingdings" panose="05000000000000000000" pitchFamily="2" charset="2"/>
              <a:buChar char="u"/>
            </a:pPr>
            <a:r>
              <a:rPr lang="en-US" altLang="zh-CN" sz="1600" dirty="0" smtClean="0">
                <a:cs typeface="+mn-ea"/>
                <a:sym typeface="+mn-lt"/>
              </a:rPr>
              <a:t>2003</a:t>
            </a:r>
            <a:r>
              <a:rPr lang="zh-CN" altLang="en-US" sz="1600" dirty="0" smtClean="0">
                <a:cs typeface="+mn-ea"/>
                <a:sym typeface="+mn-lt"/>
              </a:rPr>
              <a:t>年，教宗若望</a:t>
            </a:r>
            <a:r>
              <a:rPr lang="en-US" altLang="zh-CN" sz="1600" dirty="0" smtClean="0">
                <a:cs typeface="+mn-ea"/>
                <a:sym typeface="+mn-lt"/>
              </a:rPr>
              <a:t>•</a:t>
            </a:r>
            <a:r>
              <a:rPr lang="zh-CN" altLang="en-US" sz="1600" dirty="0" smtClean="0">
                <a:cs typeface="+mn-ea"/>
                <a:sym typeface="+mn-lt"/>
              </a:rPr>
              <a:t>保禄二世又指定了另一个象征着年轻人信仰的记号，并和十字圣架一起被带到了世界各地。就是</a:t>
            </a:r>
            <a:r>
              <a:rPr lang="en-US" altLang="zh-CN" sz="1600" dirty="0" smtClean="0">
                <a:cs typeface="+mn-ea"/>
                <a:sym typeface="+mn-lt"/>
              </a:rPr>
              <a:t>《</a:t>
            </a:r>
            <a:r>
              <a:rPr lang="zh-CN" altLang="en-US" sz="1600" dirty="0" smtClean="0">
                <a:cs typeface="+mn-ea"/>
                <a:sym typeface="+mn-lt"/>
              </a:rPr>
              <a:t>罗马人民的救星</a:t>
            </a:r>
            <a:r>
              <a:rPr lang="en-US" altLang="zh-CN" sz="1600" dirty="0" smtClean="0">
                <a:cs typeface="+mn-ea"/>
                <a:sym typeface="+mn-lt"/>
              </a:rPr>
              <a:t>》</a:t>
            </a:r>
            <a:r>
              <a:rPr lang="zh-CN" altLang="en-US" sz="1600" dirty="0" smtClean="0">
                <a:cs typeface="+mn-ea"/>
                <a:sym typeface="+mn-lt"/>
              </a:rPr>
              <a:t>的圣母圣像。</a:t>
            </a:r>
            <a:endParaRPr lang="zh-CN" altLang="en-US" sz="1600" dirty="0">
              <a:cs typeface="+mn-ea"/>
              <a:sym typeface="+mn-lt"/>
            </a:endParaRPr>
          </a:p>
        </p:txBody>
      </p:sp>
      <p:sp>
        <p:nvSpPr>
          <p:cNvPr id="5" name="矩形 4"/>
          <p:cNvSpPr/>
          <p:nvPr/>
        </p:nvSpPr>
        <p:spPr>
          <a:xfrm>
            <a:off x="6115105" y="2872022"/>
            <a:ext cx="5494303" cy="830997"/>
          </a:xfrm>
          <a:prstGeom prst="rect">
            <a:avLst/>
          </a:prstGeom>
        </p:spPr>
        <p:txBody>
          <a:bodyPr wrap="square">
            <a:spAutoFit/>
          </a:bodyPr>
          <a:lstStyle/>
          <a:p>
            <a:pPr marL="285750" indent="-285750">
              <a:buFont typeface="Wingdings" panose="05000000000000000000" pitchFamily="2" charset="2"/>
              <a:buChar char="u"/>
            </a:pPr>
            <a:r>
              <a:rPr lang="zh-CN" altLang="en-US" sz="1600" dirty="0" smtClean="0">
                <a:cs typeface="+mn-ea"/>
                <a:sym typeface="+mn-lt"/>
              </a:rPr>
              <a:t>这个圣象，其实是罗马桑塔玛利亚教堂备受尊敬的圣象的一个复制品（罗马第一座，也是最大的献给万福童贞玛利亚的教堂）。</a:t>
            </a:r>
            <a:endParaRPr lang="zh-CN" altLang="en-US" sz="16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300"/>
                                        <p:tgtEl>
                                          <p:spTgt spid="4"/>
                                        </p:tgtEl>
                                      </p:cBhvr>
                                    </p:animEffect>
                                  </p:childTnLst>
                                </p:cTn>
                              </p:par>
                            </p:childTnLst>
                          </p:cTn>
                        </p:par>
                        <p:par>
                          <p:cTn id="14" fill="hold">
                            <p:stCondLst>
                              <p:cond delay="3310"/>
                            </p:stCondLst>
                            <p:childTnLst>
                              <p:par>
                                <p:cTn id="15" presetID="14" presetClass="entr" presetSubtype="1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300"/>
                                        <p:tgtEl>
                                          <p:spTgt spid="5"/>
                                        </p:tgtEl>
                                      </p:cBhvr>
                                    </p:animEffect>
                                  </p:childTnLst>
                                </p:cTn>
                              </p:par>
                            </p:childTnLst>
                          </p:cTn>
                        </p:par>
                        <p:par>
                          <p:cTn id="18" fill="hold">
                            <p:stCondLst>
                              <p:cond delay="5260"/>
                            </p:stCondLst>
                            <p:childTnLst>
                              <p:par>
                                <p:cTn id="19" presetID="14" presetClass="entr" presetSubtype="10" fill="hold" grpId="0" nodeType="afterEffect">
                                  <p:stCondLst>
                                    <p:cond delay="0"/>
                                  </p:stCondLst>
                                  <p:iterate type="lt">
                                    <p:tmPct val="10000"/>
                                  </p:iterate>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rot="10800000" flipH="1" flipV="1">
            <a:off x="0" y="-155603"/>
            <a:ext cx="12189608" cy="5071872"/>
          </a:xfrm>
          <a:prstGeom prst="rect">
            <a:avLst/>
          </a:prstGeom>
        </p:spPr>
      </p:pic>
      <p:sp>
        <p:nvSpPr>
          <p:cNvPr id="13" name="文本框 12"/>
          <p:cNvSpPr txBox="1"/>
          <p:nvPr/>
        </p:nvSpPr>
        <p:spPr>
          <a:xfrm>
            <a:off x="5108001" y="1434350"/>
            <a:ext cx="2002471" cy="1862048"/>
          </a:xfrm>
          <a:prstGeom prst="rect">
            <a:avLst/>
          </a:prstGeom>
          <a:noFill/>
        </p:spPr>
        <p:txBody>
          <a:bodyPr vert="horz" wrap="none" rtlCol="0">
            <a:spAutoFit/>
          </a:bodyPr>
          <a:lstStyle>
            <a:defPPr>
              <a:defRPr lang="zh-CN"/>
            </a:defPPr>
            <a:lvl1pPr algn="ctr">
              <a:defRPr sz="7200" b="1">
                <a:solidFill>
                  <a:schemeClr val="accent5">
                    <a:lumMod val="50000"/>
                  </a:schemeClr>
                </a:solidFill>
                <a:latin typeface="Agency FB" panose="020B0503020202020204" pitchFamily="34" charset="0"/>
              </a:defRPr>
            </a:lvl1pPr>
          </a:lstStyle>
          <a:p>
            <a:pPr algn="l"/>
            <a:r>
              <a:rPr lang="en-US" altLang="zh-CN" sz="11500" dirty="0" smtClean="0">
                <a:solidFill>
                  <a:schemeClr val="tx1"/>
                </a:solidFill>
                <a:effectLst>
                  <a:outerShdw blurRad="38100" dist="38100" dir="2700000" algn="tl">
                    <a:srgbClr val="000000">
                      <a:alpha val="43137"/>
                    </a:srgbClr>
                  </a:outerShdw>
                </a:effectLst>
                <a:latin typeface="+mn-lt"/>
                <a:cs typeface="+mn-ea"/>
                <a:sym typeface="+mn-lt"/>
              </a:rPr>
              <a:t>04</a:t>
            </a:r>
            <a:endParaRPr lang="zh-CN" altLang="en-US" sz="11500" dirty="0">
              <a:solidFill>
                <a:schemeClr val="tx1"/>
              </a:solidFill>
              <a:effectLst>
                <a:outerShdw blurRad="38100" dist="38100" dir="2700000" algn="tl">
                  <a:srgbClr val="000000">
                    <a:alpha val="43137"/>
                  </a:srgbClr>
                </a:outerShdw>
              </a:effectLst>
              <a:latin typeface="+mn-lt"/>
              <a:cs typeface="+mn-ea"/>
              <a:sym typeface="+mn-lt"/>
            </a:endParaRPr>
          </a:p>
        </p:txBody>
      </p:sp>
      <p:sp>
        <p:nvSpPr>
          <p:cNvPr id="14" name="矩形 13"/>
          <p:cNvSpPr/>
          <p:nvPr/>
        </p:nvSpPr>
        <p:spPr>
          <a:xfrm>
            <a:off x="3532248" y="4080612"/>
            <a:ext cx="5109091" cy="830997"/>
          </a:xfrm>
          <a:prstGeom prst="rect">
            <a:avLst/>
          </a:prstGeom>
          <a:noFill/>
        </p:spPr>
        <p:txBody>
          <a:bodyPr wrap="none" rtlCol="0">
            <a:spAutoFit/>
          </a:bodyPr>
          <a:lstStyle/>
          <a:p>
            <a:r>
              <a:rPr lang="zh-CN" altLang="en-US" sz="4800" dirty="0" smtClean="0">
                <a:cs typeface="+mn-ea"/>
                <a:sym typeface="+mn-lt"/>
              </a:rPr>
              <a:t>世界青年节的目的</a:t>
            </a:r>
            <a:endParaRPr lang="en-US" altLang="zh-CN" sz="4800" dirty="0">
              <a:cs typeface="+mn-ea"/>
              <a:sym typeface="+mn-lt"/>
            </a:endParaRPr>
          </a:p>
        </p:txBody>
      </p:sp>
      <p:grpSp>
        <p:nvGrpSpPr>
          <p:cNvPr id="22" name="组合 21"/>
          <p:cNvGrpSpPr/>
          <p:nvPr/>
        </p:nvGrpSpPr>
        <p:grpSpPr>
          <a:xfrm>
            <a:off x="2632379" y="2691906"/>
            <a:ext cx="6747438" cy="1484748"/>
            <a:chOff x="2722281" y="3401787"/>
            <a:chExt cx="6747438" cy="1484748"/>
          </a:xfrm>
        </p:grpSpPr>
        <p:grpSp>
          <p:nvGrpSpPr>
            <p:cNvPr id="7" name="组合 6"/>
            <p:cNvGrpSpPr/>
            <p:nvPr/>
          </p:nvGrpSpPr>
          <p:grpSpPr>
            <a:xfrm>
              <a:off x="2722281" y="4303889"/>
              <a:ext cx="6747438" cy="0"/>
              <a:chOff x="3152520" y="1432254"/>
              <a:chExt cx="6747438" cy="0"/>
            </a:xfrm>
          </p:grpSpPr>
          <p:cxnSp>
            <p:nvCxnSpPr>
              <p:cNvPr id="8" name="直接连接符 7"/>
              <p:cNvCxnSpPr/>
              <p:nvPr/>
            </p:nvCxnSpPr>
            <p:spPr>
              <a:xfrm>
                <a:off x="7091958" y="1432254"/>
                <a:ext cx="28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152520" y="1432254"/>
                <a:ext cx="28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1" name="图片 20"/>
            <p:cNvPicPr>
              <a:picLocks noChangeAspect="1"/>
            </p:cNvPicPr>
            <p:nvPr/>
          </p:nvPicPr>
          <p:blipFill>
            <a:blip r:embed="rId4" cstate="screen">
              <a:biLevel thresh="75000"/>
            </a:blip>
            <a:stretch>
              <a:fillRect/>
            </a:stretch>
          </p:blipFill>
          <p:spPr>
            <a:xfrm>
              <a:off x="5055313" y="3401787"/>
              <a:ext cx="2078982" cy="1484748"/>
            </a:xfrm>
            <a:prstGeom prst="rect">
              <a:avLst/>
            </a:prstGeom>
          </p:spPr>
        </p:pic>
      </p:grpSp>
      <p:pic>
        <p:nvPicPr>
          <p:cNvPr id="6" name="图片 5"/>
          <p:cNvPicPr>
            <a:picLocks noChangeAspect="1"/>
          </p:cNvPicPr>
          <p:nvPr/>
        </p:nvPicPr>
        <p:blipFill>
          <a:blip r:embed="rId5"/>
          <a:stretch>
            <a:fillRect/>
          </a:stretch>
        </p:blipFill>
        <p:spPr>
          <a:xfrm>
            <a:off x="6191742" y="4489222"/>
            <a:ext cx="5997865" cy="2368777"/>
          </a:xfrm>
          <a:prstGeom prst="rect">
            <a:avLst/>
          </a:prstGeom>
        </p:spPr>
      </p:pic>
      <p:pic>
        <p:nvPicPr>
          <p:cNvPr id="15" name="图片 14"/>
          <p:cNvPicPr>
            <a:picLocks noChangeAspect="1"/>
          </p:cNvPicPr>
          <p:nvPr/>
        </p:nvPicPr>
        <p:blipFill>
          <a:blip r:embed="rId5"/>
          <a:stretch>
            <a:fillRect/>
          </a:stretch>
        </p:blipFill>
        <p:spPr>
          <a:xfrm flipH="1">
            <a:off x="-25046" y="4489221"/>
            <a:ext cx="6338082" cy="23687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500"/>
                            </p:stCondLst>
                            <p:childTnLst>
                              <p:par>
                                <p:cTn id="22" presetID="53" presetClass="entr" presetSubtype="16" fill="hold" grpId="0" nodeType="afterEffect">
                                  <p:stCondLst>
                                    <p:cond delay="0"/>
                                  </p:stCondLst>
                                  <p:iterate type="lt">
                                    <p:tmPct val="10000"/>
                                  </p:iterate>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1350"/>
                            </p:stCondLst>
                            <p:childTnLst>
                              <p:par>
                                <p:cTn id="28" presetID="22" presetClass="entr" presetSubtype="4"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cstate="screen">
            <a:biLevel thresh="75000"/>
          </a:blip>
          <a:stretch>
            <a:fillRect/>
          </a:stretch>
        </p:blipFill>
        <p:spPr>
          <a:xfrm>
            <a:off x="-25046" y="-92530"/>
            <a:ext cx="1293997" cy="924135"/>
          </a:xfrm>
          <a:prstGeom prst="rect">
            <a:avLst/>
          </a:prstGeom>
        </p:spPr>
      </p:pic>
      <p:grpSp>
        <p:nvGrpSpPr>
          <p:cNvPr id="2" name="组合 1"/>
          <p:cNvGrpSpPr/>
          <p:nvPr/>
        </p:nvGrpSpPr>
        <p:grpSpPr>
          <a:xfrm>
            <a:off x="1101521" y="12052"/>
            <a:ext cx="3827624" cy="538072"/>
            <a:chOff x="1066797" y="35202"/>
            <a:chExt cx="3827624" cy="538072"/>
          </a:xfrm>
        </p:grpSpPr>
        <p:sp>
          <p:nvSpPr>
            <p:cNvPr id="26" name="矩形 25"/>
            <p:cNvSpPr/>
            <p:nvPr/>
          </p:nvSpPr>
          <p:spPr>
            <a:xfrm>
              <a:off x="1279329" y="35202"/>
              <a:ext cx="3615092" cy="523220"/>
            </a:xfrm>
            <a:prstGeom prst="rect">
              <a:avLst/>
            </a:prstGeom>
          </p:spPr>
          <p:txBody>
            <a:bodyPr wrap="none">
              <a:spAutoFit/>
            </a:bodyPr>
            <a:lstStyle/>
            <a:p>
              <a:r>
                <a:rPr lang="en-US" altLang="zh-CN" sz="2800" b="1" dirty="0" smtClean="0">
                  <a:cs typeface="+mn-ea"/>
                  <a:sym typeface="+mn-lt"/>
                </a:rPr>
                <a:t>04.</a:t>
              </a:r>
              <a:r>
                <a:rPr lang="zh-CN" altLang="en-US" sz="2800" b="1" dirty="0" smtClean="0">
                  <a:cs typeface="+mn-ea"/>
                  <a:sym typeface="+mn-lt"/>
                </a:rPr>
                <a:t>庆祝和信任年轻人</a:t>
              </a:r>
              <a:endParaRPr lang="zh-CN" altLang="en-US" sz="2800" b="1" dirty="0">
                <a:cs typeface="+mn-ea"/>
                <a:sym typeface="+mn-lt"/>
              </a:endParaRPr>
            </a:p>
          </p:txBody>
        </p:sp>
        <p:cxnSp>
          <p:nvCxnSpPr>
            <p:cNvPr id="32" name="直接连接符 31"/>
            <p:cNvCxnSpPr/>
            <p:nvPr/>
          </p:nvCxnSpPr>
          <p:spPr>
            <a:xfrm>
              <a:off x="1066797" y="573274"/>
              <a:ext cx="35059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 name="图片 12"/>
          <p:cNvPicPr>
            <a:picLocks noChangeAspect="1"/>
          </p:cNvPicPr>
          <p:nvPr/>
        </p:nvPicPr>
        <p:blipFill rotWithShape="1">
          <a:blip r:embed="rId4" cstate="screen"/>
          <a:srcRect t="85369"/>
          <a:stretch>
            <a:fillRect/>
          </a:stretch>
        </p:blipFill>
        <p:spPr>
          <a:xfrm>
            <a:off x="0" y="5854295"/>
            <a:ext cx="12192000" cy="1003302"/>
          </a:xfrm>
          <a:prstGeom prst="rect">
            <a:avLst/>
          </a:prstGeom>
        </p:spPr>
      </p:pic>
      <p:pic>
        <p:nvPicPr>
          <p:cNvPr id="3" name="图片 2"/>
          <p:cNvPicPr>
            <a:picLocks noChangeAspect="1"/>
          </p:cNvPicPr>
          <p:nvPr/>
        </p:nvPicPr>
        <p:blipFill>
          <a:blip r:embed="rId5" cstate="print"/>
          <a:stretch>
            <a:fillRect/>
          </a:stretch>
        </p:blipFill>
        <p:spPr>
          <a:xfrm>
            <a:off x="147959" y="721200"/>
            <a:ext cx="5413112" cy="4962020"/>
          </a:xfrm>
          <a:prstGeom prst="rect">
            <a:avLst/>
          </a:prstGeom>
        </p:spPr>
      </p:pic>
      <p:sp>
        <p:nvSpPr>
          <p:cNvPr id="10" name="矩形 9"/>
          <p:cNvSpPr/>
          <p:nvPr/>
        </p:nvSpPr>
        <p:spPr>
          <a:xfrm>
            <a:off x="5561071" y="4348897"/>
            <a:ext cx="6096000" cy="1169551"/>
          </a:xfrm>
          <a:prstGeom prst="rect">
            <a:avLst/>
          </a:prstGeom>
        </p:spPr>
        <p:txBody>
          <a:bodyPr>
            <a:spAutoFit/>
          </a:bodyPr>
          <a:lstStyle/>
          <a:p>
            <a:pPr marL="285750" indent="-285750">
              <a:buFont typeface="Wingdings" panose="05000000000000000000" pitchFamily="2" charset="2"/>
              <a:buChar char="Ø"/>
            </a:pPr>
            <a:r>
              <a:rPr lang="zh-CN" altLang="en-US" sz="1400" dirty="0" smtClean="0">
                <a:cs typeface="+mn-ea"/>
                <a:sym typeface="+mn-lt"/>
              </a:rPr>
              <a:t>来自世界青年节校友林肯内布拉斯加州的主教詹姆斯</a:t>
            </a:r>
            <a:r>
              <a:rPr lang="en-US" altLang="zh-CN" sz="1400" dirty="0" smtClean="0">
                <a:cs typeface="+mn-ea"/>
                <a:sym typeface="+mn-lt"/>
              </a:rPr>
              <a:t>·</a:t>
            </a:r>
            <a:r>
              <a:rPr lang="zh-CN" altLang="en-US" sz="1400" dirty="0" smtClean="0">
                <a:cs typeface="+mn-ea"/>
                <a:sym typeface="+mn-lt"/>
              </a:rPr>
              <a:t>康利说：教皇约翰保罗二世于</a:t>
            </a:r>
            <a:r>
              <a:rPr lang="en-US" altLang="zh-CN" sz="1400" dirty="0" smtClean="0">
                <a:cs typeface="+mn-ea"/>
                <a:sym typeface="+mn-lt"/>
              </a:rPr>
              <a:t>2002</a:t>
            </a:r>
            <a:r>
              <a:rPr lang="zh-CN" altLang="en-US" sz="1400" dirty="0" smtClean="0">
                <a:cs typeface="+mn-ea"/>
                <a:sym typeface="+mn-lt"/>
              </a:rPr>
              <a:t>年在多伦多庆祝他的最后一次国际世界青年节。（</a:t>
            </a:r>
            <a:r>
              <a:rPr lang="en-US" altLang="zh-CN" sz="1400" dirty="0" smtClean="0">
                <a:cs typeface="+mn-ea"/>
                <a:sym typeface="+mn-lt"/>
              </a:rPr>
              <a:t>CNS</a:t>
            </a:r>
            <a:r>
              <a:rPr lang="zh-CN" altLang="en-US" sz="1400" dirty="0" smtClean="0">
                <a:cs typeface="+mn-ea"/>
                <a:sym typeface="+mn-lt"/>
              </a:rPr>
              <a:t>档案照片）“约翰保罗站在美国的数百万年轻人中</a:t>
            </a:r>
            <a:r>
              <a:rPr lang="en-US" altLang="zh-CN" sz="1400" dirty="0" smtClean="0">
                <a:cs typeface="+mn-ea"/>
                <a:sym typeface="+mn-lt"/>
              </a:rPr>
              <a:t>[</a:t>
            </a:r>
            <a:r>
              <a:rPr lang="zh-CN" altLang="en-US" sz="1400" dirty="0" smtClean="0">
                <a:cs typeface="+mn-ea"/>
                <a:sym typeface="+mn-lt"/>
              </a:rPr>
              <a:t>世界青年节丹佛</a:t>
            </a:r>
            <a:r>
              <a:rPr lang="en-US" altLang="zh-CN" sz="1400" dirty="0" smtClean="0">
                <a:cs typeface="+mn-ea"/>
                <a:sym typeface="+mn-lt"/>
              </a:rPr>
              <a:t>]</a:t>
            </a:r>
            <a:r>
              <a:rPr lang="zh-CN" altLang="en-US" sz="1400" dirty="0" smtClean="0">
                <a:cs typeface="+mn-ea"/>
                <a:sym typeface="+mn-lt"/>
              </a:rPr>
              <a:t>，告诉我们不要害怕。他告诉我们走上街头宣扬福音。他告诉我们要捍卫生命他告诉我们要成为圣人。他叫我们去接受新福音传播”。</a:t>
            </a:r>
            <a:endParaRPr lang="zh-CN" altLang="en-US" sz="1400" dirty="0">
              <a:cs typeface="+mn-ea"/>
              <a:sym typeface="+mn-lt"/>
            </a:endParaRPr>
          </a:p>
        </p:txBody>
      </p:sp>
      <p:sp>
        <p:nvSpPr>
          <p:cNvPr id="4" name="矩形 3"/>
          <p:cNvSpPr/>
          <p:nvPr/>
        </p:nvSpPr>
        <p:spPr>
          <a:xfrm>
            <a:off x="5561071" y="1157744"/>
            <a:ext cx="6096000" cy="307777"/>
          </a:xfrm>
          <a:prstGeom prst="rect">
            <a:avLst/>
          </a:prstGeom>
        </p:spPr>
        <p:txBody>
          <a:bodyPr>
            <a:spAutoFit/>
          </a:bodyPr>
          <a:lstStyle/>
          <a:p>
            <a:pPr marL="285750" indent="-285750">
              <a:buFont typeface="Wingdings" panose="05000000000000000000" pitchFamily="2" charset="2"/>
              <a:buChar char="Ø"/>
            </a:pPr>
            <a:r>
              <a:rPr lang="zh-CN" altLang="en-US" sz="1400" dirty="0" smtClean="0">
                <a:cs typeface="+mn-ea"/>
                <a:sym typeface="+mn-lt"/>
              </a:rPr>
              <a:t>青年和年轻人不仅是教会的未来，而且是今天天主教会的积极参与者。</a:t>
            </a:r>
            <a:endParaRPr lang="zh-CN" altLang="en-US" sz="1400" dirty="0">
              <a:cs typeface="+mn-ea"/>
              <a:sym typeface="+mn-lt"/>
            </a:endParaRPr>
          </a:p>
        </p:txBody>
      </p:sp>
      <p:sp>
        <p:nvSpPr>
          <p:cNvPr id="5" name="矩形 4"/>
          <p:cNvSpPr/>
          <p:nvPr/>
        </p:nvSpPr>
        <p:spPr>
          <a:xfrm>
            <a:off x="5561071" y="1842969"/>
            <a:ext cx="6096000" cy="523220"/>
          </a:xfrm>
          <a:prstGeom prst="rect">
            <a:avLst/>
          </a:prstGeom>
        </p:spPr>
        <p:txBody>
          <a:bodyPr>
            <a:spAutoFit/>
          </a:bodyPr>
          <a:lstStyle/>
          <a:p>
            <a:pPr marL="285750" indent="-285750">
              <a:buFont typeface="Wingdings" panose="05000000000000000000" pitchFamily="2" charset="2"/>
              <a:buChar char="Ø"/>
            </a:pPr>
            <a:r>
              <a:rPr lang="zh-CN" altLang="en-US" sz="1400" dirty="0" smtClean="0">
                <a:cs typeface="+mn-ea"/>
                <a:sym typeface="+mn-lt"/>
              </a:rPr>
              <a:t>世界青年节帮助这些年轻男女做好准备，以实现基督在世界上的使命，并使他们成为传教士。</a:t>
            </a:r>
            <a:endParaRPr lang="zh-CN" altLang="en-US" sz="1400" dirty="0">
              <a:cs typeface="+mn-ea"/>
              <a:sym typeface="+mn-lt"/>
            </a:endParaRPr>
          </a:p>
        </p:txBody>
      </p:sp>
      <p:sp>
        <p:nvSpPr>
          <p:cNvPr id="6" name="矩形 5"/>
          <p:cNvSpPr/>
          <p:nvPr/>
        </p:nvSpPr>
        <p:spPr>
          <a:xfrm>
            <a:off x="5561071" y="2731183"/>
            <a:ext cx="6096000" cy="523220"/>
          </a:xfrm>
          <a:prstGeom prst="rect">
            <a:avLst/>
          </a:prstGeom>
        </p:spPr>
        <p:txBody>
          <a:bodyPr>
            <a:spAutoFit/>
          </a:bodyPr>
          <a:lstStyle/>
          <a:p>
            <a:pPr marL="285750" indent="-285750">
              <a:buFont typeface="Wingdings" panose="05000000000000000000" pitchFamily="2" charset="2"/>
              <a:buChar char="Ø"/>
            </a:pPr>
            <a:r>
              <a:rPr lang="zh-CN" altLang="en-US" sz="1400" dirty="0" smtClean="0">
                <a:cs typeface="+mn-ea"/>
                <a:sym typeface="+mn-lt"/>
              </a:rPr>
              <a:t>世界青年节汇集了来自地球四个角落的年轻人，圣父可以将教会及其使命委托给年轻一代。</a:t>
            </a:r>
            <a:endParaRPr lang="zh-CN" altLang="en-US" sz="1400" dirty="0">
              <a:cs typeface="+mn-ea"/>
              <a:sym typeface="+mn-lt"/>
            </a:endParaRPr>
          </a:p>
        </p:txBody>
      </p:sp>
      <p:sp>
        <p:nvSpPr>
          <p:cNvPr id="7" name="矩形 6"/>
          <p:cNvSpPr/>
          <p:nvPr/>
        </p:nvSpPr>
        <p:spPr>
          <a:xfrm>
            <a:off x="5561071" y="3489830"/>
            <a:ext cx="6096000" cy="523220"/>
          </a:xfrm>
          <a:prstGeom prst="rect">
            <a:avLst/>
          </a:prstGeom>
        </p:spPr>
        <p:txBody>
          <a:bodyPr>
            <a:spAutoFit/>
          </a:bodyPr>
          <a:lstStyle/>
          <a:p>
            <a:pPr marL="285750" indent="-285750">
              <a:buFont typeface="Wingdings" panose="05000000000000000000" pitchFamily="2" charset="2"/>
              <a:buChar char="Ø"/>
            </a:pPr>
            <a:r>
              <a:rPr lang="zh-CN" altLang="en-US" sz="1400" dirty="0" smtClean="0">
                <a:cs typeface="+mn-ea"/>
                <a:sym typeface="+mn-lt"/>
              </a:rPr>
              <a:t>世界青年节不仅仅是一个由不同的青年和青年群体组成的庆祝聚会，而是一个关键时刻，要求他们执行一项伟大的信仰使命。</a:t>
            </a:r>
            <a:endParaRPr lang="zh-CN" altLang="en-US" sz="14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strVal val="(6*min(max(#ppt_w*#ppt_h,.3),1)-7.4)/-.7*#ppt_w"/>
                                          </p:val>
                                        </p:tav>
                                        <p:tav tm="100000">
                                          <p:val>
                                            <p:strVal val="#ppt_w"/>
                                          </p:val>
                                        </p:tav>
                                      </p:tavLst>
                                    </p:anim>
                                    <p:anim calcmode="lin" valueType="num">
                                      <p:cBhvr>
                                        <p:cTn id="8" dur="3000" fill="hold"/>
                                        <p:tgtEl>
                                          <p:spTgt spid="3"/>
                                        </p:tgtEl>
                                        <p:attrNameLst>
                                          <p:attrName>ppt_h</p:attrName>
                                        </p:attrNameLst>
                                      </p:cBhvr>
                                      <p:tavLst>
                                        <p:tav tm="0">
                                          <p:val>
                                            <p:strVal val="(6*min(max(#ppt_w*#ppt_h,.3),1)-7.4)/-.7*#ppt_h"/>
                                          </p:val>
                                        </p:tav>
                                        <p:tav tm="100000">
                                          <p:val>
                                            <p:strVal val="#ppt_h"/>
                                          </p:val>
                                        </p:tav>
                                      </p:tavLst>
                                    </p:anim>
                                    <p:anim calcmode="lin" valueType="num">
                                      <p:cBhvr>
                                        <p:cTn id="9" dur="3000" fill="hold"/>
                                        <p:tgtEl>
                                          <p:spTgt spid="3"/>
                                        </p:tgtEl>
                                        <p:attrNameLst>
                                          <p:attrName>ppt_x</p:attrName>
                                        </p:attrNameLst>
                                      </p:cBhvr>
                                      <p:tavLst>
                                        <p:tav tm="0">
                                          <p:val>
                                            <p:fltVal val="0.5"/>
                                          </p:val>
                                        </p:tav>
                                        <p:tav tm="100000">
                                          <p:val>
                                            <p:strVal val="#ppt_x"/>
                                          </p:val>
                                        </p:tav>
                                      </p:tavLst>
                                    </p:anim>
                                    <p:anim calcmode="lin" valueType="num">
                                      <p:cBhvr>
                                        <p:cTn id="10" dur="30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3000"/>
                            </p:stCondLst>
                            <p:childTnLst>
                              <p:par>
                                <p:cTn id="12" presetID="14" presetClass="entr" presetSubtype="1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300"/>
                                        <p:tgtEl>
                                          <p:spTgt spid="4"/>
                                        </p:tgtEl>
                                      </p:cBhvr>
                                    </p:animEffect>
                                  </p:childTnLst>
                                </p:cTn>
                              </p:par>
                            </p:childTnLst>
                          </p:cTn>
                        </p:par>
                        <p:par>
                          <p:cTn id="15" fill="hold">
                            <p:stCondLst>
                              <p:cond delay="1200"/>
                            </p:stCondLst>
                            <p:childTnLst>
                              <p:par>
                                <p:cTn id="16" presetID="14" presetClass="entr" presetSubtype="10"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300"/>
                                        <p:tgtEl>
                                          <p:spTgt spid="5"/>
                                        </p:tgtEl>
                                      </p:cBhvr>
                                    </p:animEffect>
                                  </p:childTnLst>
                                </p:cTn>
                              </p:par>
                            </p:childTnLst>
                          </p:cTn>
                        </p:par>
                        <p:par>
                          <p:cTn id="19" fill="hold">
                            <p:stCondLst>
                              <p:cond delay="2700"/>
                            </p:stCondLst>
                            <p:childTnLst>
                              <p:par>
                                <p:cTn id="20" presetID="14" presetClass="entr" presetSubtype="10" fill="hold" grpId="0" nodeType="after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300"/>
                                        <p:tgtEl>
                                          <p:spTgt spid="6"/>
                                        </p:tgtEl>
                                      </p:cBhvr>
                                    </p:animEffect>
                                  </p:childTnLst>
                                </p:cTn>
                              </p:par>
                            </p:childTnLst>
                          </p:cTn>
                        </p:par>
                        <p:par>
                          <p:cTn id="23" fill="hold">
                            <p:stCondLst>
                              <p:cond delay="4170"/>
                            </p:stCondLst>
                            <p:childTnLst>
                              <p:par>
                                <p:cTn id="24" presetID="14" presetClass="entr" presetSubtype="10" fill="hold" grpId="0" nodeType="afterEffect">
                                  <p:stCondLst>
                                    <p:cond delay="0"/>
                                  </p:stCondLst>
                                  <p:iterate type="lt">
                                    <p:tmPct val="10000"/>
                                  </p:iterate>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300"/>
                                        <p:tgtEl>
                                          <p:spTgt spid="7"/>
                                        </p:tgtEl>
                                      </p:cBhvr>
                                    </p:animEffect>
                                  </p:childTnLst>
                                </p:cTn>
                              </p:par>
                            </p:childTnLst>
                          </p:cTn>
                        </p:par>
                        <p:par>
                          <p:cTn id="27" fill="hold">
                            <p:stCondLst>
                              <p:cond delay="6090"/>
                            </p:stCondLst>
                            <p:childTnLst>
                              <p:par>
                                <p:cTn id="28" presetID="14" presetClass="entr" presetSubtype="10" fill="hold" grpId="0" nodeType="afterEffect">
                                  <p:stCondLst>
                                    <p:cond delay="0"/>
                                  </p:stCondLst>
                                  <p:iterate type="lt">
                                    <p:tmPct val="10000"/>
                                  </p:iterate>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cstate="screen">
            <a:biLevel thresh="75000"/>
          </a:blip>
          <a:stretch>
            <a:fillRect/>
          </a:stretch>
        </p:blipFill>
        <p:spPr>
          <a:xfrm>
            <a:off x="-25046" y="-92530"/>
            <a:ext cx="1293997" cy="924135"/>
          </a:xfrm>
          <a:prstGeom prst="rect">
            <a:avLst/>
          </a:prstGeom>
        </p:spPr>
      </p:pic>
      <p:grpSp>
        <p:nvGrpSpPr>
          <p:cNvPr id="2" name="组合 1"/>
          <p:cNvGrpSpPr/>
          <p:nvPr/>
        </p:nvGrpSpPr>
        <p:grpSpPr>
          <a:xfrm>
            <a:off x="1101522" y="12052"/>
            <a:ext cx="2370884" cy="538072"/>
            <a:chOff x="1066797" y="35202"/>
            <a:chExt cx="3505989" cy="538072"/>
          </a:xfrm>
        </p:grpSpPr>
        <p:sp>
          <p:nvSpPr>
            <p:cNvPr id="26" name="矩形 25"/>
            <p:cNvSpPr/>
            <p:nvPr/>
          </p:nvSpPr>
          <p:spPr>
            <a:xfrm>
              <a:off x="1700614" y="35202"/>
              <a:ext cx="2145751" cy="523220"/>
            </a:xfrm>
            <a:prstGeom prst="rect">
              <a:avLst/>
            </a:prstGeom>
          </p:spPr>
          <p:txBody>
            <a:bodyPr wrap="none">
              <a:spAutoFit/>
            </a:bodyPr>
            <a:lstStyle/>
            <a:p>
              <a:pPr algn="ctr"/>
              <a:r>
                <a:rPr lang="en-US" altLang="zh-CN" sz="2800" b="1" dirty="0" smtClean="0">
                  <a:cs typeface="+mn-ea"/>
                  <a:sym typeface="+mn-lt"/>
                </a:rPr>
                <a:t>04.</a:t>
              </a:r>
              <a:r>
                <a:rPr lang="zh-CN" altLang="en-US" sz="2800" b="1" dirty="0">
                  <a:cs typeface="+mn-ea"/>
                  <a:sym typeface="+mn-lt"/>
                </a:rPr>
                <a:t>朝圣</a:t>
              </a:r>
            </a:p>
          </p:txBody>
        </p:sp>
        <p:cxnSp>
          <p:nvCxnSpPr>
            <p:cNvPr id="32" name="直接连接符 31"/>
            <p:cNvCxnSpPr/>
            <p:nvPr/>
          </p:nvCxnSpPr>
          <p:spPr>
            <a:xfrm>
              <a:off x="1066797" y="573274"/>
              <a:ext cx="35059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 name="图片 12"/>
          <p:cNvPicPr>
            <a:picLocks noChangeAspect="1"/>
          </p:cNvPicPr>
          <p:nvPr/>
        </p:nvPicPr>
        <p:blipFill rotWithShape="1">
          <a:blip r:embed="rId4" cstate="screen"/>
          <a:srcRect t="85369"/>
          <a:stretch>
            <a:fillRect/>
          </a:stretch>
        </p:blipFill>
        <p:spPr>
          <a:xfrm>
            <a:off x="0" y="5854295"/>
            <a:ext cx="12192000" cy="1003302"/>
          </a:xfrm>
          <a:prstGeom prst="rect">
            <a:avLst/>
          </a:prstGeom>
        </p:spPr>
      </p:pic>
      <p:pic>
        <p:nvPicPr>
          <p:cNvPr id="14" name="图片 13"/>
          <p:cNvPicPr>
            <a:picLocks noChangeAspect="1"/>
          </p:cNvPicPr>
          <p:nvPr/>
        </p:nvPicPr>
        <p:blipFill>
          <a:blip r:embed="rId5"/>
          <a:stretch>
            <a:fillRect/>
          </a:stretch>
        </p:blipFill>
        <p:spPr>
          <a:xfrm>
            <a:off x="6191742" y="4489222"/>
            <a:ext cx="5997865" cy="2368777"/>
          </a:xfrm>
          <a:prstGeom prst="rect">
            <a:avLst/>
          </a:prstGeom>
        </p:spPr>
      </p:pic>
      <p:pic>
        <p:nvPicPr>
          <p:cNvPr id="15" name="图片 14"/>
          <p:cNvPicPr>
            <a:picLocks noChangeAspect="1"/>
          </p:cNvPicPr>
          <p:nvPr/>
        </p:nvPicPr>
        <p:blipFill>
          <a:blip r:embed="rId5"/>
          <a:stretch>
            <a:fillRect/>
          </a:stretch>
        </p:blipFill>
        <p:spPr>
          <a:xfrm flipH="1">
            <a:off x="-25046" y="4489221"/>
            <a:ext cx="6338082" cy="2368777"/>
          </a:xfrm>
          <a:prstGeom prst="rect">
            <a:avLst/>
          </a:prstGeom>
        </p:spPr>
      </p:pic>
      <p:sp>
        <p:nvSpPr>
          <p:cNvPr id="9" name="矩形 8"/>
          <p:cNvSpPr/>
          <p:nvPr/>
        </p:nvSpPr>
        <p:spPr>
          <a:xfrm>
            <a:off x="424406" y="1779109"/>
            <a:ext cx="6096000" cy="2308324"/>
          </a:xfrm>
          <a:prstGeom prst="rect">
            <a:avLst/>
          </a:prstGeom>
        </p:spPr>
        <p:txBody>
          <a:bodyPr>
            <a:spAutoFit/>
          </a:bodyPr>
          <a:lstStyle/>
          <a:p>
            <a:r>
              <a:rPr lang="zh-CN" altLang="en-US" dirty="0" smtClean="0">
                <a:cs typeface="+mn-ea"/>
                <a:sym typeface="+mn-lt"/>
              </a:rPr>
              <a:t>朝圣的行为是世界青年节体验的重要组成部分。从远古时代起，有信仰的人就开始了伟大的旅程</a:t>
            </a:r>
            <a:r>
              <a:rPr lang="en-US" altLang="zh-CN" dirty="0" smtClean="0">
                <a:cs typeface="+mn-ea"/>
                <a:sym typeface="+mn-lt"/>
              </a:rPr>
              <a:t>-</a:t>
            </a:r>
            <a:r>
              <a:rPr lang="zh-CN" altLang="en-US" dirty="0" smtClean="0">
                <a:cs typeface="+mn-ea"/>
                <a:sym typeface="+mn-lt"/>
              </a:rPr>
              <a:t>从亚伯拉罕和摩西到早期的基督徒，他们“走到地极”（参见使徒行传</a:t>
            </a:r>
            <a:r>
              <a:rPr lang="en-US" altLang="zh-CN" dirty="0" smtClean="0">
                <a:cs typeface="+mn-ea"/>
                <a:sym typeface="+mn-lt"/>
              </a:rPr>
              <a:t>1</a:t>
            </a:r>
            <a:r>
              <a:rPr lang="zh-CN" altLang="en-US" dirty="0" smtClean="0">
                <a:cs typeface="+mn-ea"/>
                <a:sym typeface="+mn-lt"/>
              </a:rPr>
              <a:t>：</a:t>
            </a:r>
            <a:r>
              <a:rPr lang="en-US" altLang="zh-CN" dirty="0" smtClean="0">
                <a:cs typeface="+mn-ea"/>
                <a:sym typeface="+mn-lt"/>
              </a:rPr>
              <a:t>8</a:t>
            </a:r>
            <a:r>
              <a:rPr lang="zh-CN" altLang="en-US" dirty="0" smtClean="0">
                <a:cs typeface="+mn-ea"/>
                <a:sym typeface="+mn-lt"/>
              </a:rPr>
              <a:t>）来传播福音。几个世纪以来，朝圣者前往耶路撒冷，圣地亚哥德孔波斯特拉，罗马和许多其他伟大的地方，通过圣徒的安息之地找到上帝。今天的青年和年轻人继续走上同样的道路</a:t>
            </a:r>
            <a:r>
              <a:rPr lang="en-US" altLang="zh-CN" dirty="0" smtClean="0">
                <a:cs typeface="+mn-ea"/>
                <a:sym typeface="+mn-lt"/>
              </a:rPr>
              <a:t>-</a:t>
            </a:r>
            <a:r>
              <a:rPr lang="zh-CN" altLang="en-US" dirty="0" smtClean="0">
                <a:cs typeface="+mn-ea"/>
                <a:sym typeface="+mn-lt"/>
              </a:rPr>
              <a:t>通过世界青年节，通过真正的普世教会的经验寻求上帝，与圣父和数百万年轻人团结一致。世界青年节，无论是在当地还是在国际上庆祝。</a:t>
            </a:r>
            <a:endParaRPr lang="zh-CN" altLang="en-US" dirty="0">
              <a:cs typeface="+mn-ea"/>
              <a:sym typeface="+mn-lt"/>
            </a:endParaRPr>
          </a:p>
        </p:txBody>
      </p:sp>
      <p:pic>
        <p:nvPicPr>
          <p:cNvPr id="3" name="图片 2"/>
          <p:cNvPicPr>
            <a:picLocks noChangeAspect="1"/>
          </p:cNvPicPr>
          <p:nvPr/>
        </p:nvPicPr>
        <p:blipFill>
          <a:blip r:embed="rId6" cstate="screen"/>
          <a:stretch>
            <a:fillRect/>
          </a:stretch>
        </p:blipFill>
        <p:spPr>
          <a:xfrm>
            <a:off x="6189349" y="722823"/>
            <a:ext cx="4697896" cy="4697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14" presetClass="entr" presetSubtype="10" fill="hold" grpId="0" nodeType="after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cstate="screen">
            <a:biLevel thresh="75000"/>
          </a:blip>
          <a:stretch>
            <a:fillRect/>
          </a:stretch>
        </p:blipFill>
        <p:spPr>
          <a:xfrm>
            <a:off x="-25046" y="-92530"/>
            <a:ext cx="1293997" cy="924135"/>
          </a:xfrm>
          <a:prstGeom prst="rect">
            <a:avLst/>
          </a:prstGeom>
        </p:spPr>
      </p:pic>
      <p:grpSp>
        <p:nvGrpSpPr>
          <p:cNvPr id="2" name="组合 1"/>
          <p:cNvGrpSpPr/>
          <p:nvPr/>
        </p:nvGrpSpPr>
        <p:grpSpPr>
          <a:xfrm>
            <a:off x="1101521" y="12052"/>
            <a:ext cx="3505989" cy="538072"/>
            <a:chOff x="1066797" y="35202"/>
            <a:chExt cx="3505989" cy="538072"/>
          </a:xfrm>
        </p:grpSpPr>
        <p:sp>
          <p:nvSpPr>
            <p:cNvPr id="26" name="矩形 25"/>
            <p:cNvSpPr/>
            <p:nvPr/>
          </p:nvSpPr>
          <p:spPr>
            <a:xfrm>
              <a:off x="1326618" y="35202"/>
              <a:ext cx="2893741" cy="523220"/>
            </a:xfrm>
            <a:prstGeom prst="rect">
              <a:avLst/>
            </a:prstGeom>
          </p:spPr>
          <p:txBody>
            <a:bodyPr wrap="none">
              <a:spAutoFit/>
            </a:bodyPr>
            <a:lstStyle/>
            <a:p>
              <a:pPr algn="ctr"/>
              <a:r>
                <a:rPr lang="en-US" altLang="zh-CN" sz="2800" b="1" dirty="0" smtClean="0">
                  <a:cs typeface="+mn-ea"/>
                  <a:sym typeface="+mn-lt"/>
                </a:rPr>
                <a:t>04.</a:t>
              </a:r>
              <a:r>
                <a:rPr lang="zh-CN" altLang="en-US" sz="2800" b="1" dirty="0" smtClean="0">
                  <a:cs typeface="+mn-ea"/>
                  <a:sym typeface="+mn-lt"/>
                </a:rPr>
                <a:t>世青节的目的</a:t>
              </a:r>
              <a:endParaRPr lang="zh-CN" altLang="en-US" sz="2800" b="1" dirty="0">
                <a:cs typeface="+mn-ea"/>
                <a:sym typeface="+mn-lt"/>
              </a:endParaRPr>
            </a:p>
          </p:txBody>
        </p:sp>
        <p:cxnSp>
          <p:nvCxnSpPr>
            <p:cNvPr id="32" name="直接连接符 31"/>
            <p:cNvCxnSpPr/>
            <p:nvPr/>
          </p:nvCxnSpPr>
          <p:spPr>
            <a:xfrm>
              <a:off x="1066797" y="573274"/>
              <a:ext cx="35059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 name="图片 12"/>
          <p:cNvPicPr>
            <a:picLocks noChangeAspect="1"/>
          </p:cNvPicPr>
          <p:nvPr/>
        </p:nvPicPr>
        <p:blipFill rotWithShape="1">
          <a:blip r:embed="rId4" cstate="screen"/>
          <a:srcRect t="85369"/>
          <a:stretch>
            <a:fillRect/>
          </a:stretch>
        </p:blipFill>
        <p:spPr>
          <a:xfrm>
            <a:off x="0" y="5854295"/>
            <a:ext cx="12192000" cy="1003302"/>
          </a:xfrm>
          <a:prstGeom prst="rect">
            <a:avLst/>
          </a:prstGeom>
        </p:spPr>
      </p:pic>
      <p:pic>
        <p:nvPicPr>
          <p:cNvPr id="14" name="图片 13"/>
          <p:cNvPicPr>
            <a:picLocks noChangeAspect="1"/>
          </p:cNvPicPr>
          <p:nvPr/>
        </p:nvPicPr>
        <p:blipFill>
          <a:blip r:embed="rId5"/>
          <a:stretch>
            <a:fillRect/>
          </a:stretch>
        </p:blipFill>
        <p:spPr>
          <a:xfrm>
            <a:off x="6191742" y="4489222"/>
            <a:ext cx="5997865" cy="2368777"/>
          </a:xfrm>
          <a:prstGeom prst="rect">
            <a:avLst/>
          </a:prstGeom>
        </p:spPr>
      </p:pic>
      <p:sp>
        <p:nvSpPr>
          <p:cNvPr id="9" name="矩形 8"/>
          <p:cNvSpPr/>
          <p:nvPr/>
        </p:nvSpPr>
        <p:spPr>
          <a:xfrm>
            <a:off x="5131443" y="2124771"/>
            <a:ext cx="6096000" cy="2031325"/>
          </a:xfrm>
          <a:prstGeom prst="rect">
            <a:avLst/>
          </a:prstGeom>
        </p:spPr>
        <p:txBody>
          <a:bodyPr>
            <a:spAutoFit/>
          </a:bodyPr>
          <a:lstStyle/>
          <a:p>
            <a:r>
              <a:rPr lang="zh-CN" altLang="en-US" dirty="0" smtClean="0">
                <a:cs typeface="+mn-ea"/>
                <a:sym typeface="+mn-lt"/>
              </a:rPr>
              <a:t>在二十一世纪，技术确保年轻人始终彼此接触。世界青年节超越了“接触”，让年轻人和年轻人与他们无法通过手机或电脑接触的国际天主教社区进行个人接触</a:t>
            </a:r>
            <a:r>
              <a:rPr lang="en-US" altLang="zh-CN" dirty="0" smtClean="0">
                <a:cs typeface="+mn-ea"/>
                <a:sym typeface="+mn-lt"/>
              </a:rPr>
              <a:t>-</a:t>
            </a:r>
            <a:r>
              <a:rPr lang="zh-CN" altLang="en-US" dirty="0" smtClean="0">
                <a:cs typeface="+mn-ea"/>
                <a:sym typeface="+mn-lt"/>
              </a:rPr>
              <a:t>所有这些都是为了与上帝最终的相遇。就像塔博尔山上的门徒一样，世界青年节的参与者有很好的机会体验变革性的事件</a:t>
            </a:r>
            <a:r>
              <a:rPr lang="en-US" altLang="zh-CN" dirty="0" smtClean="0">
                <a:cs typeface="+mn-ea"/>
                <a:sym typeface="+mn-lt"/>
              </a:rPr>
              <a:t>-</a:t>
            </a:r>
            <a:r>
              <a:rPr lang="zh-CN" altLang="en-US" dirty="0" smtClean="0">
                <a:cs typeface="+mn-ea"/>
                <a:sym typeface="+mn-lt"/>
              </a:rPr>
              <a:t>并利用那个恩典的时刻来装备他们在日常生活的山谷中等待他们的伟大工作。</a:t>
            </a:r>
            <a:endParaRPr lang="zh-CN" altLang="en-US" dirty="0">
              <a:cs typeface="+mn-ea"/>
              <a:sym typeface="+mn-lt"/>
            </a:endParaRPr>
          </a:p>
        </p:txBody>
      </p:sp>
      <p:pic>
        <p:nvPicPr>
          <p:cNvPr id="3" name="图片 2"/>
          <p:cNvPicPr>
            <a:picLocks noChangeAspect="1"/>
          </p:cNvPicPr>
          <p:nvPr/>
        </p:nvPicPr>
        <p:blipFill>
          <a:blip r:embed="rId6" cstate="screen"/>
          <a:stretch>
            <a:fillRect/>
          </a:stretch>
        </p:blipFill>
        <p:spPr>
          <a:xfrm>
            <a:off x="608166" y="1209829"/>
            <a:ext cx="4266241" cy="42662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250"/>
                                        <p:tgtEl>
                                          <p:spTgt spid="3"/>
                                        </p:tgtEl>
                                      </p:cBhvr>
                                    </p:animEffect>
                                    <p:anim calcmode="lin" valueType="num">
                                      <p:cBhvr>
                                        <p:cTn id="12" dur="1250" fill="hold"/>
                                        <p:tgtEl>
                                          <p:spTgt spid="3"/>
                                        </p:tgtEl>
                                        <p:attrNameLst>
                                          <p:attrName>ppt_x</p:attrName>
                                        </p:attrNameLst>
                                      </p:cBhvr>
                                      <p:tavLst>
                                        <p:tav tm="0">
                                          <p:val>
                                            <p:strVal val="#ppt_x"/>
                                          </p:val>
                                        </p:tav>
                                        <p:tav tm="100000">
                                          <p:val>
                                            <p:strVal val="#ppt_x"/>
                                          </p:val>
                                        </p:tav>
                                      </p:tavLst>
                                    </p:anim>
                                    <p:anim calcmode="lin" valueType="num">
                                      <p:cBhvr>
                                        <p:cTn id="13" dur="125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4" presetClass="entr" presetSubtype="1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rot="10800000" flipH="1" flipV="1">
            <a:off x="0" y="-155603"/>
            <a:ext cx="12189608" cy="5071872"/>
          </a:xfrm>
          <a:prstGeom prst="rect">
            <a:avLst/>
          </a:prstGeom>
        </p:spPr>
      </p:pic>
      <p:sp>
        <p:nvSpPr>
          <p:cNvPr id="13" name="文本框 12"/>
          <p:cNvSpPr txBox="1"/>
          <p:nvPr/>
        </p:nvSpPr>
        <p:spPr>
          <a:xfrm>
            <a:off x="5108001" y="1434350"/>
            <a:ext cx="2002471" cy="1862048"/>
          </a:xfrm>
          <a:prstGeom prst="rect">
            <a:avLst/>
          </a:prstGeom>
          <a:noFill/>
        </p:spPr>
        <p:txBody>
          <a:bodyPr vert="horz" wrap="none" rtlCol="0">
            <a:spAutoFit/>
          </a:bodyPr>
          <a:lstStyle>
            <a:defPPr>
              <a:defRPr lang="zh-CN"/>
            </a:defPPr>
            <a:lvl1pPr algn="ctr">
              <a:defRPr sz="7200" b="1">
                <a:solidFill>
                  <a:schemeClr val="accent5">
                    <a:lumMod val="50000"/>
                  </a:schemeClr>
                </a:solidFill>
                <a:latin typeface="Agency FB" panose="020B0503020202020204" pitchFamily="34" charset="0"/>
              </a:defRPr>
            </a:lvl1pPr>
          </a:lstStyle>
          <a:p>
            <a:pPr algn="l"/>
            <a:r>
              <a:rPr lang="en-US" altLang="zh-CN" sz="11500" dirty="0" smtClean="0">
                <a:solidFill>
                  <a:schemeClr val="tx1"/>
                </a:solidFill>
                <a:effectLst>
                  <a:outerShdw blurRad="38100" dist="38100" dir="2700000" algn="tl">
                    <a:srgbClr val="000000">
                      <a:alpha val="43137"/>
                    </a:srgbClr>
                  </a:outerShdw>
                </a:effectLst>
                <a:latin typeface="+mn-lt"/>
                <a:cs typeface="+mn-ea"/>
                <a:sym typeface="+mn-lt"/>
              </a:rPr>
              <a:t>05</a:t>
            </a:r>
            <a:endParaRPr lang="zh-CN" altLang="en-US" sz="11500" dirty="0">
              <a:solidFill>
                <a:schemeClr val="tx1"/>
              </a:solidFill>
              <a:effectLst>
                <a:outerShdw blurRad="38100" dist="38100" dir="2700000" algn="tl">
                  <a:srgbClr val="000000">
                    <a:alpha val="43137"/>
                  </a:srgbClr>
                </a:outerShdw>
              </a:effectLst>
              <a:latin typeface="+mn-lt"/>
              <a:cs typeface="+mn-ea"/>
              <a:sym typeface="+mn-lt"/>
            </a:endParaRPr>
          </a:p>
        </p:txBody>
      </p:sp>
      <p:sp>
        <p:nvSpPr>
          <p:cNvPr id="14" name="矩形 13"/>
          <p:cNvSpPr/>
          <p:nvPr/>
        </p:nvSpPr>
        <p:spPr>
          <a:xfrm>
            <a:off x="3758133" y="4138455"/>
            <a:ext cx="4493538" cy="830997"/>
          </a:xfrm>
          <a:prstGeom prst="rect">
            <a:avLst/>
          </a:prstGeom>
          <a:noFill/>
        </p:spPr>
        <p:txBody>
          <a:bodyPr wrap="none" rtlCol="0">
            <a:spAutoFit/>
          </a:bodyPr>
          <a:lstStyle/>
          <a:p>
            <a:r>
              <a:rPr lang="zh-CN" altLang="en-US" sz="4800" dirty="0" smtClean="0">
                <a:cs typeface="+mn-ea"/>
                <a:sym typeface="+mn-lt"/>
              </a:rPr>
              <a:t>世青节庆祝活动</a:t>
            </a:r>
            <a:endParaRPr lang="en-US" altLang="zh-CN" sz="4800" dirty="0">
              <a:cs typeface="+mn-ea"/>
              <a:sym typeface="+mn-lt"/>
            </a:endParaRPr>
          </a:p>
        </p:txBody>
      </p:sp>
      <p:grpSp>
        <p:nvGrpSpPr>
          <p:cNvPr id="22" name="组合 21"/>
          <p:cNvGrpSpPr/>
          <p:nvPr/>
        </p:nvGrpSpPr>
        <p:grpSpPr>
          <a:xfrm>
            <a:off x="2632379" y="2691906"/>
            <a:ext cx="6747438" cy="1484748"/>
            <a:chOff x="2722281" y="3401787"/>
            <a:chExt cx="6747438" cy="1484748"/>
          </a:xfrm>
        </p:grpSpPr>
        <p:grpSp>
          <p:nvGrpSpPr>
            <p:cNvPr id="7" name="组合 6"/>
            <p:cNvGrpSpPr/>
            <p:nvPr/>
          </p:nvGrpSpPr>
          <p:grpSpPr>
            <a:xfrm>
              <a:off x="2722281" y="4303889"/>
              <a:ext cx="6747438" cy="0"/>
              <a:chOff x="3152520" y="1432254"/>
              <a:chExt cx="6747438" cy="0"/>
            </a:xfrm>
          </p:grpSpPr>
          <p:cxnSp>
            <p:nvCxnSpPr>
              <p:cNvPr id="8" name="直接连接符 7"/>
              <p:cNvCxnSpPr/>
              <p:nvPr/>
            </p:nvCxnSpPr>
            <p:spPr>
              <a:xfrm>
                <a:off x="7091958" y="1432254"/>
                <a:ext cx="28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152520" y="1432254"/>
                <a:ext cx="28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1" name="图片 20"/>
            <p:cNvPicPr>
              <a:picLocks noChangeAspect="1"/>
            </p:cNvPicPr>
            <p:nvPr/>
          </p:nvPicPr>
          <p:blipFill>
            <a:blip r:embed="rId4" cstate="screen">
              <a:biLevel thresh="75000"/>
            </a:blip>
            <a:stretch>
              <a:fillRect/>
            </a:stretch>
          </p:blipFill>
          <p:spPr>
            <a:xfrm>
              <a:off x="5055313" y="3401787"/>
              <a:ext cx="2078982" cy="1484748"/>
            </a:xfrm>
            <a:prstGeom prst="rect">
              <a:avLst/>
            </a:prstGeom>
          </p:spPr>
        </p:pic>
      </p:grpSp>
      <p:pic>
        <p:nvPicPr>
          <p:cNvPr id="6" name="图片 5"/>
          <p:cNvPicPr>
            <a:picLocks noChangeAspect="1"/>
          </p:cNvPicPr>
          <p:nvPr/>
        </p:nvPicPr>
        <p:blipFill>
          <a:blip r:embed="rId5"/>
          <a:stretch>
            <a:fillRect/>
          </a:stretch>
        </p:blipFill>
        <p:spPr>
          <a:xfrm>
            <a:off x="6191742" y="4489222"/>
            <a:ext cx="5997865" cy="2368777"/>
          </a:xfrm>
          <a:prstGeom prst="rect">
            <a:avLst/>
          </a:prstGeom>
        </p:spPr>
      </p:pic>
      <p:pic>
        <p:nvPicPr>
          <p:cNvPr id="15" name="图片 14"/>
          <p:cNvPicPr>
            <a:picLocks noChangeAspect="1"/>
          </p:cNvPicPr>
          <p:nvPr/>
        </p:nvPicPr>
        <p:blipFill>
          <a:blip r:embed="rId5"/>
          <a:stretch>
            <a:fillRect/>
          </a:stretch>
        </p:blipFill>
        <p:spPr>
          <a:xfrm flipH="1">
            <a:off x="-25046" y="4489221"/>
            <a:ext cx="6338082" cy="23687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500"/>
                            </p:stCondLst>
                            <p:childTnLst>
                              <p:par>
                                <p:cTn id="22" presetID="53" presetClass="entr" presetSubtype="16" fill="hold" grpId="0" nodeType="afterEffect">
                                  <p:stCondLst>
                                    <p:cond delay="0"/>
                                  </p:stCondLst>
                                  <p:iterate type="lt">
                                    <p:tmPct val="10000"/>
                                  </p:iterate>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1299"/>
                            </p:stCondLst>
                            <p:childTnLst>
                              <p:par>
                                <p:cTn id="28" presetID="22" presetClass="entr" presetSubtype="4"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cstate="screen">
            <a:biLevel thresh="75000"/>
          </a:blip>
          <a:stretch>
            <a:fillRect/>
          </a:stretch>
        </p:blipFill>
        <p:spPr>
          <a:xfrm>
            <a:off x="-25046" y="-92530"/>
            <a:ext cx="1293997" cy="924135"/>
          </a:xfrm>
          <a:prstGeom prst="rect">
            <a:avLst/>
          </a:prstGeom>
        </p:spPr>
      </p:pic>
      <p:grpSp>
        <p:nvGrpSpPr>
          <p:cNvPr id="2" name="组合 1"/>
          <p:cNvGrpSpPr/>
          <p:nvPr/>
        </p:nvGrpSpPr>
        <p:grpSpPr>
          <a:xfrm>
            <a:off x="1101521" y="12052"/>
            <a:ext cx="3505989" cy="538072"/>
            <a:chOff x="1066797" y="35202"/>
            <a:chExt cx="3505989" cy="538072"/>
          </a:xfrm>
        </p:grpSpPr>
        <p:sp>
          <p:nvSpPr>
            <p:cNvPr id="26" name="矩形 25"/>
            <p:cNvSpPr/>
            <p:nvPr/>
          </p:nvSpPr>
          <p:spPr>
            <a:xfrm>
              <a:off x="1279329" y="35202"/>
              <a:ext cx="2172390" cy="523220"/>
            </a:xfrm>
            <a:prstGeom prst="rect">
              <a:avLst/>
            </a:prstGeom>
          </p:spPr>
          <p:txBody>
            <a:bodyPr wrap="none">
              <a:spAutoFit/>
            </a:bodyPr>
            <a:lstStyle/>
            <a:p>
              <a:r>
                <a:rPr lang="en-US" altLang="zh-CN" sz="2800" b="1" dirty="0" smtClean="0">
                  <a:cs typeface="+mn-ea"/>
                  <a:sym typeface="+mn-lt"/>
                </a:rPr>
                <a:t>04.</a:t>
              </a:r>
              <a:r>
                <a:rPr lang="zh-CN" altLang="en-US" sz="2800" b="1" dirty="0" smtClean="0">
                  <a:cs typeface="+mn-ea"/>
                  <a:sym typeface="+mn-lt"/>
                </a:rPr>
                <a:t>庆祝活动</a:t>
              </a:r>
              <a:endParaRPr lang="zh-CN" altLang="en-US" sz="2800" b="1" dirty="0">
                <a:cs typeface="+mn-ea"/>
                <a:sym typeface="+mn-lt"/>
              </a:endParaRPr>
            </a:p>
          </p:txBody>
        </p:sp>
        <p:cxnSp>
          <p:nvCxnSpPr>
            <p:cNvPr id="32" name="直接连接符 31"/>
            <p:cNvCxnSpPr/>
            <p:nvPr/>
          </p:nvCxnSpPr>
          <p:spPr>
            <a:xfrm>
              <a:off x="1066797" y="573274"/>
              <a:ext cx="35059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 name="图片 12"/>
          <p:cNvPicPr>
            <a:picLocks noChangeAspect="1"/>
          </p:cNvPicPr>
          <p:nvPr/>
        </p:nvPicPr>
        <p:blipFill rotWithShape="1">
          <a:blip r:embed="rId4" cstate="screen"/>
          <a:srcRect t="85369"/>
          <a:stretch>
            <a:fillRect/>
          </a:stretch>
        </p:blipFill>
        <p:spPr>
          <a:xfrm>
            <a:off x="0" y="5854295"/>
            <a:ext cx="12192000" cy="1003302"/>
          </a:xfrm>
          <a:prstGeom prst="rect">
            <a:avLst/>
          </a:prstGeom>
        </p:spPr>
      </p:pic>
      <p:pic>
        <p:nvPicPr>
          <p:cNvPr id="3" name="图片 2"/>
          <p:cNvPicPr>
            <a:picLocks noChangeAspect="1"/>
          </p:cNvPicPr>
          <p:nvPr/>
        </p:nvPicPr>
        <p:blipFill>
          <a:blip r:embed="rId5" cstate="screen"/>
          <a:stretch>
            <a:fillRect/>
          </a:stretch>
        </p:blipFill>
        <p:spPr>
          <a:xfrm>
            <a:off x="3761771" y="880885"/>
            <a:ext cx="5802312" cy="4973410"/>
          </a:xfrm>
          <a:prstGeom prst="rect">
            <a:avLst/>
          </a:prstGeom>
        </p:spPr>
      </p:pic>
      <p:sp>
        <p:nvSpPr>
          <p:cNvPr id="10" name="矩形 9"/>
          <p:cNvSpPr/>
          <p:nvPr/>
        </p:nvSpPr>
        <p:spPr>
          <a:xfrm>
            <a:off x="527542" y="2627418"/>
            <a:ext cx="3384700" cy="1477328"/>
          </a:xfrm>
          <a:prstGeom prst="rect">
            <a:avLst/>
          </a:prstGeom>
        </p:spPr>
        <p:txBody>
          <a:bodyPr wrap="square">
            <a:spAutoFit/>
          </a:bodyPr>
          <a:lstStyle/>
          <a:p>
            <a:pPr algn="ctr"/>
            <a:r>
              <a:rPr lang="zh-CN" altLang="en-US" dirty="0" smtClean="0">
                <a:cs typeface="+mn-ea"/>
                <a:sym typeface="+mn-lt"/>
              </a:rPr>
              <a:t>第一层，每年的世界青年日，在意大利教区举行庆祝活动，并通过传媒传遍全球，向全世界的年轻人传达天主教和基督教的庆祝活动。</a:t>
            </a:r>
            <a:endParaRPr lang="zh-CN" altLang="en-US" dirty="0">
              <a:cs typeface="+mn-ea"/>
              <a:sym typeface="+mn-lt"/>
            </a:endParaRPr>
          </a:p>
        </p:txBody>
      </p:sp>
      <p:sp>
        <p:nvSpPr>
          <p:cNvPr id="11" name="矩形 10"/>
          <p:cNvSpPr/>
          <p:nvPr/>
        </p:nvSpPr>
        <p:spPr>
          <a:xfrm>
            <a:off x="8487112" y="2229863"/>
            <a:ext cx="3504259" cy="2585323"/>
          </a:xfrm>
          <a:prstGeom prst="rect">
            <a:avLst/>
          </a:prstGeom>
        </p:spPr>
        <p:txBody>
          <a:bodyPr wrap="square">
            <a:spAutoFit/>
          </a:bodyPr>
          <a:lstStyle/>
          <a:p>
            <a:pPr algn="ctr"/>
            <a:r>
              <a:rPr lang="zh-CN" altLang="en-US" dirty="0" smtClean="0">
                <a:cs typeface="+mn-ea"/>
                <a:sym typeface="+mn-lt"/>
              </a:rPr>
              <a:t>第二层，每</a:t>
            </a:r>
            <a:r>
              <a:rPr lang="en-US" altLang="zh-CN" dirty="0" smtClean="0">
                <a:cs typeface="+mn-ea"/>
                <a:sym typeface="+mn-lt"/>
              </a:rPr>
              <a:t>2</a:t>
            </a:r>
            <a:r>
              <a:rPr lang="zh-CN" altLang="en-US" dirty="0" smtClean="0">
                <a:cs typeface="+mn-ea"/>
                <a:sym typeface="+mn-lt"/>
              </a:rPr>
              <a:t>到</a:t>
            </a:r>
            <a:r>
              <a:rPr lang="en-US" altLang="zh-CN" dirty="0" smtClean="0">
                <a:cs typeface="+mn-ea"/>
                <a:sym typeface="+mn-lt"/>
              </a:rPr>
              <a:t>3</a:t>
            </a:r>
            <a:r>
              <a:rPr lang="zh-CN" altLang="en-US" dirty="0" smtClean="0">
                <a:cs typeface="+mn-ea"/>
                <a:sym typeface="+mn-lt"/>
              </a:rPr>
              <a:t>年，由罗马教廷选定世界上某个城市举行国际性的庆祝活动。从</a:t>
            </a:r>
            <a:r>
              <a:rPr lang="en-US" altLang="zh-CN" dirty="0" smtClean="0">
                <a:cs typeface="+mn-ea"/>
                <a:sym typeface="+mn-lt"/>
              </a:rPr>
              <a:t>1986</a:t>
            </a:r>
            <a:r>
              <a:rPr lang="zh-CN" altLang="en-US" dirty="0" smtClean="0">
                <a:cs typeface="+mn-ea"/>
                <a:sym typeface="+mn-lt"/>
              </a:rPr>
              <a:t>年第一届在罗马举行，第一个罗马以外的城市是</a:t>
            </a:r>
            <a:r>
              <a:rPr lang="en-US" altLang="zh-CN" dirty="0" smtClean="0">
                <a:cs typeface="+mn-ea"/>
                <a:sym typeface="+mn-lt"/>
              </a:rPr>
              <a:t>1987</a:t>
            </a:r>
            <a:r>
              <a:rPr lang="zh-CN" altLang="en-US" dirty="0" smtClean="0">
                <a:cs typeface="+mn-ea"/>
                <a:sym typeface="+mn-lt"/>
              </a:rPr>
              <a:t>年阿根廷的，</a:t>
            </a:r>
            <a:r>
              <a:rPr lang="en-US" altLang="zh-CN" dirty="0" smtClean="0">
                <a:cs typeface="+mn-ea"/>
                <a:sym typeface="+mn-lt"/>
              </a:rPr>
              <a:t>1989</a:t>
            </a:r>
            <a:r>
              <a:rPr lang="zh-CN" altLang="en-US" dirty="0" smtClean="0">
                <a:cs typeface="+mn-ea"/>
                <a:sym typeface="+mn-lt"/>
              </a:rPr>
              <a:t>年西班牙圣地亚哥，</a:t>
            </a:r>
            <a:r>
              <a:rPr lang="en-US" altLang="zh-CN" dirty="0" smtClean="0">
                <a:cs typeface="+mn-ea"/>
                <a:sym typeface="+mn-lt"/>
              </a:rPr>
              <a:t>1991</a:t>
            </a:r>
            <a:r>
              <a:rPr lang="zh-CN" altLang="en-US" dirty="0" smtClean="0">
                <a:cs typeface="+mn-ea"/>
                <a:sym typeface="+mn-lt"/>
              </a:rPr>
              <a:t>年波兰琴斯托霍瓦，</a:t>
            </a:r>
            <a:r>
              <a:rPr lang="en-US" altLang="zh-CN" dirty="0" smtClean="0">
                <a:cs typeface="+mn-ea"/>
                <a:sym typeface="+mn-lt"/>
              </a:rPr>
              <a:t>1993</a:t>
            </a:r>
            <a:r>
              <a:rPr lang="zh-CN" altLang="en-US" dirty="0" smtClean="0">
                <a:cs typeface="+mn-ea"/>
                <a:sym typeface="+mn-lt"/>
              </a:rPr>
              <a:t>年美国丹佛，</a:t>
            </a:r>
            <a:r>
              <a:rPr lang="en-US" altLang="zh-CN" dirty="0" smtClean="0">
                <a:cs typeface="+mn-ea"/>
                <a:sym typeface="+mn-lt"/>
              </a:rPr>
              <a:t>1995</a:t>
            </a:r>
            <a:r>
              <a:rPr lang="zh-CN" altLang="en-US" dirty="0" smtClean="0">
                <a:cs typeface="+mn-ea"/>
                <a:sym typeface="+mn-lt"/>
              </a:rPr>
              <a:t>年非律宾，</a:t>
            </a:r>
            <a:r>
              <a:rPr lang="en-US" altLang="zh-CN" dirty="0" smtClean="0">
                <a:cs typeface="+mn-ea"/>
                <a:sym typeface="+mn-lt"/>
              </a:rPr>
              <a:t>1997</a:t>
            </a:r>
            <a:r>
              <a:rPr lang="zh-CN" altLang="en-US" dirty="0" smtClean="0">
                <a:cs typeface="+mn-ea"/>
                <a:sym typeface="+mn-lt"/>
              </a:rPr>
              <a:t>年法国巴黎，</a:t>
            </a:r>
            <a:r>
              <a:rPr lang="en-US" altLang="zh-CN" dirty="0" smtClean="0">
                <a:cs typeface="+mn-ea"/>
                <a:sym typeface="+mn-lt"/>
              </a:rPr>
              <a:t>2002</a:t>
            </a:r>
            <a:r>
              <a:rPr lang="zh-CN" altLang="en-US" dirty="0" smtClean="0">
                <a:cs typeface="+mn-ea"/>
                <a:sym typeface="+mn-lt"/>
              </a:rPr>
              <a:t>年加拿大多伦多，</a:t>
            </a:r>
            <a:r>
              <a:rPr lang="en-US" altLang="zh-CN" dirty="0" smtClean="0">
                <a:cs typeface="+mn-ea"/>
                <a:sym typeface="+mn-lt"/>
              </a:rPr>
              <a:t>2005</a:t>
            </a:r>
            <a:r>
              <a:rPr lang="zh-CN" altLang="en-US" dirty="0" smtClean="0">
                <a:cs typeface="+mn-ea"/>
                <a:sym typeface="+mn-lt"/>
              </a:rPr>
              <a:t>年德国科隆。</a:t>
            </a:r>
            <a:endParaRPr lang="zh-CN" alt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strVal val="(6*min(max(#ppt_w*#ppt_h,.3),1)-7.4)/-.7*#ppt_w"/>
                                          </p:val>
                                        </p:tav>
                                        <p:tav tm="100000">
                                          <p:val>
                                            <p:strVal val="#ppt_w"/>
                                          </p:val>
                                        </p:tav>
                                      </p:tavLst>
                                    </p:anim>
                                    <p:anim calcmode="lin" valueType="num">
                                      <p:cBhvr>
                                        <p:cTn id="8" dur="1750" fill="hold"/>
                                        <p:tgtEl>
                                          <p:spTgt spid="3"/>
                                        </p:tgtEl>
                                        <p:attrNameLst>
                                          <p:attrName>ppt_h</p:attrName>
                                        </p:attrNameLst>
                                      </p:cBhvr>
                                      <p:tavLst>
                                        <p:tav tm="0">
                                          <p:val>
                                            <p:strVal val="(6*min(max(#ppt_w*#ppt_h,.3),1)-7.4)/-.7*#ppt_h"/>
                                          </p:val>
                                        </p:tav>
                                        <p:tav tm="100000">
                                          <p:val>
                                            <p:strVal val="#ppt_h"/>
                                          </p:val>
                                        </p:tav>
                                      </p:tavLst>
                                    </p:anim>
                                    <p:anim calcmode="lin" valueType="num">
                                      <p:cBhvr>
                                        <p:cTn id="9" dur="1750" fill="hold"/>
                                        <p:tgtEl>
                                          <p:spTgt spid="3"/>
                                        </p:tgtEl>
                                        <p:attrNameLst>
                                          <p:attrName>ppt_x</p:attrName>
                                        </p:attrNameLst>
                                      </p:cBhvr>
                                      <p:tavLst>
                                        <p:tav tm="0">
                                          <p:val>
                                            <p:fltVal val="0.5"/>
                                          </p:val>
                                        </p:tav>
                                        <p:tav tm="100000">
                                          <p:val>
                                            <p:strVal val="#ppt_x"/>
                                          </p:val>
                                        </p:tav>
                                      </p:tavLst>
                                    </p:anim>
                                    <p:anim calcmode="lin" valueType="num">
                                      <p:cBhvr>
                                        <p:cTn id="10" dur="175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2000"/>
                            </p:stCondLst>
                            <p:childTnLst>
                              <p:par>
                                <p:cTn id="12" presetID="2" presetClass="entr" presetSubtype="8" decel="10000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500" fill="hold"/>
                                        <p:tgtEl>
                                          <p:spTgt spid="10"/>
                                        </p:tgtEl>
                                        <p:attrNameLst>
                                          <p:attrName>ppt_x</p:attrName>
                                        </p:attrNameLst>
                                      </p:cBhvr>
                                      <p:tavLst>
                                        <p:tav tm="0">
                                          <p:val>
                                            <p:strVal val="0-#ppt_w/2"/>
                                          </p:val>
                                        </p:tav>
                                        <p:tav tm="100000">
                                          <p:val>
                                            <p:strVal val="#ppt_x"/>
                                          </p:val>
                                        </p:tav>
                                      </p:tavLst>
                                    </p:anim>
                                    <p:anim calcmode="lin" valueType="num">
                                      <p:cBhvr additive="base">
                                        <p:cTn id="15" dur="1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2" decel="100000" fill="hold" grpId="0" nodeType="withEffect">
                                  <p:stCondLst>
                                    <p:cond delay="25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1500" fill="hold"/>
                                        <p:tgtEl>
                                          <p:spTgt spid="11"/>
                                        </p:tgtEl>
                                        <p:attrNameLst>
                                          <p:attrName>ppt_x</p:attrName>
                                        </p:attrNameLst>
                                      </p:cBhvr>
                                      <p:tavLst>
                                        <p:tav tm="0">
                                          <p:val>
                                            <p:strVal val="1+#ppt_w/2"/>
                                          </p:val>
                                        </p:tav>
                                        <p:tav tm="100000">
                                          <p:val>
                                            <p:strVal val="#ppt_x"/>
                                          </p:val>
                                        </p:tav>
                                      </p:tavLst>
                                    </p:anim>
                                    <p:anim calcmode="lin" valueType="num">
                                      <p:cBhvr additive="base">
                                        <p:cTn id="19" dur="1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0" y="0"/>
            <a:ext cx="12192000" cy="5676406"/>
          </a:xfrm>
          <a:prstGeom prst="rect">
            <a:avLst/>
          </a:prstGeom>
        </p:spPr>
      </p:pic>
      <p:sp>
        <p:nvSpPr>
          <p:cNvPr id="5" name="文本框 13"/>
          <p:cNvSpPr txBox="1">
            <a:spLocks noChangeArrowheads="1"/>
          </p:cNvSpPr>
          <p:nvPr/>
        </p:nvSpPr>
        <p:spPr bwMode="auto">
          <a:xfrm>
            <a:off x="2087848" y="3035599"/>
            <a:ext cx="7264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3600" dirty="0" smtClean="0">
                <a:solidFill>
                  <a:sysClr val="windowText" lastClr="000000"/>
                </a:solidFill>
                <a:latin typeface="+mn-lt"/>
                <a:ea typeface="+mn-ea"/>
                <a:cs typeface="+mn-ea"/>
                <a:sym typeface="+mn-lt"/>
              </a:rPr>
              <a:t>01</a:t>
            </a:r>
            <a:endParaRPr lang="zh-CN" altLang="en-US" sz="3600" dirty="0">
              <a:solidFill>
                <a:sysClr val="windowText" lastClr="000000"/>
              </a:solidFill>
              <a:latin typeface="+mn-lt"/>
              <a:ea typeface="+mn-ea"/>
              <a:cs typeface="+mn-ea"/>
              <a:sym typeface="+mn-lt"/>
            </a:endParaRPr>
          </a:p>
        </p:txBody>
      </p:sp>
      <p:sp>
        <p:nvSpPr>
          <p:cNvPr id="6" name="文本框 66"/>
          <p:cNvSpPr txBox="1">
            <a:spLocks noChangeArrowheads="1"/>
          </p:cNvSpPr>
          <p:nvPr/>
        </p:nvSpPr>
        <p:spPr bwMode="auto">
          <a:xfrm>
            <a:off x="2087848" y="3572339"/>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2400" dirty="0">
                <a:latin typeface="+mn-lt"/>
                <a:ea typeface="+mn-ea"/>
                <a:cs typeface="+mn-ea"/>
                <a:sym typeface="+mn-lt"/>
              </a:rPr>
              <a:t>世界青年节简述</a:t>
            </a:r>
            <a:endParaRPr lang="en-US" altLang="zh-CN" sz="2400" dirty="0">
              <a:latin typeface="+mn-lt"/>
              <a:ea typeface="+mn-ea"/>
              <a:cs typeface="+mn-ea"/>
              <a:sym typeface="+mn-lt"/>
            </a:endParaRPr>
          </a:p>
        </p:txBody>
      </p:sp>
      <p:sp>
        <p:nvSpPr>
          <p:cNvPr id="7" name="文本框 13"/>
          <p:cNvSpPr txBox="1">
            <a:spLocks noChangeArrowheads="1"/>
          </p:cNvSpPr>
          <p:nvPr/>
        </p:nvSpPr>
        <p:spPr bwMode="auto">
          <a:xfrm>
            <a:off x="4615672" y="3035599"/>
            <a:ext cx="7264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3600" dirty="0" smtClean="0">
                <a:solidFill>
                  <a:sysClr val="windowText" lastClr="000000"/>
                </a:solidFill>
                <a:latin typeface="+mn-lt"/>
                <a:ea typeface="+mn-ea"/>
                <a:cs typeface="+mn-ea"/>
                <a:sym typeface="+mn-lt"/>
              </a:rPr>
              <a:t>02</a:t>
            </a:r>
            <a:endParaRPr lang="zh-CN" altLang="en-US" sz="3600" dirty="0">
              <a:solidFill>
                <a:sysClr val="windowText" lastClr="000000"/>
              </a:solidFill>
              <a:latin typeface="+mn-lt"/>
              <a:ea typeface="+mn-ea"/>
              <a:cs typeface="+mn-ea"/>
              <a:sym typeface="+mn-lt"/>
            </a:endParaRPr>
          </a:p>
        </p:txBody>
      </p:sp>
      <p:sp>
        <p:nvSpPr>
          <p:cNvPr id="8" name="文本框 66"/>
          <p:cNvSpPr txBox="1">
            <a:spLocks noChangeArrowheads="1"/>
          </p:cNvSpPr>
          <p:nvPr/>
        </p:nvSpPr>
        <p:spPr bwMode="auto">
          <a:xfrm>
            <a:off x="4615672" y="3572339"/>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2400" dirty="0">
                <a:latin typeface="+mn-lt"/>
                <a:ea typeface="+mn-ea"/>
                <a:cs typeface="+mn-ea"/>
                <a:sym typeface="+mn-lt"/>
              </a:rPr>
              <a:t>世青节的由来</a:t>
            </a:r>
            <a:endParaRPr lang="en-US" altLang="zh-CN" sz="2400" dirty="0">
              <a:latin typeface="+mn-lt"/>
              <a:ea typeface="+mn-ea"/>
              <a:cs typeface="+mn-ea"/>
              <a:sym typeface="+mn-lt"/>
            </a:endParaRPr>
          </a:p>
        </p:txBody>
      </p:sp>
      <p:sp>
        <p:nvSpPr>
          <p:cNvPr id="9" name="文本框 8"/>
          <p:cNvSpPr txBox="1">
            <a:spLocks noChangeArrowheads="1"/>
          </p:cNvSpPr>
          <p:nvPr/>
        </p:nvSpPr>
        <p:spPr bwMode="auto">
          <a:xfrm>
            <a:off x="7533851" y="3015183"/>
            <a:ext cx="7264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3600" dirty="0" smtClean="0">
                <a:solidFill>
                  <a:sysClr val="windowText" lastClr="000000"/>
                </a:solidFill>
                <a:latin typeface="+mn-lt"/>
                <a:ea typeface="+mn-ea"/>
                <a:cs typeface="+mn-ea"/>
                <a:sym typeface="+mn-lt"/>
              </a:rPr>
              <a:t>03</a:t>
            </a:r>
            <a:endParaRPr lang="zh-CN" altLang="en-US" sz="3600" dirty="0">
              <a:solidFill>
                <a:sysClr val="windowText" lastClr="000000"/>
              </a:solidFill>
              <a:latin typeface="+mn-lt"/>
              <a:ea typeface="+mn-ea"/>
              <a:cs typeface="+mn-ea"/>
              <a:sym typeface="+mn-lt"/>
            </a:endParaRPr>
          </a:p>
        </p:txBody>
      </p:sp>
      <p:sp>
        <p:nvSpPr>
          <p:cNvPr id="10" name="文本框 66"/>
          <p:cNvSpPr txBox="1">
            <a:spLocks noChangeArrowheads="1"/>
          </p:cNvSpPr>
          <p:nvPr/>
        </p:nvSpPr>
        <p:spPr bwMode="auto">
          <a:xfrm>
            <a:off x="7533851" y="3551923"/>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2400" dirty="0">
                <a:latin typeface="+mn-lt"/>
                <a:ea typeface="+mn-ea"/>
                <a:cs typeface="+mn-ea"/>
                <a:sym typeface="+mn-lt"/>
              </a:rPr>
              <a:t>世青节象征</a:t>
            </a:r>
            <a:endParaRPr lang="en-US" altLang="zh-CN" sz="2400" dirty="0">
              <a:latin typeface="+mn-lt"/>
              <a:ea typeface="+mn-ea"/>
              <a:cs typeface="+mn-ea"/>
              <a:sym typeface="+mn-lt"/>
            </a:endParaRPr>
          </a:p>
        </p:txBody>
      </p:sp>
      <p:sp>
        <p:nvSpPr>
          <p:cNvPr id="11" name="文本框 13"/>
          <p:cNvSpPr txBox="1">
            <a:spLocks noChangeArrowheads="1"/>
          </p:cNvSpPr>
          <p:nvPr/>
        </p:nvSpPr>
        <p:spPr bwMode="auto">
          <a:xfrm>
            <a:off x="2012462" y="4375981"/>
            <a:ext cx="7264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3600" dirty="0" smtClean="0">
                <a:solidFill>
                  <a:sysClr val="windowText" lastClr="000000"/>
                </a:solidFill>
                <a:latin typeface="+mn-lt"/>
                <a:ea typeface="+mn-ea"/>
                <a:cs typeface="+mn-ea"/>
                <a:sym typeface="+mn-lt"/>
              </a:rPr>
              <a:t>04</a:t>
            </a:r>
            <a:endParaRPr lang="zh-CN" altLang="en-US" sz="3600" dirty="0">
              <a:solidFill>
                <a:sysClr val="windowText" lastClr="000000"/>
              </a:solidFill>
              <a:latin typeface="+mn-lt"/>
              <a:ea typeface="+mn-ea"/>
              <a:cs typeface="+mn-ea"/>
              <a:sym typeface="+mn-lt"/>
            </a:endParaRPr>
          </a:p>
        </p:txBody>
      </p:sp>
      <p:sp>
        <p:nvSpPr>
          <p:cNvPr id="12" name="文本框 66"/>
          <p:cNvSpPr txBox="1">
            <a:spLocks noChangeArrowheads="1"/>
          </p:cNvSpPr>
          <p:nvPr/>
        </p:nvSpPr>
        <p:spPr bwMode="auto">
          <a:xfrm>
            <a:off x="2012462" y="4912721"/>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2400" dirty="0">
                <a:latin typeface="+mn-lt"/>
                <a:ea typeface="+mn-ea"/>
                <a:cs typeface="+mn-ea"/>
                <a:sym typeface="+mn-lt"/>
              </a:rPr>
              <a:t>世界青年节的目的</a:t>
            </a:r>
            <a:endParaRPr lang="en-US" altLang="zh-CN" sz="2400" dirty="0">
              <a:latin typeface="+mn-lt"/>
              <a:ea typeface="+mn-ea"/>
              <a:cs typeface="+mn-ea"/>
              <a:sym typeface="+mn-lt"/>
            </a:endParaRPr>
          </a:p>
        </p:txBody>
      </p:sp>
      <p:sp>
        <p:nvSpPr>
          <p:cNvPr id="13" name="文本框 12"/>
          <p:cNvSpPr txBox="1"/>
          <p:nvPr/>
        </p:nvSpPr>
        <p:spPr>
          <a:xfrm>
            <a:off x="3907369" y="1678789"/>
            <a:ext cx="3632598" cy="830997"/>
          </a:xfrm>
          <a:prstGeom prst="rect">
            <a:avLst/>
          </a:prstGeom>
          <a:noFill/>
        </p:spPr>
        <p:txBody>
          <a:bodyPr vert="horz" wrap="none" rtlCol="0">
            <a:spAutoFit/>
          </a:bodyPr>
          <a:lstStyle/>
          <a:p>
            <a:pPr algn="ctr"/>
            <a:r>
              <a:rPr lang="en-US" altLang="zh-CN" sz="4800" b="1" dirty="0">
                <a:solidFill>
                  <a:schemeClr val="accent6">
                    <a:lumMod val="50000"/>
                  </a:schemeClr>
                </a:solidFill>
                <a:cs typeface="+mn-ea"/>
                <a:sym typeface="+mn-lt"/>
              </a:rPr>
              <a:t>CONTENTS</a:t>
            </a:r>
            <a:endParaRPr lang="zh-CN" altLang="en-US" sz="5400" b="1" dirty="0">
              <a:solidFill>
                <a:schemeClr val="accent6">
                  <a:lumMod val="50000"/>
                </a:schemeClr>
              </a:solidFill>
              <a:cs typeface="+mn-ea"/>
              <a:sym typeface="+mn-lt"/>
            </a:endParaRPr>
          </a:p>
        </p:txBody>
      </p:sp>
      <p:sp>
        <p:nvSpPr>
          <p:cNvPr id="19" name="文本框 13"/>
          <p:cNvSpPr txBox="1">
            <a:spLocks noChangeArrowheads="1"/>
          </p:cNvSpPr>
          <p:nvPr/>
        </p:nvSpPr>
        <p:spPr bwMode="auto">
          <a:xfrm>
            <a:off x="4589788" y="4442033"/>
            <a:ext cx="7264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3600" dirty="0" smtClean="0">
                <a:solidFill>
                  <a:sysClr val="windowText" lastClr="000000"/>
                </a:solidFill>
                <a:latin typeface="+mn-lt"/>
                <a:ea typeface="+mn-ea"/>
                <a:cs typeface="+mn-ea"/>
                <a:sym typeface="+mn-lt"/>
              </a:rPr>
              <a:t>05</a:t>
            </a:r>
            <a:endParaRPr lang="zh-CN" altLang="en-US" sz="3600" dirty="0">
              <a:solidFill>
                <a:sysClr val="windowText" lastClr="000000"/>
              </a:solidFill>
              <a:latin typeface="+mn-lt"/>
              <a:ea typeface="+mn-ea"/>
              <a:cs typeface="+mn-ea"/>
              <a:sym typeface="+mn-lt"/>
            </a:endParaRPr>
          </a:p>
        </p:txBody>
      </p:sp>
      <p:sp>
        <p:nvSpPr>
          <p:cNvPr id="20" name="文本框 66"/>
          <p:cNvSpPr txBox="1">
            <a:spLocks noChangeArrowheads="1"/>
          </p:cNvSpPr>
          <p:nvPr/>
        </p:nvSpPr>
        <p:spPr bwMode="auto">
          <a:xfrm>
            <a:off x="4589788" y="4931148"/>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2400" dirty="0">
                <a:latin typeface="+mn-lt"/>
                <a:ea typeface="+mn-ea"/>
                <a:cs typeface="+mn-ea"/>
                <a:sym typeface="+mn-lt"/>
              </a:rPr>
              <a:t>庆祝活动</a:t>
            </a:r>
          </a:p>
        </p:txBody>
      </p:sp>
      <p:pic>
        <p:nvPicPr>
          <p:cNvPr id="21" name="图片 20"/>
          <p:cNvPicPr>
            <a:picLocks noChangeAspect="1"/>
          </p:cNvPicPr>
          <p:nvPr/>
        </p:nvPicPr>
        <p:blipFill rotWithShape="1">
          <a:blip r:embed="rId4" cstate="screen"/>
          <a:srcRect l="57396" t="75003"/>
          <a:stretch>
            <a:fillRect/>
          </a:stretch>
        </p:blipFill>
        <p:spPr>
          <a:xfrm>
            <a:off x="5766172" y="4737101"/>
            <a:ext cx="6425828" cy="2120496"/>
          </a:xfrm>
          <a:prstGeom prst="rect">
            <a:avLst/>
          </a:prstGeom>
        </p:spPr>
      </p:pic>
      <p:pic>
        <p:nvPicPr>
          <p:cNvPr id="22" name="图片 21"/>
          <p:cNvPicPr>
            <a:picLocks noChangeAspect="1"/>
          </p:cNvPicPr>
          <p:nvPr/>
        </p:nvPicPr>
        <p:blipFill rotWithShape="1">
          <a:blip r:embed="rId5" cstate="screen"/>
          <a:srcRect/>
          <a:stretch>
            <a:fillRect/>
          </a:stretch>
        </p:blipFill>
        <p:spPr>
          <a:xfrm>
            <a:off x="3562721" y="5575299"/>
            <a:ext cx="4406902" cy="1003301"/>
          </a:xfrm>
          <a:prstGeom prst="rect">
            <a:avLst/>
          </a:prstGeom>
        </p:spPr>
      </p:pic>
      <p:pic>
        <p:nvPicPr>
          <p:cNvPr id="23" name="图片 22"/>
          <p:cNvPicPr>
            <a:picLocks noChangeAspect="1"/>
          </p:cNvPicPr>
          <p:nvPr/>
        </p:nvPicPr>
        <p:blipFill rotWithShape="1">
          <a:blip r:embed="rId6" cstate="screen"/>
          <a:srcRect t="85369"/>
          <a:stretch>
            <a:fillRect/>
          </a:stretch>
        </p:blipFill>
        <p:spPr>
          <a:xfrm>
            <a:off x="0" y="5854295"/>
            <a:ext cx="12192000" cy="1003302"/>
          </a:xfrm>
          <a:prstGeom prst="rect">
            <a:avLst/>
          </a:prstGeom>
        </p:spPr>
      </p:pic>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42"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1000"/>
                                        <p:tgtEl>
                                          <p:spTgt spid="20"/>
                                        </p:tgtEl>
                                      </p:cBhvr>
                                    </p:animEffect>
                                    <p:anim calcmode="lin" valueType="num">
                                      <p:cBhvr>
                                        <p:cTn id="62" dur="1000" fill="hold"/>
                                        <p:tgtEl>
                                          <p:spTgt spid="20"/>
                                        </p:tgtEl>
                                        <p:attrNameLst>
                                          <p:attrName>ppt_x</p:attrName>
                                        </p:attrNameLst>
                                      </p:cBhvr>
                                      <p:tavLst>
                                        <p:tav tm="0">
                                          <p:val>
                                            <p:strVal val="#ppt_x"/>
                                          </p:val>
                                        </p:tav>
                                        <p:tav tm="100000">
                                          <p:val>
                                            <p:strVal val="#ppt_x"/>
                                          </p:val>
                                        </p:tav>
                                      </p:tavLst>
                                    </p:anim>
                                    <p:anim calcmode="lin" valueType="num">
                                      <p:cBhvr>
                                        <p:cTn id="6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cstate="screen">
            <a:biLevel thresh="75000"/>
          </a:blip>
          <a:stretch>
            <a:fillRect/>
          </a:stretch>
        </p:blipFill>
        <p:spPr>
          <a:xfrm>
            <a:off x="-25046" y="-92530"/>
            <a:ext cx="1293997" cy="924135"/>
          </a:xfrm>
          <a:prstGeom prst="rect">
            <a:avLst/>
          </a:prstGeom>
        </p:spPr>
      </p:pic>
      <p:grpSp>
        <p:nvGrpSpPr>
          <p:cNvPr id="2" name="组合 1"/>
          <p:cNvGrpSpPr/>
          <p:nvPr/>
        </p:nvGrpSpPr>
        <p:grpSpPr>
          <a:xfrm>
            <a:off x="1101521" y="12052"/>
            <a:ext cx="3505989" cy="538072"/>
            <a:chOff x="1066797" y="35202"/>
            <a:chExt cx="3505989" cy="538072"/>
          </a:xfrm>
        </p:grpSpPr>
        <p:sp>
          <p:nvSpPr>
            <p:cNvPr id="26" name="矩形 25"/>
            <p:cNvSpPr/>
            <p:nvPr/>
          </p:nvSpPr>
          <p:spPr>
            <a:xfrm>
              <a:off x="1279329" y="35202"/>
              <a:ext cx="2172390" cy="523220"/>
            </a:xfrm>
            <a:prstGeom prst="rect">
              <a:avLst/>
            </a:prstGeom>
          </p:spPr>
          <p:txBody>
            <a:bodyPr wrap="none">
              <a:spAutoFit/>
            </a:bodyPr>
            <a:lstStyle/>
            <a:p>
              <a:r>
                <a:rPr lang="en-US" altLang="zh-CN" sz="2800" b="1" dirty="0" smtClean="0">
                  <a:cs typeface="+mn-ea"/>
                  <a:sym typeface="+mn-lt"/>
                </a:rPr>
                <a:t>04.</a:t>
              </a:r>
              <a:r>
                <a:rPr lang="zh-CN" altLang="en-US" sz="2800" b="1" dirty="0" smtClean="0">
                  <a:cs typeface="+mn-ea"/>
                  <a:sym typeface="+mn-lt"/>
                </a:rPr>
                <a:t>庆祝活动</a:t>
              </a:r>
              <a:endParaRPr lang="zh-CN" altLang="en-US" sz="2800" b="1" dirty="0">
                <a:cs typeface="+mn-ea"/>
                <a:sym typeface="+mn-lt"/>
              </a:endParaRPr>
            </a:p>
          </p:txBody>
        </p:sp>
        <p:cxnSp>
          <p:nvCxnSpPr>
            <p:cNvPr id="32" name="直接连接符 31"/>
            <p:cNvCxnSpPr/>
            <p:nvPr/>
          </p:nvCxnSpPr>
          <p:spPr>
            <a:xfrm>
              <a:off x="1066797" y="573274"/>
              <a:ext cx="35059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 name="图片 12"/>
          <p:cNvPicPr>
            <a:picLocks noChangeAspect="1"/>
          </p:cNvPicPr>
          <p:nvPr/>
        </p:nvPicPr>
        <p:blipFill rotWithShape="1">
          <a:blip r:embed="rId4" cstate="screen"/>
          <a:srcRect t="85369"/>
          <a:stretch>
            <a:fillRect/>
          </a:stretch>
        </p:blipFill>
        <p:spPr>
          <a:xfrm>
            <a:off x="0" y="5854295"/>
            <a:ext cx="12192000" cy="1003302"/>
          </a:xfrm>
          <a:prstGeom prst="rect">
            <a:avLst/>
          </a:prstGeom>
        </p:spPr>
      </p:pic>
      <p:pic>
        <p:nvPicPr>
          <p:cNvPr id="3" name="图片 2"/>
          <p:cNvPicPr>
            <a:picLocks noChangeAspect="1"/>
          </p:cNvPicPr>
          <p:nvPr/>
        </p:nvPicPr>
        <p:blipFill>
          <a:blip r:embed="rId5" cstate="screen"/>
          <a:stretch>
            <a:fillRect/>
          </a:stretch>
        </p:blipFill>
        <p:spPr>
          <a:xfrm>
            <a:off x="823749" y="1347790"/>
            <a:ext cx="4640492" cy="3990319"/>
          </a:xfrm>
          <a:prstGeom prst="rect">
            <a:avLst/>
          </a:prstGeom>
        </p:spPr>
      </p:pic>
      <p:sp>
        <p:nvSpPr>
          <p:cNvPr id="10" name="矩形 9"/>
          <p:cNvSpPr/>
          <p:nvPr/>
        </p:nvSpPr>
        <p:spPr>
          <a:xfrm>
            <a:off x="5768051" y="1995062"/>
            <a:ext cx="6096000" cy="830997"/>
          </a:xfrm>
          <a:prstGeom prst="rect">
            <a:avLst/>
          </a:prstGeom>
        </p:spPr>
        <p:txBody>
          <a:bodyPr>
            <a:spAutoFit/>
          </a:bodyPr>
          <a:lstStyle/>
          <a:p>
            <a:r>
              <a:rPr lang="en-US" altLang="zh-CN" sz="1600" dirty="0" smtClean="0">
                <a:cs typeface="+mn-ea"/>
                <a:sym typeface="+mn-lt"/>
              </a:rPr>
              <a:t>2008</a:t>
            </a:r>
            <a:r>
              <a:rPr lang="zh-CN" altLang="en-US" sz="1600" dirty="0" smtClean="0">
                <a:cs typeface="+mn-ea"/>
                <a:sym typeface="+mn-lt"/>
              </a:rPr>
              <a:t>年的世界青年节在举行。教皇本笃十六世也首次驾临悉尼参加为期一周的宗教青年。对于悉尼来说，这已经是历史上第三次教宗驾临这个城市了。</a:t>
            </a:r>
            <a:endParaRPr lang="zh-CN" altLang="en-US" sz="1600" dirty="0">
              <a:cs typeface="+mn-ea"/>
              <a:sym typeface="+mn-lt"/>
            </a:endParaRPr>
          </a:p>
        </p:txBody>
      </p:sp>
      <p:sp>
        <p:nvSpPr>
          <p:cNvPr id="11" name="矩形 10"/>
          <p:cNvSpPr/>
          <p:nvPr/>
        </p:nvSpPr>
        <p:spPr>
          <a:xfrm>
            <a:off x="5768051" y="3446444"/>
            <a:ext cx="6096000" cy="830997"/>
          </a:xfrm>
          <a:prstGeom prst="rect">
            <a:avLst/>
          </a:prstGeom>
        </p:spPr>
        <p:txBody>
          <a:bodyPr>
            <a:spAutoFit/>
          </a:bodyPr>
          <a:lstStyle/>
          <a:p>
            <a:endParaRPr lang="zh-CN" altLang="en-US" sz="1600" dirty="0" smtClean="0">
              <a:cs typeface="+mn-ea"/>
              <a:sym typeface="+mn-lt"/>
            </a:endParaRPr>
          </a:p>
          <a:p>
            <a:r>
              <a:rPr lang="en-US" altLang="zh-CN" sz="1600" dirty="0" smtClean="0">
                <a:cs typeface="+mn-ea"/>
                <a:sym typeface="+mn-lt"/>
              </a:rPr>
              <a:t>2016</a:t>
            </a:r>
            <a:r>
              <a:rPr lang="zh-CN" altLang="en-US" sz="1600" dirty="0" smtClean="0">
                <a:cs typeface="+mn-ea"/>
                <a:sym typeface="+mn-lt"/>
              </a:rPr>
              <a:t>年 </a:t>
            </a:r>
            <a:r>
              <a:rPr lang="en-US" altLang="zh-CN" sz="1600" dirty="0" smtClean="0">
                <a:cs typeface="+mn-ea"/>
                <a:sym typeface="+mn-lt"/>
              </a:rPr>
              <a:t>7</a:t>
            </a:r>
            <a:r>
              <a:rPr lang="zh-CN" altLang="en-US" sz="1600" dirty="0" smtClean="0">
                <a:cs typeface="+mn-ea"/>
                <a:sym typeface="+mn-lt"/>
              </a:rPr>
              <a:t>月</a:t>
            </a:r>
            <a:r>
              <a:rPr lang="en-US" altLang="zh-CN" sz="1600" dirty="0" smtClean="0">
                <a:cs typeface="+mn-ea"/>
                <a:sym typeface="+mn-lt"/>
              </a:rPr>
              <a:t>26</a:t>
            </a:r>
            <a:r>
              <a:rPr lang="zh-CN" altLang="en-US" sz="1600" dirty="0" smtClean="0">
                <a:cs typeface="+mn-ea"/>
                <a:sym typeface="+mn-lt"/>
              </a:rPr>
              <a:t>日</a:t>
            </a:r>
            <a:r>
              <a:rPr lang="en-US" altLang="zh-CN" sz="1600" dirty="0" smtClean="0">
                <a:cs typeface="+mn-ea"/>
                <a:sym typeface="+mn-lt"/>
              </a:rPr>
              <a:t>-31</a:t>
            </a:r>
            <a:r>
              <a:rPr lang="zh-CN" altLang="en-US" sz="1600" dirty="0" smtClean="0">
                <a:cs typeface="+mn-ea"/>
                <a:sym typeface="+mn-lt"/>
              </a:rPr>
              <a:t>日第</a:t>
            </a:r>
            <a:r>
              <a:rPr lang="en-US" altLang="zh-CN" sz="1600" dirty="0" smtClean="0">
                <a:cs typeface="+mn-ea"/>
                <a:sym typeface="+mn-lt"/>
              </a:rPr>
              <a:t>31</a:t>
            </a:r>
            <a:r>
              <a:rPr lang="zh-CN" altLang="en-US" sz="1600" dirty="0" smtClean="0">
                <a:cs typeface="+mn-ea"/>
                <a:sym typeface="+mn-lt"/>
              </a:rPr>
              <a:t>届世界青年节在波兰克拉科夫。“怜悯人的人是有福的，因为他们要受怜悯”（玛窦福音</a:t>
            </a:r>
            <a:r>
              <a:rPr lang="en-US" altLang="zh-CN" sz="1600" dirty="0" smtClean="0">
                <a:cs typeface="+mn-ea"/>
                <a:sym typeface="+mn-lt"/>
              </a:rPr>
              <a:t>5</a:t>
            </a:r>
            <a:r>
              <a:rPr lang="zh-CN" altLang="en-US" sz="1600" dirty="0" smtClean="0">
                <a:cs typeface="+mn-ea"/>
                <a:sym typeface="+mn-lt"/>
              </a:rPr>
              <a:t>：</a:t>
            </a:r>
            <a:r>
              <a:rPr lang="en-US" altLang="zh-CN" sz="1600" dirty="0" smtClean="0">
                <a:cs typeface="+mn-ea"/>
                <a:sym typeface="+mn-lt"/>
              </a:rPr>
              <a:t>7</a:t>
            </a:r>
            <a:endParaRPr lang="zh-CN" altLang="en-US" sz="1600" dirty="0">
              <a:cs typeface="+mn-ea"/>
              <a:sym typeface="+mn-lt"/>
            </a:endParaRPr>
          </a:p>
        </p:txBody>
      </p:sp>
      <p:sp>
        <p:nvSpPr>
          <p:cNvPr id="4" name="矩形 3"/>
          <p:cNvSpPr/>
          <p:nvPr/>
        </p:nvSpPr>
        <p:spPr>
          <a:xfrm>
            <a:off x="5768051" y="3060066"/>
            <a:ext cx="3467616" cy="338554"/>
          </a:xfrm>
          <a:prstGeom prst="rect">
            <a:avLst/>
          </a:prstGeom>
        </p:spPr>
        <p:txBody>
          <a:bodyPr wrap="none">
            <a:spAutoFit/>
          </a:bodyPr>
          <a:lstStyle/>
          <a:p>
            <a:r>
              <a:rPr lang="en-US" altLang="zh-CN" sz="1600" dirty="0" smtClean="0">
                <a:cs typeface="+mn-ea"/>
                <a:sym typeface="+mn-lt"/>
              </a:rPr>
              <a:t>2011</a:t>
            </a:r>
            <a:r>
              <a:rPr lang="zh-CN" altLang="en-US" sz="1600" dirty="0" smtClean="0">
                <a:cs typeface="+mn-ea"/>
                <a:sym typeface="+mn-lt"/>
              </a:rPr>
              <a:t>年 </a:t>
            </a:r>
            <a:r>
              <a:rPr lang="en-US" altLang="zh-CN" sz="1600" dirty="0" smtClean="0">
                <a:cs typeface="+mn-ea"/>
                <a:sym typeface="+mn-lt"/>
              </a:rPr>
              <a:t>8</a:t>
            </a:r>
            <a:r>
              <a:rPr lang="zh-CN" altLang="en-US" sz="1600" dirty="0" smtClean="0">
                <a:cs typeface="+mn-ea"/>
                <a:sym typeface="+mn-lt"/>
              </a:rPr>
              <a:t>月</a:t>
            </a:r>
            <a:r>
              <a:rPr lang="en-US" altLang="zh-CN" sz="1600" dirty="0" smtClean="0">
                <a:cs typeface="+mn-ea"/>
                <a:sym typeface="+mn-lt"/>
              </a:rPr>
              <a:t>16</a:t>
            </a:r>
            <a:r>
              <a:rPr lang="zh-CN" altLang="en-US" sz="1600" dirty="0" smtClean="0">
                <a:cs typeface="+mn-ea"/>
                <a:sym typeface="+mn-lt"/>
              </a:rPr>
              <a:t>日</a:t>
            </a:r>
            <a:r>
              <a:rPr lang="en-US" altLang="zh-CN" sz="1600" dirty="0" smtClean="0">
                <a:cs typeface="+mn-ea"/>
                <a:sym typeface="+mn-lt"/>
              </a:rPr>
              <a:t>-21</a:t>
            </a:r>
            <a:r>
              <a:rPr lang="zh-CN" altLang="en-US" sz="1600" dirty="0" smtClean="0">
                <a:cs typeface="+mn-ea"/>
                <a:sym typeface="+mn-lt"/>
              </a:rPr>
              <a:t>日西班牙马德里</a:t>
            </a:r>
            <a:endParaRPr lang="en-US" altLang="zh-CN" sz="1600" dirty="0" smtClean="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anim calcmode="lin" valueType="num">
                                      <p:cBhvr>
                                        <p:cTn id="9" dur="1750" fill="hold"/>
                                        <p:tgtEl>
                                          <p:spTgt spid="3"/>
                                        </p:tgtEl>
                                        <p:attrNameLst>
                                          <p:attrName>ppt_x</p:attrName>
                                        </p:attrNameLst>
                                      </p:cBhvr>
                                      <p:tavLst>
                                        <p:tav tm="0">
                                          <p:val>
                                            <p:fltVal val="0.5"/>
                                          </p:val>
                                        </p:tav>
                                        <p:tav tm="100000">
                                          <p:val>
                                            <p:strVal val="#ppt_x"/>
                                          </p:val>
                                        </p:tav>
                                      </p:tavLst>
                                    </p:anim>
                                    <p:anim calcmode="lin" valueType="num">
                                      <p:cBhvr>
                                        <p:cTn id="10" dur="175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2000"/>
                            </p:stCondLst>
                            <p:childTnLst>
                              <p:par>
                                <p:cTn id="12" presetID="14" presetClass="entr" presetSubtype="10" fill="hold" grpId="0" nodeType="after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300"/>
                                        <p:tgtEl>
                                          <p:spTgt spid="10"/>
                                        </p:tgtEl>
                                      </p:cBhvr>
                                    </p:animEffect>
                                  </p:childTnLst>
                                </p:cTn>
                              </p:par>
                            </p:childTnLst>
                          </p:cTn>
                        </p:par>
                        <p:par>
                          <p:cTn id="15" fill="hold">
                            <p:stCondLst>
                              <p:cond delay="4060"/>
                            </p:stCondLst>
                            <p:childTnLst>
                              <p:par>
                                <p:cTn id="16" presetID="14" presetClass="entr" presetSubtype="10" fill="hold" grpId="0" nodeType="afterEffect">
                                  <p:stCondLst>
                                    <p:cond delay="0"/>
                                  </p:stCondLst>
                                  <p:iterate type="lt">
                                    <p:tmPct val="10000"/>
                                  </p:iterate>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300"/>
                                        <p:tgtEl>
                                          <p:spTgt spid="4"/>
                                        </p:tgtEl>
                                      </p:cBhvr>
                                    </p:animEffect>
                                  </p:childTnLst>
                                </p:cTn>
                              </p:par>
                            </p:childTnLst>
                          </p:cTn>
                        </p:par>
                        <p:par>
                          <p:cTn id="19" fill="hold">
                            <p:stCondLst>
                              <p:cond delay="4960"/>
                            </p:stCondLst>
                            <p:childTnLst>
                              <p:par>
                                <p:cTn id="20" presetID="14" presetClass="entr" presetSubtype="10" fill="hold" grpId="0" nodeType="after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rot="10800000" flipH="1" flipV="1">
            <a:off x="0" y="-4"/>
            <a:ext cx="12189608" cy="5071872"/>
          </a:xfrm>
          <a:prstGeom prst="rect">
            <a:avLst/>
          </a:prstGeom>
        </p:spPr>
      </p:pic>
      <p:sp>
        <p:nvSpPr>
          <p:cNvPr id="13" name="文本框 12"/>
          <p:cNvSpPr txBox="1"/>
          <p:nvPr/>
        </p:nvSpPr>
        <p:spPr>
          <a:xfrm>
            <a:off x="5339651" y="1545514"/>
            <a:ext cx="2002471" cy="1862048"/>
          </a:xfrm>
          <a:prstGeom prst="rect">
            <a:avLst/>
          </a:prstGeom>
          <a:noFill/>
        </p:spPr>
        <p:txBody>
          <a:bodyPr vert="horz" wrap="none" rtlCol="0">
            <a:spAutoFit/>
          </a:bodyPr>
          <a:lstStyle>
            <a:defPPr>
              <a:defRPr lang="zh-CN"/>
            </a:defPPr>
            <a:lvl1pPr algn="ctr">
              <a:defRPr sz="7200" b="1">
                <a:solidFill>
                  <a:schemeClr val="accent5">
                    <a:lumMod val="50000"/>
                  </a:schemeClr>
                </a:solidFill>
                <a:latin typeface="Agency FB" panose="020B0503020202020204" pitchFamily="34" charset="0"/>
              </a:defRPr>
            </a:lvl1pPr>
          </a:lstStyle>
          <a:p>
            <a:pPr algn="l"/>
            <a:r>
              <a:rPr lang="en-US" altLang="zh-CN" sz="11500" dirty="0">
                <a:solidFill>
                  <a:schemeClr val="tx1"/>
                </a:solidFill>
                <a:effectLst>
                  <a:outerShdw blurRad="38100" dist="38100" dir="2700000" algn="tl">
                    <a:srgbClr val="000000">
                      <a:alpha val="43137"/>
                    </a:srgbClr>
                  </a:outerShdw>
                </a:effectLst>
                <a:latin typeface="+mn-lt"/>
                <a:cs typeface="+mn-ea"/>
                <a:sym typeface="+mn-lt"/>
              </a:rPr>
              <a:t>04</a:t>
            </a:r>
            <a:endParaRPr lang="zh-CN" altLang="en-US" sz="11500" dirty="0">
              <a:solidFill>
                <a:schemeClr val="tx1"/>
              </a:solidFill>
              <a:effectLst>
                <a:outerShdw blurRad="38100" dist="38100" dir="2700000" algn="tl">
                  <a:srgbClr val="000000">
                    <a:alpha val="43137"/>
                  </a:srgbClr>
                </a:outerShdw>
              </a:effectLst>
              <a:latin typeface="+mn-lt"/>
              <a:cs typeface="+mn-ea"/>
              <a:sym typeface="+mn-lt"/>
            </a:endParaRPr>
          </a:p>
        </p:txBody>
      </p:sp>
      <p:sp>
        <p:nvSpPr>
          <p:cNvPr id="14" name="矩形 13"/>
          <p:cNvSpPr/>
          <p:nvPr/>
        </p:nvSpPr>
        <p:spPr>
          <a:xfrm>
            <a:off x="4920498" y="4240872"/>
            <a:ext cx="2646878" cy="830997"/>
          </a:xfrm>
          <a:prstGeom prst="rect">
            <a:avLst/>
          </a:prstGeom>
          <a:noFill/>
        </p:spPr>
        <p:txBody>
          <a:bodyPr wrap="none" rtlCol="0">
            <a:spAutoFit/>
          </a:bodyPr>
          <a:lstStyle/>
          <a:p>
            <a:pPr algn="ctr"/>
            <a:r>
              <a:rPr lang="zh-CN" altLang="en-US" sz="4800" b="1" dirty="0">
                <a:cs typeface="+mn-ea"/>
                <a:sym typeface="+mn-lt"/>
              </a:rPr>
              <a:t>思想引领</a:t>
            </a:r>
          </a:p>
        </p:txBody>
      </p:sp>
      <p:grpSp>
        <p:nvGrpSpPr>
          <p:cNvPr id="22" name="组合 21"/>
          <p:cNvGrpSpPr/>
          <p:nvPr/>
        </p:nvGrpSpPr>
        <p:grpSpPr>
          <a:xfrm>
            <a:off x="2735534" y="2921859"/>
            <a:ext cx="6747438" cy="1484748"/>
            <a:chOff x="2722281" y="3401787"/>
            <a:chExt cx="6747438" cy="1484748"/>
          </a:xfrm>
        </p:grpSpPr>
        <p:grpSp>
          <p:nvGrpSpPr>
            <p:cNvPr id="7" name="组合 6"/>
            <p:cNvGrpSpPr/>
            <p:nvPr/>
          </p:nvGrpSpPr>
          <p:grpSpPr>
            <a:xfrm>
              <a:off x="2722281" y="4303889"/>
              <a:ext cx="6747438" cy="0"/>
              <a:chOff x="3152520" y="1432254"/>
              <a:chExt cx="6747438" cy="0"/>
            </a:xfrm>
          </p:grpSpPr>
          <p:cxnSp>
            <p:nvCxnSpPr>
              <p:cNvPr id="8" name="直接连接符 7"/>
              <p:cNvCxnSpPr/>
              <p:nvPr/>
            </p:nvCxnSpPr>
            <p:spPr>
              <a:xfrm>
                <a:off x="7091958" y="1432254"/>
                <a:ext cx="28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152520" y="1432254"/>
                <a:ext cx="28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1" name="图片 20"/>
            <p:cNvPicPr>
              <a:picLocks noChangeAspect="1"/>
            </p:cNvPicPr>
            <p:nvPr/>
          </p:nvPicPr>
          <p:blipFill>
            <a:blip r:embed="rId4" cstate="screen">
              <a:biLevel thresh="75000"/>
            </a:blip>
            <a:stretch>
              <a:fillRect/>
            </a:stretch>
          </p:blipFill>
          <p:spPr>
            <a:xfrm>
              <a:off x="5055313" y="3401787"/>
              <a:ext cx="2078982" cy="1484748"/>
            </a:xfrm>
            <a:prstGeom prst="rect">
              <a:avLst/>
            </a:prstGeom>
          </p:spPr>
        </p:pic>
      </p:grpSp>
      <p:pic>
        <p:nvPicPr>
          <p:cNvPr id="10" name="图片 9"/>
          <p:cNvPicPr>
            <a:picLocks noChangeAspect="1"/>
          </p:cNvPicPr>
          <p:nvPr/>
        </p:nvPicPr>
        <p:blipFill>
          <a:blip r:embed="rId5"/>
          <a:stretch>
            <a:fillRect/>
          </a:stretch>
        </p:blipFill>
        <p:spPr>
          <a:xfrm>
            <a:off x="6191742" y="4489222"/>
            <a:ext cx="5997865" cy="2368777"/>
          </a:xfrm>
          <a:prstGeom prst="rect">
            <a:avLst/>
          </a:prstGeom>
        </p:spPr>
      </p:pic>
      <p:pic>
        <p:nvPicPr>
          <p:cNvPr id="11" name="图片 10"/>
          <p:cNvPicPr>
            <a:picLocks noChangeAspect="1"/>
          </p:cNvPicPr>
          <p:nvPr/>
        </p:nvPicPr>
        <p:blipFill>
          <a:blip r:embed="rId5"/>
          <a:stretch>
            <a:fillRect/>
          </a:stretch>
        </p:blipFill>
        <p:spPr>
          <a:xfrm flipH="1">
            <a:off x="-25046" y="4489221"/>
            <a:ext cx="6338082" cy="23687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500"/>
                            </p:stCondLst>
                            <p:childTnLst>
                              <p:par>
                                <p:cTn id="22" presetID="53" presetClass="entr" presetSubtype="16" fill="hold" grpId="0" nodeType="afterEffect">
                                  <p:stCondLst>
                                    <p:cond delay="0"/>
                                  </p:stCondLst>
                                  <p:iterate type="lt">
                                    <p:tmPct val="10000"/>
                                  </p:iterate>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1149"/>
                            </p:stCondLst>
                            <p:childTnLst>
                              <p:par>
                                <p:cTn id="28" presetID="22" presetClass="entr" presetSubtype="4"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par>
                                <p:cTn id="31" presetID="22" presetClass="entr" presetSubtype="4"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2392" y="-4"/>
            <a:ext cx="12189608" cy="6855849"/>
          </a:xfrm>
          <a:prstGeom prst="rect">
            <a:avLst/>
          </a:prstGeom>
        </p:spPr>
      </p:pic>
      <p:pic>
        <p:nvPicPr>
          <p:cNvPr id="8" name="图片 7"/>
          <p:cNvPicPr>
            <a:picLocks noChangeAspect="1"/>
          </p:cNvPicPr>
          <p:nvPr/>
        </p:nvPicPr>
        <p:blipFill rotWithShape="1">
          <a:blip r:embed="rId4" cstate="screen"/>
          <a:srcRect/>
          <a:stretch>
            <a:fillRect/>
          </a:stretch>
        </p:blipFill>
        <p:spPr>
          <a:xfrm>
            <a:off x="0" y="-4"/>
            <a:ext cx="12192000" cy="1787622"/>
          </a:xfrm>
          <a:prstGeom prst="rect">
            <a:avLst/>
          </a:prstGeom>
        </p:spPr>
      </p:pic>
      <p:pic>
        <p:nvPicPr>
          <p:cNvPr id="10" name="图片 9"/>
          <p:cNvPicPr>
            <a:picLocks noChangeAspect="1"/>
          </p:cNvPicPr>
          <p:nvPr/>
        </p:nvPicPr>
        <p:blipFill rotWithShape="1">
          <a:blip r:embed="rId5" cstate="screen"/>
          <a:srcRect/>
          <a:stretch>
            <a:fillRect/>
          </a:stretch>
        </p:blipFill>
        <p:spPr>
          <a:xfrm>
            <a:off x="89298" y="-281057"/>
            <a:ext cx="12192000" cy="2222500"/>
          </a:xfrm>
          <a:prstGeom prst="rect">
            <a:avLst/>
          </a:prstGeom>
        </p:spPr>
      </p:pic>
      <p:pic>
        <p:nvPicPr>
          <p:cNvPr id="14" name="图片 13"/>
          <p:cNvPicPr>
            <a:picLocks noChangeAspect="1"/>
          </p:cNvPicPr>
          <p:nvPr/>
        </p:nvPicPr>
        <p:blipFill rotWithShape="1">
          <a:blip r:embed="rId6" cstate="screen"/>
          <a:srcRect l="57396" t="75003"/>
          <a:stretch>
            <a:fillRect/>
          </a:stretch>
        </p:blipFill>
        <p:spPr>
          <a:xfrm>
            <a:off x="5766172" y="4737101"/>
            <a:ext cx="6425828" cy="2120496"/>
          </a:xfrm>
          <a:prstGeom prst="rect">
            <a:avLst/>
          </a:prstGeom>
        </p:spPr>
      </p:pic>
      <p:pic>
        <p:nvPicPr>
          <p:cNvPr id="16" name="图片 15"/>
          <p:cNvPicPr>
            <a:picLocks noChangeAspect="1"/>
          </p:cNvPicPr>
          <p:nvPr/>
        </p:nvPicPr>
        <p:blipFill rotWithShape="1">
          <a:blip r:embed="rId7" cstate="screen"/>
          <a:srcRect t="73521" r="65312"/>
          <a:stretch>
            <a:fillRect/>
          </a:stretch>
        </p:blipFill>
        <p:spPr>
          <a:xfrm>
            <a:off x="0" y="4609225"/>
            <a:ext cx="5234841" cy="2247496"/>
          </a:xfrm>
          <a:prstGeom prst="rect">
            <a:avLst/>
          </a:prstGeom>
        </p:spPr>
      </p:pic>
      <p:pic>
        <p:nvPicPr>
          <p:cNvPr id="18" name="图片 17"/>
          <p:cNvPicPr>
            <a:picLocks noChangeAspect="1"/>
          </p:cNvPicPr>
          <p:nvPr/>
        </p:nvPicPr>
        <p:blipFill rotWithShape="1">
          <a:blip r:embed="rId8" cstate="screen"/>
          <a:srcRect/>
          <a:stretch>
            <a:fillRect/>
          </a:stretch>
        </p:blipFill>
        <p:spPr>
          <a:xfrm rot="21060978">
            <a:off x="-3536" y="3582890"/>
            <a:ext cx="2500073" cy="1264188"/>
          </a:xfrm>
          <a:prstGeom prst="rect">
            <a:avLst/>
          </a:prstGeom>
        </p:spPr>
      </p:pic>
      <p:pic>
        <p:nvPicPr>
          <p:cNvPr id="12" name="图片 11"/>
          <p:cNvPicPr>
            <a:picLocks noChangeAspect="1"/>
          </p:cNvPicPr>
          <p:nvPr/>
        </p:nvPicPr>
        <p:blipFill rotWithShape="1">
          <a:blip r:embed="rId9" cstate="screen"/>
          <a:srcRect/>
          <a:stretch>
            <a:fillRect/>
          </a:stretch>
        </p:blipFill>
        <p:spPr>
          <a:xfrm>
            <a:off x="3562721" y="5575299"/>
            <a:ext cx="4406902" cy="1003301"/>
          </a:xfrm>
          <a:prstGeom prst="rect">
            <a:avLst/>
          </a:prstGeom>
        </p:spPr>
      </p:pic>
      <p:pic>
        <p:nvPicPr>
          <p:cNvPr id="6" name="图片 5"/>
          <p:cNvPicPr>
            <a:picLocks noChangeAspect="1"/>
          </p:cNvPicPr>
          <p:nvPr/>
        </p:nvPicPr>
        <p:blipFill rotWithShape="1">
          <a:blip r:embed="rId10" cstate="screen"/>
          <a:srcRect t="85369"/>
          <a:stretch>
            <a:fillRect/>
          </a:stretch>
        </p:blipFill>
        <p:spPr>
          <a:xfrm>
            <a:off x="0" y="5854295"/>
            <a:ext cx="12192000" cy="1003302"/>
          </a:xfrm>
          <a:prstGeom prst="rect">
            <a:avLst/>
          </a:prstGeom>
        </p:spPr>
      </p:pic>
      <p:sp>
        <p:nvSpPr>
          <p:cNvPr id="19" name="文本框 18"/>
          <p:cNvSpPr txBox="1"/>
          <p:nvPr/>
        </p:nvSpPr>
        <p:spPr>
          <a:xfrm>
            <a:off x="5350118" y="2041177"/>
            <a:ext cx="1213584" cy="1323439"/>
          </a:xfrm>
          <a:prstGeom prst="rect">
            <a:avLst/>
          </a:prstGeom>
          <a:noFill/>
        </p:spPr>
        <p:txBody>
          <a:bodyPr wrap="square" rtlCol="0">
            <a:spAutoFit/>
          </a:bodyPr>
          <a:lstStyle/>
          <a:p>
            <a:r>
              <a:rPr lang="zh-CN" altLang="en-US" sz="8000" b="1" dirty="0">
                <a:ln w="28575">
                  <a:solidFill>
                    <a:schemeClr val="bg1"/>
                  </a:solidFill>
                </a:ln>
                <a:blipFill>
                  <a:blip r:embed="rId11"/>
                  <a:stretch>
                    <a:fillRect/>
                  </a:stretch>
                </a:blipFill>
                <a:effectLst>
                  <a:outerShdw blurRad="25400" dist="12700" dir="2700000" algn="tl" rotWithShape="0">
                    <a:prstClr val="black">
                      <a:alpha val="40000"/>
                    </a:prstClr>
                  </a:outerShdw>
                </a:effectLst>
                <a:cs typeface="+mn-ea"/>
                <a:sym typeface="+mn-lt"/>
              </a:rPr>
              <a:t>谢  </a:t>
            </a:r>
          </a:p>
        </p:txBody>
      </p:sp>
      <p:sp>
        <p:nvSpPr>
          <p:cNvPr id="21" name="文本框 20"/>
          <p:cNvSpPr txBox="1"/>
          <p:nvPr/>
        </p:nvSpPr>
        <p:spPr>
          <a:xfrm>
            <a:off x="3721430" y="1469692"/>
            <a:ext cx="1676028" cy="2215991"/>
          </a:xfrm>
          <a:prstGeom prst="rect">
            <a:avLst/>
          </a:prstGeom>
          <a:noFill/>
        </p:spPr>
        <p:txBody>
          <a:bodyPr wrap="square" rtlCol="0">
            <a:spAutoFit/>
          </a:bodyPr>
          <a:lstStyle/>
          <a:p>
            <a:r>
              <a:rPr lang="zh-CN" altLang="en-US" sz="13800" b="1" dirty="0">
                <a:ln w="28575">
                  <a:solidFill>
                    <a:schemeClr val="bg1"/>
                  </a:solidFill>
                </a:ln>
                <a:blipFill>
                  <a:blip r:embed="rId12"/>
                  <a:stretch>
                    <a:fillRect/>
                  </a:stretch>
                </a:blipFill>
                <a:effectLst>
                  <a:outerShdw blurRad="25400" dist="12700" dir="2700000" algn="tl" rotWithShape="0">
                    <a:prstClr val="black">
                      <a:alpha val="40000"/>
                    </a:prstClr>
                  </a:outerShdw>
                </a:effectLst>
                <a:cs typeface="+mn-ea"/>
                <a:sym typeface="+mn-lt"/>
              </a:rPr>
              <a:t>谢</a:t>
            </a:r>
          </a:p>
        </p:txBody>
      </p:sp>
      <p:sp>
        <p:nvSpPr>
          <p:cNvPr id="24" name="文本框 23"/>
          <p:cNvSpPr txBox="1"/>
          <p:nvPr/>
        </p:nvSpPr>
        <p:spPr>
          <a:xfrm>
            <a:off x="6044845" y="1293174"/>
            <a:ext cx="1213584" cy="3631763"/>
          </a:xfrm>
          <a:prstGeom prst="rect">
            <a:avLst/>
          </a:prstGeom>
          <a:noFill/>
        </p:spPr>
        <p:txBody>
          <a:bodyPr wrap="square" rtlCol="0">
            <a:spAutoFit/>
          </a:bodyPr>
          <a:lstStyle/>
          <a:p>
            <a:r>
              <a:rPr lang="zh-CN" altLang="en-US" sz="11500" b="1" dirty="0">
                <a:ln w="28575">
                  <a:solidFill>
                    <a:schemeClr val="bg1"/>
                  </a:solidFill>
                </a:ln>
                <a:blipFill>
                  <a:blip r:embed="rId13"/>
                  <a:stretch>
                    <a:fillRect/>
                  </a:stretch>
                </a:blipFill>
                <a:effectLst>
                  <a:outerShdw blurRad="25400" dist="12700" dir="2700000" algn="tl" rotWithShape="0">
                    <a:prstClr val="black">
                      <a:alpha val="40000"/>
                    </a:prstClr>
                  </a:outerShdw>
                </a:effectLst>
                <a:cs typeface="+mn-ea"/>
                <a:sym typeface="+mn-lt"/>
              </a:rPr>
              <a:t>观  </a:t>
            </a:r>
          </a:p>
        </p:txBody>
      </p:sp>
      <p:sp>
        <p:nvSpPr>
          <p:cNvPr id="25" name="文本框 24"/>
          <p:cNvSpPr txBox="1"/>
          <p:nvPr/>
        </p:nvSpPr>
        <p:spPr>
          <a:xfrm>
            <a:off x="7094807" y="1992541"/>
            <a:ext cx="1213584" cy="1323439"/>
          </a:xfrm>
          <a:prstGeom prst="rect">
            <a:avLst/>
          </a:prstGeom>
          <a:noFill/>
        </p:spPr>
        <p:txBody>
          <a:bodyPr wrap="square" rtlCol="0">
            <a:spAutoFit/>
          </a:bodyPr>
          <a:lstStyle/>
          <a:p>
            <a:r>
              <a:rPr lang="zh-CN" altLang="en-US" sz="8000" b="1" dirty="0">
                <a:ln w="28575">
                  <a:solidFill>
                    <a:schemeClr val="bg1"/>
                  </a:solidFill>
                </a:ln>
                <a:blipFill>
                  <a:blip r:embed="rId14"/>
                  <a:stretch>
                    <a:fillRect/>
                  </a:stretch>
                </a:blipFill>
                <a:effectLst>
                  <a:outerShdw blurRad="25400" dist="12700" dir="2700000" algn="tl" rotWithShape="0">
                    <a:prstClr val="black">
                      <a:alpha val="40000"/>
                    </a:prstClr>
                  </a:outerShdw>
                </a:effectLst>
                <a:cs typeface="+mn-ea"/>
                <a:sym typeface="+mn-lt"/>
              </a:rPr>
              <a:t>看</a:t>
            </a:r>
          </a:p>
        </p:txBody>
      </p:sp>
      <p:sp>
        <p:nvSpPr>
          <p:cNvPr id="28" name="文本框 27"/>
          <p:cNvSpPr txBox="1"/>
          <p:nvPr/>
        </p:nvSpPr>
        <p:spPr>
          <a:xfrm>
            <a:off x="3056267" y="3475929"/>
            <a:ext cx="5955476" cy="646331"/>
          </a:xfrm>
          <a:prstGeom prst="rect">
            <a:avLst/>
          </a:prstGeom>
          <a:noFill/>
        </p:spPr>
        <p:txBody>
          <a:bodyPr wrap="none" rtlCol="0">
            <a:spAutoFit/>
          </a:bodyPr>
          <a:lstStyle/>
          <a:p>
            <a:r>
              <a:rPr lang="zh-CN" altLang="en-US" sz="3600" dirty="0">
                <a:blipFill>
                  <a:blip r:embed="rId15"/>
                  <a:stretch>
                    <a:fillRect/>
                  </a:stretch>
                </a:blipFill>
                <a:cs typeface="+mn-ea"/>
                <a:sym typeface="+mn-lt"/>
              </a:rPr>
              <a:t>弘扬五四精神</a:t>
            </a:r>
            <a:r>
              <a:rPr lang="en-US" altLang="zh-CN" sz="3600" dirty="0">
                <a:blipFill>
                  <a:blip r:embed="rId15"/>
                  <a:stretch>
                    <a:fillRect/>
                  </a:stretch>
                </a:blipFill>
                <a:cs typeface="+mn-ea"/>
                <a:sym typeface="+mn-lt"/>
              </a:rPr>
              <a:t> </a:t>
            </a:r>
            <a:r>
              <a:rPr lang="zh-CN" altLang="en-US" sz="3600" dirty="0">
                <a:blipFill>
                  <a:blip r:embed="rId15"/>
                  <a:stretch>
                    <a:fillRect/>
                  </a:stretch>
                </a:blipFill>
                <a:cs typeface="+mn-ea"/>
                <a:sym typeface="+mn-lt"/>
              </a:rPr>
              <a:t>挥洒热火青春</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rot="10800000" flipH="1" flipV="1">
            <a:off x="0" y="-155603"/>
            <a:ext cx="12189608" cy="5071872"/>
          </a:xfrm>
          <a:prstGeom prst="rect">
            <a:avLst/>
          </a:prstGeom>
        </p:spPr>
      </p:pic>
      <p:sp>
        <p:nvSpPr>
          <p:cNvPr id="13" name="文本框 12"/>
          <p:cNvSpPr txBox="1"/>
          <p:nvPr/>
        </p:nvSpPr>
        <p:spPr>
          <a:xfrm>
            <a:off x="5108001" y="1434350"/>
            <a:ext cx="2002471" cy="1862048"/>
          </a:xfrm>
          <a:prstGeom prst="rect">
            <a:avLst/>
          </a:prstGeom>
          <a:noFill/>
        </p:spPr>
        <p:txBody>
          <a:bodyPr vert="horz" wrap="none" rtlCol="0">
            <a:spAutoFit/>
          </a:bodyPr>
          <a:lstStyle>
            <a:defPPr>
              <a:defRPr lang="zh-CN"/>
            </a:defPPr>
            <a:lvl1pPr algn="ctr">
              <a:defRPr sz="7200" b="1">
                <a:solidFill>
                  <a:schemeClr val="accent5">
                    <a:lumMod val="50000"/>
                  </a:schemeClr>
                </a:solidFill>
                <a:latin typeface="Agency FB" panose="020B0503020202020204" pitchFamily="34" charset="0"/>
              </a:defRPr>
            </a:lvl1pPr>
          </a:lstStyle>
          <a:p>
            <a:pPr algn="l"/>
            <a:r>
              <a:rPr lang="en-US" altLang="zh-CN" sz="11500" dirty="0">
                <a:solidFill>
                  <a:schemeClr val="tx1"/>
                </a:solidFill>
                <a:effectLst>
                  <a:outerShdw blurRad="38100" dist="38100" dir="2700000" algn="tl">
                    <a:srgbClr val="000000">
                      <a:alpha val="43137"/>
                    </a:srgbClr>
                  </a:outerShdw>
                </a:effectLst>
                <a:latin typeface="+mn-lt"/>
                <a:cs typeface="+mn-ea"/>
                <a:sym typeface="+mn-lt"/>
              </a:rPr>
              <a:t>01</a:t>
            </a:r>
            <a:endParaRPr lang="zh-CN" altLang="en-US" sz="11500" dirty="0">
              <a:solidFill>
                <a:schemeClr val="tx1"/>
              </a:solidFill>
              <a:effectLst>
                <a:outerShdw blurRad="38100" dist="38100" dir="2700000" algn="tl">
                  <a:srgbClr val="000000">
                    <a:alpha val="43137"/>
                  </a:srgbClr>
                </a:outerShdw>
              </a:effectLst>
              <a:latin typeface="+mn-lt"/>
              <a:cs typeface="+mn-ea"/>
              <a:sym typeface="+mn-lt"/>
            </a:endParaRPr>
          </a:p>
        </p:txBody>
      </p:sp>
      <p:sp>
        <p:nvSpPr>
          <p:cNvPr id="14" name="矩形 13"/>
          <p:cNvSpPr/>
          <p:nvPr/>
        </p:nvSpPr>
        <p:spPr>
          <a:xfrm>
            <a:off x="3848035" y="4057700"/>
            <a:ext cx="4493538" cy="830997"/>
          </a:xfrm>
          <a:prstGeom prst="rect">
            <a:avLst/>
          </a:prstGeom>
          <a:noFill/>
        </p:spPr>
        <p:txBody>
          <a:bodyPr wrap="none" rtlCol="0">
            <a:spAutoFit/>
          </a:bodyPr>
          <a:lstStyle/>
          <a:p>
            <a:r>
              <a:rPr lang="zh-CN" altLang="en-US" sz="4800" dirty="0" smtClean="0">
                <a:cs typeface="+mn-ea"/>
                <a:sym typeface="+mn-lt"/>
              </a:rPr>
              <a:t>世界青年节简述</a:t>
            </a:r>
            <a:endParaRPr lang="en-US" altLang="zh-CN" sz="4800" dirty="0">
              <a:cs typeface="+mn-ea"/>
              <a:sym typeface="+mn-lt"/>
            </a:endParaRPr>
          </a:p>
        </p:txBody>
      </p:sp>
      <p:grpSp>
        <p:nvGrpSpPr>
          <p:cNvPr id="22" name="组合 21"/>
          <p:cNvGrpSpPr/>
          <p:nvPr/>
        </p:nvGrpSpPr>
        <p:grpSpPr>
          <a:xfrm>
            <a:off x="2632379" y="2691906"/>
            <a:ext cx="6747438" cy="1484748"/>
            <a:chOff x="2722281" y="3401787"/>
            <a:chExt cx="6747438" cy="1484748"/>
          </a:xfrm>
        </p:grpSpPr>
        <p:grpSp>
          <p:nvGrpSpPr>
            <p:cNvPr id="7" name="组合 6"/>
            <p:cNvGrpSpPr/>
            <p:nvPr/>
          </p:nvGrpSpPr>
          <p:grpSpPr>
            <a:xfrm>
              <a:off x="2722281" y="4303889"/>
              <a:ext cx="6747438" cy="0"/>
              <a:chOff x="3152520" y="1432254"/>
              <a:chExt cx="6747438" cy="0"/>
            </a:xfrm>
          </p:grpSpPr>
          <p:cxnSp>
            <p:nvCxnSpPr>
              <p:cNvPr id="8" name="直接连接符 7"/>
              <p:cNvCxnSpPr/>
              <p:nvPr/>
            </p:nvCxnSpPr>
            <p:spPr>
              <a:xfrm>
                <a:off x="7091958" y="1432254"/>
                <a:ext cx="28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152520" y="1432254"/>
                <a:ext cx="28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1" name="图片 20"/>
            <p:cNvPicPr>
              <a:picLocks noChangeAspect="1"/>
            </p:cNvPicPr>
            <p:nvPr/>
          </p:nvPicPr>
          <p:blipFill>
            <a:blip r:embed="rId4" cstate="screen">
              <a:biLevel thresh="75000"/>
            </a:blip>
            <a:stretch>
              <a:fillRect/>
            </a:stretch>
          </p:blipFill>
          <p:spPr>
            <a:xfrm>
              <a:off x="5055313" y="3401787"/>
              <a:ext cx="2078982" cy="1484748"/>
            </a:xfrm>
            <a:prstGeom prst="rect">
              <a:avLst/>
            </a:prstGeom>
          </p:spPr>
        </p:pic>
      </p:grpSp>
      <p:pic>
        <p:nvPicPr>
          <p:cNvPr id="6" name="图片 5"/>
          <p:cNvPicPr>
            <a:picLocks noChangeAspect="1"/>
          </p:cNvPicPr>
          <p:nvPr/>
        </p:nvPicPr>
        <p:blipFill>
          <a:blip r:embed="rId5"/>
          <a:stretch>
            <a:fillRect/>
          </a:stretch>
        </p:blipFill>
        <p:spPr>
          <a:xfrm>
            <a:off x="6191742" y="4489222"/>
            <a:ext cx="5997865" cy="2368777"/>
          </a:xfrm>
          <a:prstGeom prst="rect">
            <a:avLst/>
          </a:prstGeom>
        </p:spPr>
      </p:pic>
      <p:pic>
        <p:nvPicPr>
          <p:cNvPr id="15" name="图片 14"/>
          <p:cNvPicPr>
            <a:picLocks noChangeAspect="1"/>
          </p:cNvPicPr>
          <p:nvPr/>
        </p:nvPicPr>
        <p:blipFill>
          <a:blip r:embed="rId5"/>
          <a:stretch>
            <a:fillRect/>
          </a:stretch>
        </p:blipFill>
        <p:spPr>
          <a:xfrm flipH="1">
            <a:off x="-25046" y="4489221"/>
            <a:ext cx="6338082" cy="23687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500"/>
                            </p:stCondLst>
                            <p:childTnLst>
                              <p:par>
                                <p:cTn id="22" presetID="53" presetClass="entr" presetSubtype="16" fill="hold" grpId="0" nodeType="afterEffect">
                                  <p:stCondLst>
                                    <p:cond delay="0"/>
                                  </p:stCondLst>
                                  <p:iterate type="lt">
                                    <p:tmPct val="10000"/>
                                  </p:iterate>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1299"/>
                            </p:stCondLst>
                            <p:childTnLst>
                              <p:par>
                                <p:cTn id="28" presetID="22" presetClass="entr" presetSubtype="4"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cstate="screen">
            <a:biLevel thresh="75000"/>
          </a:blip>
          <a:stretch>
            <a:fillRect/>
          </a:stretch>
        </p:blipFill>
        <p:spPr>
          <a:xfrm>
            <a:off x="-165624" y="-173553"/>
            <a:ext cx="1293997" cy="924135"/>
          </a:xfrm>
          <a:prstGeom prst="rect">
            <a:avLst/>
          </a:prstGeom>
        </p:spPr>
      </p:pic>
      <p:grpSp>
        <p:nvGrpSpPr>
          <p:cNvPr id="2" name="组合 1"/>
          <p:cNvGrpSpPr/>
          <p:nvPr/>
        </p:nvGrpSpPr>
        <p:grpSpPr>
          <a:xfrm>
            <a:off x="1018865" y="26904"/>
            <a:ext cx="3254417" cy="523220"/>
            <a:chOff x="984141" y="50054"/>
            <a:chExt cx="3254417" cy="523220"/>
          </a:xfrm>
        </p:grpSpPr>
        <p:sp>
          <p:nvSpPr>
            <p:cNvPr id="26" name="矩形 25"/>
            <p:cNvSpPr/>
            <p:nvPr/>
          </p:nvSpPr>
          <p:spPr>
            <a:xfrm>
              <a:off x="984141" y="50054"/>
              <a:ext cx="3254417" cy="523220"/>
            </a:xfrm>
            <a:prstGeom prst="rect">
              <a:avLst/>
            </a:prstGeom>
          </p:spPr>
          <p:txBody>
            <a:bodyPr wrap="none">
              <a:spAutoFit/>
            </a:bodyPr>
            <a:lstStyle/>
            <a:p>
              <a:pPr algn="ctr"/>
              <a:r>
                <a:rPr lang="en-US" altLang="zh-CN" sz="2800" b="1" dirty="0">
                  <a:cs typeface="+mn-ea"/>
                  <a:sym typeface="+mn-lt"/>
                </a:rPr>
                <a:t>01</a:t>
              </a:r>
              <a:r>
                <a:rPr lang="en-US" altLang="zh-CN" sz="2800" b="1" dirty="0" smtClean="0">
                  <a:cs typeface="+mn-ea"/>
                  <a:sym typeface="+mn-lt"/>
                </a:rPr>
                <a:t>.</a:t>
              </a:r>
              <a:r>
                <a:rPr lang="zh-CN" altLang="en-US" sz="2800" b="1" dirty="0" smtClean="0">
                  <a:cs typeface="+mn-ea"/>
                  <a:sym typeface="+mn-lt"/>
                </a:rPr>
                <a:t>世界青年节简述</a:t>
              </a:r>
              <a:endParaRPr lang="zh-CN" altLang="en-US" sz="2800" b="1" dirty="0">
                <a:cs typeface="+mn-ea"/>
                <a:sym typeface="+mn-lt"/>
              </a:endParaRPr>
            </a:p>
          </p:txBody>
        </p:sp>
        <p:cxnSp>
          <p:nvCxnSpPr>
            <p:cNvPr id="32" name="直接连接符 31"/>
            <p:cNvCxnSpPr/>
            <p:nvPr/>
          </p:nvCxnSpPr>
          <p:spPr>
            <a:xfrm>
              <a:off x="1066010" y="550124"/>
              <a:ext cx="28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 name="图片 12"/>
          <p:cNvPicPr>
            <a:picLocks noChangeAspect="1"/>
          </p:cNvPicPr>
          <p:nvPr/>
        </p:nvPicPr>
        <p:blipFill rotWithShape="1">
          <a:blip r:embed="rId4" cstate="screen"/>
          <a:srcRect t="85369"/>
          <a:stretch>
            <a:fillRect/>
          </a:stretch>
        </p:blipFill>
        <p:spPr>
          <a:xfrm>
            <a:off x="0" y="5854295"/>
            <a:ext cx="12192000" cy="1003302"/>
          </a:xfrm>
          <a:prstGeom prst="rect">
            <a:avLst/>
          </a:prstGeom>
        </p:spPr>
      </p:pic>
      <p:pic>
        <p:nvPicPr>
          <p:cNvPr id="14" name="图片 13"/>
          <p:cNvPicPr>
            <a:picLocks noChangeAspect="1"/>
          </p:cNvPicPr>
          <p:nvPr/>
        </p:nvPicPr>
        <p:blipFill>
          <a:blip r:embed="rId5"/>
          <a:stretch>
            <a:fillRect/>
          </a:stretch>
        </p:blipFill>
        <p:spPr>
          <a:xfrm>
            <a:off x="6191742" y="4489222"/>
            <a:ext cx="5997865" cy="2368777"/>
          </a:xfrm>
          <a:prstGeom prst="rect">
            <a:avLst/>
          </a:prstGeom>
        </p:spPr>
      </p:pic>
      <p:pic>
        <p:nvPicPr>
          <p:cNvPr id="15" name="图片 14"/>
          <p:cNvPicPr>
            <a:picLocks noChangeAspect="1"/>
          </p:cNvPicPr>
          <p:nvPr/>
        </p:nvPicPr>
        <p:blipFill>
          <a:blip r:embed="rId5"/>
          <a:stretch>
            <a:fillRect/>
          </a:stretch>
        </p:blipFill>
        <p:spPr>
          <a:xfrm flipH="1">
            <a:off x="-25046" y="4489221"/>
            <a:ext cx="6338082" cy="2368777"/>
          </a:xfrm>
          <a:prstGeom prst="rect">
            <a:avLst/>
          </a:prstGeom>
        </p:spPr>
      </p:pic>
      <p:pic>
        <p:nvPicPr>
          <p:cNvPr id="3" name="图片 2"/>
          <p:cNvPicPr>
            <a:picLocks noChangeAspect="1"/>
          </p:cNvPicPr>
          <p:nvPr/>
        </p:nvPicPr>
        <p:blipFill>
          <a:blip r:embed="rId6" cstate="screen"/>
          <a:stretch>
            <a:fillRect/>
          </a:stretch>
        </p:blipFill>
        <p:spPr>
          <a:xfrm>
            <a:off x="3993748" y="1106312"/>
            <a:ext cx="4872459" cy="4176393"/>
          </a:xfrm>
          <a:prstGeom prst="rect">
            <a:avLst/>
          </a:prstGeom>
        </p:spPr>
      </p:pic>
      <p:sp>
        <p:nvSpPr>
          <p:cNvPr id="17" name="矩形 16"/>
          <p:cNvSpPr/>
          <p:nvPr/>
        </p:nvSpPr>
        <p:spPr>
          <a:xfrm>
            <a:off x="909577" y="2534437"/>
            <a:ext cx="3084171" cy="1754326"/>
          </a:xfrm>
          <a:prstGeom prst="rect">
            <a:avLst/>
          </a:prstGeom>
        </p:spPr>
        <p:txBody>
          <a:bodyPr wrap="square">
            <a:spAutoFit/>
          </a:bodyPr>
          <a:lstStyle/>
          <a:p>
            <a:r>
              <a:rPr lang="en-US" altLang="zh-CN" dirty="0" smtClean="0">
                <a:cs typeface="+mn-ea"/>
                <a:sym typeface="+mn-lt"/>
              </a:rPr>
              <a:t>11</a:t>
            </a:r>
            <a:r>
              <a:rPr lang="zh-CN" altLang="en-US" dirty="0" smtClean="0">
                <a:cs typeface="+mn-ea"/>
                <a:sym typeface="+mn-lt"/>
              </a:rPr>
              <a:t>月</a:t>
            </a:r>
            <a:r>
              <a:rPr lang="en-US" altLang="zh-CN" dirty="0" smtClean="0">
                <a:cs typeface="+mn-ea"/>
                <a:sym typeface="+mn-lt"/>
              </a:rPr>
              <a:t>10</a:t>
            </a:r>
            <a:r>
              <a:rPr lang="zh-CN" altLang="en-US" dirty="0" smtClean="0">
                <a:cs typeface="+mn-ea"/>
                <a:sym typeface="+mn-lt"/>
              </a:rPr>
              <a:t>日是世界青年节。 世界青年日是由教宗若望</a:t>
            </a:r>
            <a:r>
              <a:rPr lang="en-US" altLang="zh-CN" dirty="0" smtClean="0">
                <a:cs typeface="+mn-ea"/>
                <a:sym typeface="+mn-lt"/>
              </a:rPr>
              <a:t>·</a:t>
            </a:r>
            <a:r>
              <a:rPr lang="zh-CN" altLang="en-US" dirty="0" smtClean="0">
                <a:cs typeface="+mn-ea"/>
                <a:sym typeface="+mn-lt"/>
              </a:rPr>
              <a:t>保禄二世</a:t>
            </a:r>
            <a:r>
              <a:rPr lang="en-US" altLang="zh-CN" dirty="0" smtClean="0">
                <a:cs typeface="+mn-ea"/>
                <a:sym typeface="+mn-lt"/>
              </a:rPr>
              <a:t>1984</a:t>
            </a:r>
            <a:r>
              <a:rPr lang="zh-CN" altLang="en-US" dirty="0" smtClean="0">
                <a:cs typeface="+mn-ea"/>
                <a:sym typeface="+mn-lt"/>
              </a:rPr>
              <a:t>年创立的天主教宗教盛会。 创建这一节日是为了扭转有天主教信仰的青年日益远离教会的倾向。</a:t>
            </a:r>
            <a:endParaRPr lang="zh-CN" altLang="en-US" dirty="0">
              <a:cs typeface="+mn-ea"/>
              <a:sym typeface="+mn-lt"/>
            </a:endParaRPr>
          </a:p>
        </p:txBody>
      </p:sp>
      <p:sp>
        <p:nvSpPr>
          <p:cNvPr id="18" name="矩形 17"/>
          <p:cNvSpPr/>
          <p:nvPr/>
        </p:nvSpPr>
        <p:spPr>
          <a:xfrm>
            <a:off x="8338563" y="2568979"/>
            <a:ext cx="2901387" cy="1754326"/>
          </a:xfrm>
          <a:prstGeom prst="rect">
            <a:avLst/>
          </a:prstGeom>
        </p:spPr>
        <p:txBody>
          <a:bodyPr wrap="square">
            <a:spAutoFit/>
          </a:bodyPr>
          <a:lstStyle/>
          <a:p>
            <a:r>
              <a:rPr lang="zh-CN" altLang="en-US" dirty="0" smtClean="0">
                <a:cs typeface="+mn-ea"/>
                <a:sym typeface="+mn-lt"/>
              </a:rPr>
              <a:t>世界青年节是一个全世界青年的大型聚会，所有青年聚在一起分享并更加认识他们的信仰。教会透过此活动宣扬基督的福音并且表示对青年的关切。</a:t>
            </a:r>
            <a:endParaRPr lang="zh-CN" alt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up)">
                                      <p:cBhvr>
                                        <p:cTn id="18" dur="3000"/>
                                        <p:tgtEl>
                                          <p:spTgt spid="17"/>
                                        </p:tgtEl>
                                      </p:cBhvr>
                                    </p:animEffect>
                                  </p:childTnLst>
                                </p:cTn>
                              </p:par>
                            </p:childTnLst>
                          </p:cTn>
                        </p:par>
                        <p:par>
                          <p:cTn id="19" fill="hold">
                            <p:stCondLst>
                              <p:cond delay="4000"/>
                            </p:stCondLst>
                            <p:childTnLst>
                              <p:par>
                                <p:cTn id="20" presetID="2" presetClass="entr" presetSubtype="6" decel="10000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1500" fill="hold"/>
                                        <p:tgtEl>
                                          <p:spTgt spid="18"/>
                                        </p:tgtEl>
                                        <p:attrNameLst>
                                          <p:attrName>ppt_x</p:attrName>
                                        </p:attrNameLst>
                                      </p:cBhvr>
                                      <p:tavLst>
                                        <p:tav tm="0">
                                          <p:val>
                                            <p:strVal val="1+#ppt_w/2"/>
                                          </p:val>
                                        </p:tav>
                                        <p:tav tm="100000">
                                          <p:val>
                                            <p:strVal val="#ppt_x"/>
                                          </p:val>
                                        </p:tav>
                                      </p:tavLst>
                                    </p:anim>
                                    <p:anim calcmode="lin" valueType="num">
                                      <p:cBhvr additive="base">
                                        <p:cTn id="23" dur="1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cstate="screen">
            <a:biLevel thresh="75000"/>
          </a:blip>
          <a:stretch>
            <a:fillRect/>
          </a:stretch>
        </p:blipFill>
        <p:spPr>
          <a:xfrm>
            <a:off x="-165624" y="-173553"/>
            <a:ext cx="1293997" cy="924135"/>
          </a:xfrm>
          <a:prstGeom prst="rect">
            <a:avLst/>
          </a:prstGeom>
        </p:spPr>
      </p:pic>
      <p:grpSp>
        <p:nvGrpSpPr>
          <p:cNvPr id="2" name="组合 1"/>
          <p:cNvGrpSpPr/>
          <p:nvPr/>
        </p:nvGrpSpPr>
        <p:grpSpPr>
          <a:xfrm>
            <a:off x="658190" y="26904"/>
            <a:ext cx="4020652" cy="523220"/>
            <a:chOff x="623466" y="50054"/>
            <a:chExt cx="4020652" cy="523220"/>
          </a:xfrm>
        </p:grpSpPr>
        <p:sp>
          <p:nvSpPr>
            <p:cNvPr id="26" name="矩形 25"/>
            <p:cNvSpPr/>
            <p:nvPr/>
          </p:nvSpPr>
          <p:spPr>
            <a:xfrm>
              <a:off x="623466" y="50054"/>
              <a:ext cx="3975768" cy="523220"/>
            </a:xfrm>
            <a:prstGeom prst="rect">
              <a:avLst/>
            </a:prstGeom>
          </p:spPr>
          <p:txBody>
            <a:bodyPr wrap="none">
              <a:spAutoFit/>
            </a:bodyPr>
            <a:lstStyle/>
            <a:p>
              <a:pPr algn="ctr"/>
              <a:r>
                <a:rPr lang="en-US" altLang="zh-CN" sz="2800" b="1" dirty="0">
                  <a:cs typeface="+mn-ea"/>
                  <a:sym typeface="+mn-lt"/>
                </a:rPr>
                <a:t>01</a:t>
              </a:r>
              <a:r>
                <a:rPr lang="en-US" altLang="zh-CN" sz="2800" b="1" dirty="0" smtClean="0">
                  <a:cs typeface="+mn-ea"/>
                  <a:sym typeface="+mn-lt"/>
                </a:rPr>
                <a:t>.</a:t>
              </a:r>
              <a:r>
                <a:rPr lang="zh-CN" altLang="en-US" sz="2800" b="1" dirty="0" smtClean="0">
                  <a:cs typeface="+mn-ea"/>
                  <a:sym typeface="+mn-lt"/>
                </a:rPr>
                <a:t>世界青年节设定宗旨</a:t>
              </a:r>
              <a:endParaRPr lang="zh-CN" altLang="en-US" sz="2800" b="1" dirty="0">
                <a:cs typeface="+mn-ea"/>
                <a:sym typeface="+mn-lt"/>
              </a:endParaRPr>
            </a:p>
          </p:txBody>
        </p:sp>
        <p:cxnSp>
          <p:nvCxnSpPr>
            <p:cNvPr id="32" name="直接连接符 31"/>
            <p:cNvCxnSpPr/>
            <p:nvPr/>
          </p:nvCxnSpPr>
          <p:spPr>
            <a:xfrm>
              <a:off x="860336" y="555912"/>
              <a:ext cx="3783782" cy="11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 name="图片 12"/>
          <p:cNvPicPr>
            <a:picLocks noChangeAspect="1"/>
          </p:cNvPicPr>
          <p:nvPr/>
        </p:nvPicPr>
        <p:blipFill rotWithShape="1">
          <a:blip r:embed="rId4" cstate="screen"/>
          <a:srcRect t="85369"/>
          <a:stretch>
            <a:fillRect/>
          </a:stretch>
        </p:blipFill>
        <p:spPr>
          <a:xfrm>
            <a:off x="0" y="5854295"/>
            <a:ext cx="12192000" cy="1003302"/>
          </a:xfrm>
          <a:prstGeom prst="rect">
            <a:avLst/>
          </a:prstGeom>
        </p:spPr>
      </p:pic>
      <p:pic>
        <p:nvPicPr>
          <p:cNvPr id="14" name="图片 13"/>
          <p:cNvPicPr>
            <a:picLocks noChangeAspect="1"/>
          </p:cNvPicPr>
          <p:nvPr/>
        </p:nvPicPr>
        <p:blipFill>
          <a:blip r:embed="rId5"/>
          <a:stretch>
            <a:fillRect/>
          </a:stretch>
        </p:blipFill>
        <p:spPr>
          <a:xfrm>
            <a:off x="6191742" y="4489222"/>
            <a:ext cx="5997865" cy="2368777"/>
          </a:xfrm>
          <a:prstGeom prst="rect">
            <a:avLst/>
          </a:prstGeom>
        </p:spPr>
      </p:pic>
      <p:pic>
        <p:nvPicPr>
          <p:cNvPr id="6" name="图片 5"/>
          <p:cNvPicPr>
            <a:picLocks noChangeAspect="1"/>
          </p:cNvPicPr>
          <p:nvPr/>
        </p:nvPicPr>
        <p:blipFill>
          <a:blip r:embed="rId6" cstate="screen"/>
          <a:stretch>
            <a:fillRect/>
          </a:stretch>
        </p:blipFill>
        <p:spPr>
          <a:xfrm>
            <a:off x="382625" y="1256440"/>
            <a:ext cx="4526895" cy="4526895"/>
          </a:xfrm>
          <a:prstGeom prst="rect">
            <a:avLst/>
          </a:prstGeom>
        </p:spPr>
      </p:pic>
      <p:sp>
        <p:nvSpPr>
          <p:cNvPr id="16" name="矩形 15"/>
          <p:cNvSpPr/>
          <p:nvPr/>
        </p:nvSpPr>
        <p:spPr>
          <a:xfrm>
            <a:off x="5443959" y="3493815"/>
            <a:ext cx="6096000" cy="1231106"/>
          </a:xfrm>
          <a:prstGeom prst="rect">
            <a:avLst/>
          </a:prstGeom>
        </p:spPr>
        <p:txBody>
          <a:bodyPr>
            <a:spAutoFit/>
          </a:bodyPr>
          <a:lstStyle/>
          <a:p>
            <a:pPr marL="285750" indent="-285750">
              <a:buFont typeface="Arial" panose="020B0604020202020204" pitchFamily="34" charset="0"/>
              <a:buChar char="•"/>
            </a:pPr>
            <a:r>
              <a:rPr lang="zh-CN" altLang="en-US" b="1" i="0" dirty="0" smtClean="0">
                <a:solidFill>
                  <a:srgbClr val="333333"/>
                </a:solidFill>
                <a:effectLst/>
                <a:cs typeface="+mn-ea"/>
                <a:sym typeface="+mn-lt"/>
              </a:rPr>
              <a:t>以全人类的名义</a:t>
            </a:r>
            <a:endParaRPr lang="zh-CN" altLang="en-US" b="0" i="0" dirty="0" smtClean="0">
              <a:solidFill>
                <a:srgbClr val="333333"/>
              </a:solidFill>
              <a:effectLst/>
              <a:cs typeface="+mn-ea"/>
              <a:sym typeface="+mn-lt"/>
            </a:endParaRPr>
          </a:p>
          <a:p>
            <a:r>
              <a:rPr lang="zh-CN" altLang="en-US" sz="1400" dirty="0">
                <a:solidFill>
                  <a:srgbClr val="333333"/>
                </a:solidFill>
                <a:cs typeface="+mn-ea"/>
                <a:sym typeface="+mn-lt"/>
              </a:rPr>
              <a:t>改变和团结所有人在</a:t>
            </a:r>
            <a:r>
              <a:rPr lang="en-US" altLang="zh-CN" sz="1400" dirty="0">
                <a:solidFill>
                  <a:srgbClr val="333333"/>
                </a:solidFill>
                <a:cs typeface="+mn-ea"/>
                <a:sym typeface="+mn-lt"/>
              </a:rPr>
              <a:t>21</a:t>
            </a:r>
            <a:r>
              <a:rPr lang="zh-CN" altLang="en-US" sz="1400" dirty="0">
                <a:solidFill>
                  <a:srgbClr val="333333"/>
                </a:solidFill>
                <a:cs typeface="+mn-ea"/>
                <a:sym typeface="+mn-lt"/>
              </a:rPr>
              <a:t>世纪依然是一个奇迹。国际事件能够带来更多希望但是也带来更多的恐惧（例如原教旨主义</a:t>
            </a:r>
            <a:r>
              <a:rPr lang="en-US" altLang="zh-CN" sz="1400" dirty="0">
                <a:solidFill>
                  <a:srgbClr val="333333"/>
                </a:solidFill>
                <a:cs typeface="+mn-ea"/>
                <a:sym typeface="+mn-lt"/>
              </a:rPr>
              <a:t>,</a:t>
            </a:r>
            <a:r>
              <a:rPr lang="zh-CN" altLang="en-US" sz="1400" dirty="0">
                <a:solidFill>
                  <a:srgbClr val="333333"/>
                </a:solidFill>
                <a:cs typeface="+mn-ea"/>
                <a:sym typeface="+mn-lt"/>
              </a:rPr>
              <a:t>民族主义和其他新的冲突升级）。教会和基督徒自己能够一定程度上避免恐怖事件发生，还能引导每一个人找到自己的方向和希望。</a:t>
            </a:r>
          </a:p>
        </p:txBody>
      </p:sp>
      <p:sp>
        <p:nvSpPr>
          <p:cNvPr id="7" name="矩形 6"/>
          <p:cNvSpPr/>
          <p:nvPr/>
        </p:nvSpPr>
        <p:spPr>
          <a:xfrm>
            <a:off x="5443959" y="1176082"/>
            <a:ext cx="6096000" cy="800219"/>
          </a:xfrm>
          <a:prstGeom prst="rect">
            <a:avLst/>
          </a:prstGeom>
        </p:spPr>
        <p:txBody>
          <a:bodyPr>
            <a:spAutoFit/>
          </a:bodyPr>
          <a:lstStyle/>
          <a:p>
            <a:pPr marL="285750" indent="-285750">
              <a:buFont typeface="Arial" panose="020B0604020202020204" pitchFamily="34" charset="0"/>
              <a:buChar char="•"/>
            </a:pPr>
            <a:r>
              <a:rPr lang="zh-CN" altLang="en-US" b="1" i="0" dirty="0" smtClean="0">
                <a:solidFill>
                  <a:srgbClr val="333333"/>
                </a:solidFill>
                <a:effectLst/>
                <a:cs typeface="+mn-ea"/>
                <a:sym typeface="+mn-lt"/>
              </a:rPr>
              <a:t>向青年传播希望</a:t>
            </a:r>
            <a:endParaRPr lang="zh-CN" altLang="en-US" b="0" i="0" dirty="0" smtClean="0">
              <a:solidFill>
                <a:srgbClr val="333333"/>
              </a:solidFill>
              <a:effectLst/>
              <a:cs typeface="+mn-ea"/>
              <a:sym typeface="+mn-lt"/>
            </a:endParaRPr>
          </a:p>
          <a:p>
            <a:r>
              <a:rPr lang="zh-CN" altLang="en-US" sz="1400" b="0" i="0" dirty="0" smtClean="0">
                <a:solidFill>
                  <a:srgbClr val="333333"/>
                </a:solidFill>
                <a:effectLst/>
                <a:cs typeface="+mn-ea"/>
                <a:sym typeface="+mn-lt"/>
              </a:rPr>
              <a:t>世界青年日是全世界青年聚集到一起的盛大节日，今天也是一个把年轻人的自信和力量带回教会的很好的方法。</a:t>
            </a:r>
          </a:p>
        </p:txBody>
      </p:sp>
      <p:sp>
        <p:nvSpPr>
          <p:cNvPr id="8" name="矩形 7"/>
          <p:cNvSpPr/>
          <p:nvPr/>
        </p:nvSpPr>
        <p:spPr>
          <a:xfrm>
            <a:off x="5443959" y="2222526"/>
            <a:ext cx="6096000" cy="800219"/>
          </a:xfrm>
          <a:prstGeom prst="rect">
            <a:avLst/>
          </a:prstGeom>
        </p:spPr>
        <p:txBody>
          <a:bodyPr>
            <a:spAutoFit/>
          </a:bodyPr>
          <a:lstStyle/>
          <a:p>
            <a:pPr marL="285750" indent="-285750">
              <a:buFont typeface="Arial" panose="020B0604020202020204" pitchFamily="34" charset="0"/>
              <a:buChar char="•"/>
            </a:pPr>
            <a:r>
              <a:rPr lang="zh-CN" altLang="en-US" b="1" i="0" dirty="0" smtClean="0">
                <a:solidFill>
                  <a:srgbClr val="333333"/>
                </a:solidFill>
                <a:effectLst/>
                <a:cs typeface="+mn-ea"/>
                <a:sym typeface="+mn-lt"/>
              </a:rPr>
              <a:t>集会</a:t>
            </a:r>
            <a:endParaRPr lang="zh-CN" altLang="en-US" b="0" i="0" dirty="0" smtClean="0">
              <a:solidFill>
                <a:srgbClr val="333333"/>
              </a:solidFill>
              <a:effectLst/>
              <a:cs typeface="+mn-ea"/>
              <a:sym typeface="+mn-lt"/>
            </a:endParaRPr>
          </a:p>
          <a:p>
            <a:r>
              <a:rPr lang="zh-CN" altLang="en-US" sz="1400" dirty="0">
                <a:solidFill>
                  <a:srgbClr val="333333"/>
                </a:solidFill>
                <a:cs typeface="+mn-ea"/>
                <a:sym typeface="+mn-lt"/>
              </a:rPr>
              <a:t>世界青年日不仅仅是世界青年的一次简单的集会</a:t>
            </a:r>
            <a:r>
              <a:rPr lang="en-US" altLang="zh-CN" sz="1400" dirty="0">
                <a:solidFill>
                  <a:srgbClr val="333333"/>
                </a:solidFill>
                <a:cs typeface="+mn-ea"/>
                <a:sym typeface="+mn-lt"/>
              </a:rPr>
              <a:t>,</a:t>
            </a:r>
            <a:r>
              <a:rPr lang="zh-CN" altLang="en-US" sz="1400" dirty="0">
                <a:solidFill>
                  <a:srgbClr val="333333"/>
                </a:solidFill>
                <a:cs typeface="+mn-ea"/>
                <a:sym typeface="+mn-lt"/>
              </a:rPr>
              <a:t>而且也是一次向世界青年传播真理的机会。它是一个呼吁，让全世界的青年走到一起，团结如一人。</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3" presetClass="entr" presetSubtype="3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3000" fill="hold"/>
                                        <p:tgtEl>
                                          <p:spTgt spid="6"/>
                                        </p:tgtEl>
                                        <p:attrNameLst>
                                          <p:attrName>ppt_w</p:attrName>
                                        </p:attrNameLst>
                                      </p:cBhvr>
                                      <p:tavLst>
                                        <p:tav tm="0">
                                          <p:val>
                                            <p:strVal val="(6*min(max(#ppt_w*#ppt_h,.3),1)-7.4)/-.7*#ppt_w"/>
                                          </p:val>
                                        </p:tav>
                                        <p:tav tm="100000">
                                          <p:val>
                                            <p:strVal val="#ppt_w"/>
                                          </p:val>
                                        </p:tav>
                                      </p:tavLst>
                                    </p:anim>
                                    <p:anim calcmode="lin" valueType="num">
                                      <p:cBhvr>
                                        <p:cTn id="11" dur="3000" fill="hold"/>
                                        <p:tgtEl>
                                          <p:spTgt spid="6"/>
                                        </p:tgtEl>
                                        <p:attrNameLst>
                                          <p:attrName>ppt_h</p:attrName>
                                        </p:attrNameLst>
                                      </p:cBhvr>
                                      <p:tavLst>
                                        <p:tav tm="0">
                                          <p:val>
                                            <p:strVal val="(6*min(max(#ppt_w*#ppt_h,.3),1)-7.4)/-.7*#ppt_h"/>
                                          </p:val>
                                        </p:tav>
                                        <p:tav tm="100000">
                                          <p:val>
                                            <p:strVal val="#ppt_h"/>
                                          </p:val>
                                        </p:tav>
                                      </p:tavLst>
                                    </p:anim>
                                    <p:anim calcmode="lin" valueType="num">
                                      <p:cBhvr>
                                        <p:cTn id="12" dur="3000" fill="hold"/>
                                        <p:tgtEl>
                                          <p:spTgt spid="6"/>
                                        </p:tgtEl>
                                        <p:attrNameLst>
                                          <p:attrName>ppt_x</p:attrName>
                                        </p:attrNameLst>
                                      </p:cBhvr>
                                      <p:tavLst>
                                        <p:tav tm="0">
                                          <p:val>
                                            <p:fltVal val="0.5"/>
                                          </p:val>
                                        </p:tav>
                                        <p:tav tm="100000">
                                          <p:val>
                                            <p:strVal val="#ppt_x"/>
                                          </p:val>
                                        </p:tav>
                                      </p:tavLst>
                                    </p:anim>
                                    <p:anim calcmode="lin" valueType="num">
                                      <p:cBhvr>
                                        <p:cTn id="13" dur="30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par>
                          <p:cTn id="18" fill="hold">
                            <p:stCondLst>
                              <p:cond delay="1000"/>
                            </p:stCondLst>
                            <p:childTnLst>
                              <p:par>
                                <p:cTn id="19" presetID="14" presetClass="entr" presetSubtype="1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par>
                          <p:cTn id="22" fill="hold">
                            <p:stCondLst>
                              <p:cond delay="1500"/>
                            </p:stCondLst>
                            <p:childTnLst>
                              <p:par>
                                <p:cTn id="23" presetID="14" presetClass="entr" presetSubtype="1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rot="10800000" flipH="1" flipV="1">
            <a:off x="0" y="-155603"/>
            <a:ext cx="12189608" cy="5071872"/>
          </a:xfrm>
          <a:prstGeom prst="rect">
            <a:avLst/>
          </a:prstGeom>
        </p:spPr>
      </p:pic>
      <p:sp>
        <p:nvSpPr>
          <p:cNvPr id="13" name="文本框 12"/>
          <p:cNvSpPr txBox="1"/>
          <p:nvPr/>
        </p:nvSpPr>
        <p:spPr>
          <a:xfrm>
            <a:off x="5108001" y="1434350"/>
            <a:ext cx="2002471" cy="1862048"/>
          </a:xfrm>
          <a:prstGeom prst="rect">
            <a:avLst/>
          </a:prstGeom>
          <a:noFill/>
        </p:spPr>
        <p:txBody>
          <a:bodyPr vert="horz" wrap="none" rtlCol="0">
            <a:spAutoFit/>
          </a:bodyPr>
          <a:lstStyle>
            <a:defPPr>
              <a:defRPr lang="zh-CN"/>
            </a:defPPr>
            <a:lvl1pPr algn="ctr">
              <a:defRPr sz="7200" b="1">
                <a:solidFill>
                  <a:schemeClr val="accent5">
                    <a:lumMod val="50000"/>
                  </a:schemeClr>
                </a:solidFill>
                <a:latin typeface="Agency FB" panose="020B0503020202020204" pitchFamily="34" charset="0"/>
              </a:defRPr>
            </a:lvl1pPr>
          </a:lstStyle>
          <a:p>
            <a:pPr algn="l"/>
            <a:r>
              <a:rPr lang="en-US" altLang="zh-CN" sz="11500" dirty="0" smtClean="0">
                <a:solidFill>
                  <a:schemeClr val="tx1"/>
                </a:solidFill>
                <a:effectLst>
                  <a:outerShdw blurRad="38100" dist="38100" dir="2700000" algn="tl">
                    <a:srgbClr val="000000">
                      <a:alpha val="43137"/>
                    </a:srgbClr>
                  </a:outerShdw>
                </a:effectLst>
                <a:latin typeface="+mn-lt"/>
                <a:cs typeface="+mn-ea"/>
                <a:sym typeface="+mn-lt"/>
              </a:rPr>
              <a:t>02</a:t>
            </a:r>
            <a:endParaRPr lang="zh-CN" altLang="en-US" sz="11500" dirty="0">
              <a:solidFill>
                <a:schemeClr val="tx1"/>
              </a:solidFill>
              <a:effectLst>
                <a:outerShdw blurRad="38100" dist="38100" dir="2700000" algn="tl">
                  <a:srgbClr val="000000">
                    <a:alpha val="43137"/>
                  </a:srgbClr>
                </a:outerShdw>
              </a:effectLst>
              <a:latin typeface="+mn-lt"/>
              <a:cs typeface="+mn-ea"/>
              <a:sym typeface="+mn-lt"/>
            </a:endParaRPr>
          </a:p>
        </p:txBody>
      </p:sp>
      <p:sp>
        <p:nvSpPr>
          <p:cNvPr id="14" name="矩形 13"/>
          <p:cNvSpPr/>
          <p:nvPr/>
        </p:nvSpPr>
        <p:spPr>
          <a:xfrm>
            <a:off x="4155811" y="4058765"/>
            <a:ext cx="3877985" cy="830997"/>
          </a:xfrm>
          <a:prstGeom prst="rect">
            <a:avLst/>
          </a:prstGeom>
          <a:noFill/>
        </p:spPr>
        <p:txBody>
          <a:bodyPr wrap="none" rtlCol="0">
            <a:spAutoFit/>
          </a:bodyPr>
          <a:lstStyle/>
          <a:p>
            <a:r>
              <a:rPr lang="zh-CN" altLang="en-US" sz="4800" dirty="0" smtClean="0">
                <a:cs typeface="+mn-ea"/>
                <a:sym typeface="+mn-lt"/>
              </a:rPr>
              <a:t>世青节的由来</a:t>
            </a:r>
            <a:endParaRPr lang="en-US" altLang="zh-CN" sz="4800" dirty="0">
              <a:cs typeface="+mn-ea"/>
              <a:sym typeface="+mn-lt"/>
            </a:endParaRPr>
          </a:p>
        </p:txBody>
      </p:sp>
      <p:grpSp>
        <p:nvGrpSpPr>
          <p:cNvPr id="22" name="组合 21"/>
          <p:cNvGrpSpPr/>
          <p:nvPr/>
        </p:nvGrpSpPr>
        <p:grpSpPr>
          <a:xfrm>
            <a:off x="2632379" y="2691906"/>
            <a:ext cx="6747438" cy="1484748"/>
            <a:chOff x="2722281" y="3401787"/>
            <a:chExt cx="6747438" cy="1484748"/>
          </a:xfrm>
        </p:grpSpPr>
        <p:grpSp>
          <p:nvGrpSpPr>
            <p:cNvPr id="7" name="组合 6"/>
            <p:cNvGrpSpPr/>
            <p:nvPr/>
          </p:nvGrpSpPr>
          <p:grpSpPr>
            <a:xfrm>
              <a:off x="2722281" y="4303889"/>
              <a:ext cx="6747438" cy="0"/>
              <a:chOff x="3152520" y="1432254"/>
              <a:chExt cx="6747438" cy="0"/>
            </a:xfrm>
          </p:grpSpPr>
          <p:cxnSp>
            <p:nvCxnSpPr>
              <p:cNvPr id="8" name="直接连接符 7"/>
              <p:cNvCxnSpPr/>
              <p:nvPr/>
            </p:nvCxnSpPr>
            <p:spPr>
              <a:xfrm>
                <a:off x="7091958" y="1432254"/>
                <a:ext cx="28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152520" y="1432254"/>
                <a:ext cx="28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1" name="图片 20"/>
            <p:cNvPicPr>
              <a:picLocks noChangeAspect="1"/>
            </p:cNvPicPr>
            <p:nvPr/>
          </p:nvPicPr>
          <p:blipFill>
            <a:blip r:embed="rId4" cstate="screen">
              <a:biLevel thresh="75000"/>
            </a:blip>
            <a:stretch>
              <a:fillRect/>
            </a:stretch>
          </p:blipFill>
          <p:spPr>
            <a:xfrm>
              <a:off x="5055313" y="3401787"/>
              <a:ext cx="2078982" cy="1484748"/>
            </a:xfrm>
            <a:prstGeom prst="rect">
              <a:avLst/>
            </a:prstGeom>
          </p:spPr>
        </p:pic>
      </p:grpSp>
      <p:pic>
        <p:nvPicPr>
          <p:cNvPr id="6" name="图片 5"/>
          <p:cNvPicPr>
            <a:picLocks noChangeAspect="1"/>
          </p:cNvPicPr>
          <p:nvPr/>
        </p:nvPicPr>
        <p:blipFill>
          <a:blip r:embed="rId5"/>
          <a:stretch>
            <a:fillRect/>
          </a:stretch>
        </p:blipFill>
        <p:spPr>
          <a:xfrm>
            <a:off x="6191742" y="4489222"/>
            <a:ext cx="5997865" cy="2368777"/>
          </a:xfrm>
          <a:prstGeom prst="rect">
            <a:avLst/>
          </a:prstGeom>
        </p:spPr>
      </p:pic>
      <p:pic>
        <p:nvPicPr>
          <p:cNvPr id="15" name="图片 14"/>
          <p:cNvPicPr>
            <a:picLocks noChangeAspect="1"/>
          </p:cNvPicPr>
          <p:nvPr/>
        </p:nvPicPr>
        <p:blipFill>
          <a:blip r:embed="rId5"/>
          <a:stretch>
            <a:fillRect/>
          </a:stretch>
        </p:blipFill>
        <p:spPr>
          <a:xfrm flipH="1">
            <a:off x="-25046" y="4489221"/>
            <a:ext cx="6338082" cy="23687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500"/>
                            </p:stCondLst>
                            <p:childTnLst>
                              <p:par>
                                <p:cTn id="22" presetID="53" presetClass="entr" presetSubtype="16" fill="hold" grpId="0" nodeType="afterEffect">
                                  <p:stCondLst>
                                    <p:cond delay="0"/>
                                  </p:stCondLst>
                                  <p:iterate type="lt">
                                    <p:tmPct val="10000"/>
                                  </p:iterate>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1250"/>
                            </p:stCondLst>
                            <p:childTnLst>
                              <p:par>
                                <p:cTn id="28" presetID="22" presetClass="entr" presetSubtype="4"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cstate="screen">
            <a:biLevel thresh="75000"/>
          </a:blip>
          <a:stretch>
            <a:fillRect/>
          </a:stretch>
        </p:blipFill>
        <p:spPr>
          <a:xfrm>
            <a:off x="-165624" y="-173553"/>
            <a:ext cx="1293997" cy="924135"/>
          </a:xfrm>
          <a:prstGeom prst="rect">
            <a:avLst/>
          </a:prstGeom>
        </p:spPr>
      </p:pic>
      <p:grpSp>
        <p:nvGrpSpPr>
          <p:cNvPr id="2" name="组合 1"/>
          <p:cNvGrpSpPr/>
          <p:nvPr/>
        </p:nvGrpSpPr>
        <p:grpSpPr>
          <a:xfrm>
            <a:off x="1018865" y="26904"/>
            <a:ext cx="3254417" cy="523220"/>
            <a:chOff x="984141" y="50054"/>
            <a:chExt cx="3254417" cy="523220"/>
          </a:xfrm>
        </p:grpSpPr>
        <p:sp>
          <p:nvSpPr>
            <p:cNvPr id="26" name="矩形 25"/>
            <p:cNvSpPr/>
            <p:nvPr/>
          </p:nvSpPr>
          <p:spPr>
            <a:xfrm>
              <a:off x="984141" y="50054"/>
              <a:ext cx="3254417" cy="523220"/>
            </a:xfrm>
            <a:prstGeom prst="rect">
              <a:avLst/>
            </a:prstGeom>
          </p:spPr>
          <p:txBody>
            <a:bodyPr wrap="none">
              <a:spAutoFit/>
            </a:bodyPr>
            <a:lstStyle/>
            <a:p>
              <a:pPr algn="ctr"/>
              <a:r>
                <a:rPr lang="en-US" altLang="zh-CN" sz="2800" b="1" dirty="0" smtClean="0">
                  <a:cs typeface="+mn-ea"/>
                  <a:sym typeface="+mn-lt"/>
                </a:rPr>
                <a:t>02.</a:t>
              </a:r>
              <a:r>
                <a:rPr lang="zh-CN" altLang="en-US" sz="2800" b="1" dirty="0" smtClean="0">
                  <a:cs typeface="+mn-ea"/>
                  <a:sym typeface="+mn-lt"/>
                </a:rPr>
                <a:t>世界青年节简述</a:t>
              </a:r>
              <a:endParaRPr lang="zh-CN" altLang="en-US" sz="2800" b="1" dirty="0">
                <a:cs typeface="+mn-ea"/>
                <a:sym typeface="+mn-lt"/>
              </a:endParaRPr>
            </a:p>
          </p:txBody>
        </p:sp>
        <p:cxnSp>
          <p:nvCxnSpPr>
            <p:cNvPr id="32" name="直接连接符 31"/>
            <p:cNvCxnSpPr/>
            <p:nvPr/>
          </p:nvCxnSpPr>
          <p:spPr>
            <a:xfrm>
              <a:off x="1066010" y="550124"/>
              <a:ext cx="28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 name="图片 12"/>
          <p:cNvPicPr>
            <a:picLocks noChangeAspect="1"/>
          </p:cNvPicPr>
          <p:nvPr/>
        </p:nvPicPr>
        <p:blipFill rotWithShape="1">
          <a:blip r:embed="rId4" cstate="screen"/>
          <a:srcRect t="85369"/>
          <a:stretch>
            <a:fillRect/>
          </a:stretch>
        </p:blipFill>
        <p:spPr>
          <a:xfrm>
            <a:off x="0" y="5854295"/>
            <a:ext cx="12192000" cy="1003302"/>
          </a:xfrm>
          <a:prstGeom prst="rect">
            <a:avLst/>
          </a:prstGeom>
        </p:spPr>
      </p:pic>
      <p:pic>
        <p:nvPicPr>
          <p:cNvPr id="14" name="图片 13"/>
          <p:cNvPicPr>
            <a:picLocks noChangeAspect="1"/>
          </p:cNvPicPr>
          <p:nvPr/>
        </p:nvPicPr>
        <p:blipFill>
          <a:blip r:embed="rId5"/>
          <a:stretch>
            <a:fillRect/>
          </a:stretch>
        </p:blipFill>
        <p:spPr>
          <a:xfrm>
            <a:off x="6191742" y="4489222"/>
            <a:ext cx="5997865" cy="2368777"/>
          </a:xfrm>
          <a:prstGeom prst="rect">
            <a:avLst/>
          </a:prstGeom>
        </p:spPr>
      </p:pic>
      <p:pic>
        <p:nvPicPr>
          <p:cNvPr id="15" name="图片 14"/>
          <p:cNvPicPr>
            <a:picLocks noChangeAspect="1"/>
          </p:cNvPicPr>
          <p:nvPr/>
        </p:nvPicPr>
        <p:blipFill>
          <a:blip r:embed="rId5"/>
          <a:stretch>
            <a:fillRect/>
          </a:stretch>
        </p:blipFill>
        <p:spPr>
          <a:xfrm flipH="1">
            <a:off x="-25046" y="4489221"/>
            <a:ext cx="6338082" cy="2368777"/>
          </a:xfrm>
          <a:prstGeom prst="rect">
            <a:avLst/>
          </a:prstGeom>
        </p:spPr>
      </p:pic>
      <p:pic>
        <p:nvPicPr>
          <p:cNvPr id="3" name="图片 2"/>
          <p:cNvPicPr>
            <a:picLocks noChangeAspect="1"/>
          </p:cNvPicPr>
          <p:nvPr/>
        </p:nvPicPr>
        <p:blipFill>
          <a:blip r:embed="rId6" cstate="screen"/>
          <a:stretch>
            <a:fillRect/>
          </a:stretch>
        </p:blipFill>
        <p:spPr>
          <a:xfrm>
            <a:off x="3764184" y="1226916"/>
            <a:ext cx="4089992" cy="3516949"/>
          </a:xfrm>
          <a:prstGeom prst="rect">
            <a:avLst/>
          </a:prstGeom>
        </p:spPr>
      </p:pic>
      <p:sp>
        <p:nvSpPr>
          <p:cNvPr id="10" name="矩形 9"/>
          <p:cNvSpPr/>
          <p:nvPr/>
        </p:nvSpPr>
        <p:spPr>
          <a:xfrm>
            <a:off x="520081" y="2612100"/>
            <a:ext cx="3244103" cy="1200329"/>
          </a:xfrm>
          <a:prstGeom prst="rect">
            <a:avLst/>
          </a:prstGeom>
        </p:spPr>
        <p:txBody>
          <a:bodyPr wrap="square">
            <a:spAutoFit/>
          </a:bodyPr>
          <a:lstStyle/>
          <a:p>
            <a:r>
              <a:rPr lang="en-US" altLang="zh-CN" dirty="0" smtClean="0">
                <a:cs typeface="+mn-ea"/>
                <a:sym typeface="+mn-lt"/>
              </a:rPr>
              <a:t>1978</a:t>
            </a:r>
            <a:r>
              <a:rPr lang="zh-CN" altLang="en-US" dirty="0" smtClean="0">
                <a:cs typeface="+mn-ea"/>
                <a:sym typeface="+mn-lt"/>
              </a:rPr>
              <a:t>若望保禄二世当选教宗那一年，他曾说</a:t>
            </a:r>
            <a:r>
              <a:rPr lang="en-US" altLang="zh-CN" dirty="0" smtClean="0">
                <a:cs typeface="+mn-ea"/>
                <a:sym typeface="+mn-lt"/>
              </a:rPr>
              <a:t>︰</a:t>
            </a:r>
            <a:r>
              <a:rPr lang="zh-CN" altLang="en-US" dirty="0" smtClean="0">
                <a:cs typeface="+mn-ea"/>
                <a:sym typeface="+mn-lt"/>
              </a:rPr>
              <a:t>「青年是世界的未来，是教会的希望。」</a:t>
            </a:r>
          </a:p>
          <a:p>
            <a:endParaRPr lang="zh-CN" altLang="en-US" dirty="0" smtClean="0">
              <a:cs typeface="+mn-ea"/>
              <a:sym typeface="+mn-lt"/>
            </a:endParaRPr>
          </a:p>
        </p:txBody>
      </p:sp>
      <p:sp>
        <p:nvSpPr>
          <p:cNvPr id="11" name="矩形 10"/>
          <p:cNvSpPr/>
          <p:nvPr/>
        </p:nvSpPr>
        <p:spPr>
          <a:xfrm>
            <a:off x="8503952" y="1604544"/>
            <a:ext cx="3196628" cy="3139321"/>
          </a:xfrm>
          <a:prstGeom prst="rect">
            <a:avLst/>
          </a:prstGeom>
        </p:spPr>
        <p:txBody>
          <a:bodyPr wrap="square">
            <a:spAutoFit/>
          </a:bodyPr>
          <a:lstStyle/>
          <a:p>
            <a:endParaRPr lang="zh-CN" altLang="en-US" dirty="0" smtClean="0">
              <a:cs typeface="+mn-ea"/>
              <a:sym typeface="+mn-lt"/>
            </a:endParaRPr>
          </a:p>
          <a:p>
            <a:r>
              <a:rPr lang="en-US" altLang="zh-CN" dirty="0" smtClean="0">
                <a:cs typeface="+mn-ea"/>
                <a:sym typeface="+mn-lt"/>
              </a:rPr>
              <a:t>1984</a:t>
            </a:r>
            <a:r>
              <a:rPr lang="zh-CN" altLang="en-US" dirty="0" smtClean="0">
                <a:cs typeface="+mn-ea"/>
                <a:sym typeface="+mn-lt"/>
              </a:rPr>
              <a:t>（救赎年</a:t>
            </a:r>
            <a:r>
              <a:rPr lang="en-US" altLang="zh-CN" dirty="0" smtClean="0">
                <a:cs typeface="+mn-ea"/>
                <a:sym typeface="+mn-lt"/>
              </a:rPr>
              <a:t>The Holy Year of the Redemption</a:t>
            </a:r>
            <a:r>
              <a:rPr lang="zh-CN" altLang="en-US" dirty="0" smtClean="0">
                <a:cs typeface="+mn-ea"/>
                <a:sym typeface="+mn-lt"/>
              </a:rPr>
              <a:t>）教宗若望保禄二世邀请青年一同在罗马参加圣枝主日的青年庆典（</a:t>
            </a:r>
            <a:r>
              <a:rPr lang="en-US" altLang="zh-CN" dirty="0" smtClean="0">
                <a:cs typeface="+mn-ea"/>
                <a:sym typeface="+mn-lt"/>
              </a:rPr>
              <a:t>Youth Jubilee</a:t>
            </a:r>
            <a:r>
              <a:rPr lang="zh-CN" altLang="en-US" dirty="0" smtClean="0">
                <a:cs typeface="+mn-ea"/>
                <a:sym typeface="+mn-lt"/>
              </a:rPr>
              <a:t>）。在该次的庆典中，教宗将救赎年的十字架交予青年，作为信仰的记号。这十字架后来成为了「世青十字架」。</a:t>
            </a:r>
          </a:p>
          <a:p>
            <a:endParaRPr lang="zh-CN" altLang="en-US" dirty="0" smtClean="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3" presetClass="entr" presetSubtype="3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3000" fill="hold"/>
                                        <p:tgtEl>
                                          <p:spTgt spid="3"/>
                                        </p:tgtEl>
                                        <p:attrNameLst>
                                          <p:attrName>ppt_w</p:attrName>
                                        </p:attrNameLst>
                                      </p:cBhvr>
                                      <p:tavLst>
                                        <p:tav tm="0">
                                          <p:val>
                                            <p:strVal val="(6*min(max(#ppt_w*#ppt_h,.3),1)-7.4)/-.7*#ppt_w"/>
                                          </p:val>
                                        </p:tav>
                                        <p:tav tm="100000">
                                          <p:val>
                                            <p:strVal val="#ppt_w"/>
                                          </p:val>
                                        </p:tav>
                                      </p:tavLst>
                                    </p:anim>
                                    <p:anim calcmode="lin" valueType="num">
                                      <p:cBhvr>
                                        <p:cTn id="14" dur="3000" fill="hold"/>
                                        <p:tgtEl>
                                          <p:spTgt spid="3"/>
                                        </p:tgtEl>
                                        <p:attrNameLst>
                                          <p:attrName>ppt_h</p:attrName>
                                        </p:attrNameLst>
                                      </p:cBhvr>
                                      <p:tavLst>
                                        <p:tav tm="0">
                                          <p:val>
                                            <p:strVal val="(6*min(max(#ppt_w*#ppt_h,.3),1)-7.4)/-.7*#ppt_h"/>
                                          </p:val>
                                        </p:tav>
                                        <p:tav tm="100000">
                                          <p:val>
                                            <p:strVal val="#ppt_h"/>
                                          </p:val>
                                        </p:tav>
                                      </p:tavLst>
                                    </p:anim>
                                    <p:anim calcmode="lin" valueType="num">
                                      <p:cBhvr>
                                        <p:cTn id="15" dur="3000" fill="hold"/>
                                        <p:tgtEl>
                                          <p:spTgt spid="3"/>
                                        </p:tgtEl>
                                        <p:attrNameLst>
                                          <p:attrName>ppt_x</p:attrName>
                                        </p:attrNameLst>
                                      </p:cBhvr>
                                      <p:tavLst>
                                        <p:tav tm="0">
                                          <p:val>
                                            <p:fltVal val="0.5"/>
                                          </p:val>
                                        </p:tav>
                                        <p:tav tm="100000">
                                          <p:val>
                                            <p:strVal val="#ppt_x"/>
                                          </p:val>
                                        </p:tav>
                                      </p:tavLst>
                                    </p:anim>
                                    <p:anim calcmode="lin" valueType="num">
                                      <p:cBhvr>
                                        <p:cTn id="16" dur="30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7" fill="hold">
                            <p:stCondLst>
                              <p:cond delay="500"/>
                            </p:stCondLst>
                            <p:childTnLst>
                              <p:par>
                                <p:cTn id="18" presetID="2" presetClass="entr" presetSubtype="2" decel="10000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1500" fill="hold"/>
                                        <p:tgtEl>
                                          <p:spTgt spid="11"/>
                                        </p:tgtEl>
                                        <p:attrNameLst>
                                          <p:attrName>ppt_x</p:attrName>
                                        </p:attrNameLst>
                                      </p:cBhvr>
                                      <p:tavLst>
                                        <p:tav tm="0">
                                          <p:val>
                                            <p:strVal val="1+#ppt_w/2"/>
                                          </p:val>
                                        </p:tav>
                                        <p:tav tm="100000">
                                          <p:val>
                                            <p:strVal val="#ppt_x"/>
                                          </p:val>
                                        </p:tav>
                                      </p:tavLst>
                                    </p:anim>
                                    <p:anim calcmode="lin" valueType="num">
                                      <p:cBhvr additive="base">
                                        <p:cTn id="21" dur="1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1500" fill="hold"/>
                                        <p:tgtEl>
                                          <p:spTgt spid="10"/>
                                        </p:tgtEl>
                                        <p:attrNameLst>
                                          <p:attrName>ppt_x</p:attrName>
                                        </p:attrNameLst>
                                      </p:cBhvr>
                                      <p:tavLst>
                                        <p:tav tm="0">
                                          <p:val>
                                            <p:strVal val="0-#ppt_w/2"/>
                                          </p:val>
                                        </p:tav>
                                        <p:tav tm="100000">
                                          <p:val>
                                            <p:strVal val="#ppt_x"/>
                                          </p:val>
                                        </p:tav>
                                      </p:tavLst>
                                    </p:anim>
                                    <p:anim calcmode="lin" valueType="num">
                                      <p:cBhvr additive="base">
                                        <p:cTn id="25" dur="1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cstate="screen">
            <a:biLevel thresh="75000"/>
          </a:blip>
          <a:stretch>
            <a:fillRect/>
          </a:stretch>
        </p:blipFill>
        <p:spPr>
          <a:xfrm>
            <a:off x="-25046" y="-92530"/>
            <a:ext cx="1293997" cy="924135"/>
          </a:xfrm>
          <a:prstGeom prst="rect">
            <a:avLst/>
          </a:prstGeom>
        </p:spPr>
      </p:pic>
      <p:grpSp>
        <p:nvGrpSpPr>
          <p:cNvPr id="2" name="组合 1"/>
          <p:cNvGrpSpPr/>
          <p:nvPr/>
        </p:nvGrpSpPr>
        <p:grpSpPr>
          <a:xfrm>
            <a:off x="1018865" y="26904"/>
            <a:ext cx="3254417" cy="523220"/>
            <a:chOff x="984141" y="50054"/>
            <a:chExt cx="3254417" cy="523220"/>
          </a:xfrm>
        </p:grpSpPr>
        <p:sp>
          <p:nvSpPr>
            <p:cNvPr id="26" name="矩形 25"/>
            <p:cNvSpPr/>
            <p:nvPr/>
          </p:nvSpPr>
          <p:spPr>
            <a:xfrm>
              <a:off x="984141" y="50054"/>
              <a:ext cx="3254417" cy="523220"/>
            </a:xfrm>
            <a:prstGeom prst="rect">
              <a:avLst/>
            </a:prstGeom>
          </p:spPr>
          <p:txBody>
            <a:bodyPr wrap="none">
              <a:spAutoFit/>
            </a:bodyPr>
            <a:lstStyle/>
            <a:p>
              <a:pPr algn="ctr"/>
              <a:r>
                <a:rPr lang="en-US" altLang="zh-CN" sz="2800" b="1" dirty="0" smtClean="0">
                  <a:cs typeface="+mn-ea"/>
                  <a:sym typeface="+mn-lt"/>
                </a:rPr>
                <a:t>02.</a:t>
              </a:r>
              <a:r>
                <a:rPr lang="zh-CN" altLang="en-US" sz="2800" b="1" dirty="0" smtClean="0">
                  <a:cs typeface="+mn-ea"/>
                  <a:sym typeface="+mn-lt"/>
                </a:rPr>
                <a:t>世界青年节简述</a:t>
              </a:r>
              <a:endParaRPr lang="zh-CN" altLang="en-US" sz="2800" b="1" dirty="0">
                <a:cs typeface="+mn-ea"/>
                <a:sym typeface="+mn-lt"/>
              </a:endParaRPr>
            </a:p>
          </p:txBody>
        </p:sp>
        <p:cxnSp>
          <p:nvCxnSpPr>
            <p:cNvPr id="32" name="直接连接符 31"/>
            <p:cNvCxnSpPr/>
            <p:nvPr/>
          </p:nvCxnSpPr>
          <p:spPr>
            <a:xfrm>
              <a:off x="1066010" y="550124"/>
              <a:ext cx="28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 name="图片 12"/>
          <p:cNvPicPr>
            <a:picLocks noChangeAspect="1"/>
          </p:cNvPicPr>
          <p:nvPr/>
        </p:nvPicPr>
        <p:blipFill rotWithShape="1">
          <a:blip r:embed="rId4" cstate="screen"/>
          <a:srcRect t="85369"/>
          <a:stretch>
            <a:fillRect/>
          </a:stretch>
        </p:blipFill>
        <p:spPr>
          <a:xfrm>
            <a:off x="0" y="5854295"/>
            <a:ext cx="12192000" cy="1003302"/>
          </a:xfrm>
          <a:prstGeom prst="rect">
            <a:avLst/>
          </a:prstGeom>
        </p:spPr>
      </p:pic>
      <p:pic>
        <p:nvPicPr>
          <p:cNvPr id="14" name="图片 13"/>
          <p:cNvPicPr>
            <a:picLocks noChangeAspect="1"/>
          </p:cNvPicPr>
          <p:nvPr/>
        </p:nvPicPr>
        <p:blipFill>
          <a:blip r:embed="rId5"/>
          <a:stretch>
            <a:fillRect/>
          </a:stretch>
        </p:blipFill>
        <p:spPr>
          <a:xfrm>
            <a:off x="6191742" y="4489222"/>
            <a:ext cx="5997865" cy="2368777"/>
          </a:xfrm>
          <a:prstGeom prst="rect">
            <a:avLst/>
          </a:prstGeom>
        </p:spPr>
      </p:pic>
      <p:pic>
        <p:nvPicPr>
          <p:cNvPr id="4" name="图片 3"/>
          <p:cNvPicPr>
            <a:picLocks noChangeAspect="1"/>
          </p:cNvPicPr>
          <p:nvPr/>
        </p:nvPicPr>
        <p:blipFill>
          <a:blip r:embed="rId6" cstate="screen"/>
          <a:stretch>
            <a:fillRect/>
          </a:stretch>
        </p:blipFill>
        <p:spPr>
          <a:xfrm>
            <a:off x="972378" y="1331675"/>
            <a:ext cx="3815793" cy="3815793"/>
          </a:xfrm>
          <a:prstGeom prst="rect">
            <a:avLst/>
          </a:prstGeom>
        </p:spPr>
      </p:pic>
      <p:sp>
        <p:nvSpPr>
          <p:cNvPr id="16" name="矩形 15"/>
          <p:cNvSpPr/>
          <p:nvPr/>
        </p:nvSpPr>
        <p:spPr>
          <a:xfrm>
            <a:off x="5435774" y="3842489"/>
            <a:ext cx="6096000" cy="646331"/>
          </a:xfrm>
          <a:prstGeom prst="rect">
            <a:avLst/>
          </a:prstGeom>
        </p:spPr>
        <p:txBody>
          <a:bodyPr>
            <a:spAutoFit/>
          </a:bodyPr>
          <a:lstStyle/>
          <a:p>
            <a:pPr marL="285750" indent="-285750">
              <a:buFont typeface="Wingdings" panose="05000000000000000000" pitchFamily="2" charset="2"/>
              <a:buChar char="Ø"/>
            </a:pPr>
            <a:r>
              <a:rPr lang="en-US" altLang="zh-CN" dirty="0" smtClean="0">
                <a:cs typeface="+mn-ea"/>
                <a:sym typeface="+mn-lt"/>
              </a:rPr>
              <a:t>1987</a:t>
            </a:r>
            <a:r>
              <a:rPr lang="zh-CN" altLang="en-US" dirty="0" smtClean="0">
                <a:cs typeface="+mn-ea"/>
                <a:sym typeface="+mn-lt"/>
              </a:rPr>
              <a:t>年起每两、三年一次在世界不同地区举行普世青年节大聚会。</a:t>
            </a:r>
            <a:endParaRPr lang="zh-CN" altLang="en-US" dirty="0">
              <a:cs typeface="+mn-ea"/>
              <a:sym typeface="+mn-lt"/>
            </a:endParaRPr>
          </a:p>
        </p:txBody>
      </p:sp>
      <p:sp>
        <p:nvSpPr>
          <p:cNvPr id="5" name="矩形 4"/>
          <p:cNvSpPr/>
          <p:nvPr/>
        </p:nvSpPr>
        <p:spPr>
          <a:xfrm>
            <a:off x="5435774" y="1726458"/>
            <a:ext cx="6096000" cy="1200329"/>
          </a:xfrm>
          <a:prstGeom prst="rect">
            <a:avLst/>
          </a:prstGeom>
        </p:spPr>
        <p:txBody>
          <a:bodyPr>
            <a:spAutoFit/>
          </a:bodyPr>
          <a:lstStyle/>
          <a:p>
            <a:pPr marL="285750" indent="-285750">
              <a:buFont typeface="Wingdings" panose="05000000000000000000" pitchFamily="2" charset="2"/>
              <a:buChar char="Ø"/>
            </a:pPr>
            <a:r>
              <a:rPr lang="en-US" altLang="zh-CN" dirty="0" smtClean="0">
                <a:cs typeface="+mn-ea"/>
                <a:sym typeface="+mn-lt"/>
              </a:rPr>
              <a:t>1985</a:t>
            </a:r>
            <a:r>
              <a:rPr lang="zh-CN" altLang="en-US" dirty="0" smtClean="0">
                <a:cs typeface="+mn-ea"/>
                <a:sym typeface="+mn-lt"/>
              </a:rPr>
              <a:t>（联合国国际青年年</a:t>
            </a:r>
            <a:r>
              <a:rPr lang="en-US" altLang="zh-CN" dirty="0" smtClean="0">
                <a:cs typeface="+mn-ea"/>
                <a:sym typeface="+mn-lt"/>
              </a:rPr>
              <a:t>International Year of Youth</a:t>
            </a:r>
            <a:r>
              <a:rPr lang="zh-CN" altLang="en-US" dirty="0" smtClean="0">
                <a:cs typeface="+mn-ea"/>
                <a:sym typeface="+mn-lt"/>
              </a:rPr>
              <a:t>）教宗若望保禄二世同样邀请青年于圣枝主日前往罗马相聚，共有</a:t>
            </a:r>
            <a:r>
              <a:rPr lang="en-US" altLang="zh-CN" dirty="0" smtClean="0">
                <a:cs typeface="+mn-ea"/>
                <a:sym typeface="+mn-lt"/>
              </a:rPr>
              <a:t>45</a:t>
            </a:r>
            <a:r>
              <a:rPr lang="zh-CN" altLang="en-US" dirty="0" smtClean="0">
                <a:cs typeface="+mn-ea"/>
                <a:sym typeface="+mn-lt"/>
              </a:rPr>
              <a:t>万青年回应。于是教宗建议宗座教友委员会筹办普世青年节活动。</a:t>
            </a:r>
          </a:p>
        </p:txBody>
      </p:sp>
      <p:sp>
        <p:nvSpPr>
          <p:cNvPr id="6" name="矩形 5"/>
          <p:cNvSpPr/>
          <p:nvPr/>
        </p:nvSpPr>
        <p:spPr>
          <a:xfrm>
            <a:off x="5435774" y="3170177"/>
            <a:ext cx="6320961" cy="369332"/>
          </a:xfrm>
          <a:prstGeom prst="rect">
            <a:avLst/>
          </a:prstGeom>
        </p:spPr>
        <p:txBody>
          <a:bodyPr wrap="none">
            <a:spAutoFit/>
          </a:bodyPr>
          <a:lstStyle/>
          <a:p>
            <a:pPr marL="285750" indent="-285750">
              <a:buFont typeface="Wingdings" panose="05000000000000000000" pitchFamily="2" charset="2"/>
              <a:buChar char="Ø"/>
            </a:pPr>
            <a:r>
              <a:rPr lang="en-US" altLang="zh-CN" dirty="0" smtClean="0">
                <a:cs typeface="+mn-ea"/>
                <a:sym typeface="+mn-lt"/>
              </a:rPr>
              <a:t>1986</a:t>
            </a:r>
            <a:r>
              <a:rPr lang="zh-CN" altLang="en-US" dirty="0" smtClean="0">
                <a:cs typeface="+mn-ea"/>
                <a:sym typeface="+mn-lt"/>
              </a:rPr>
              <a:t>教宗若望保禄二世邀请青年参加第一届普世青年节。</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47" presetClass="entr" presetSubtype="0" fill="hold"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2" presetClass="entr" presetSubtype="2"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500" fill="hold"/>
                                        <p:tgtEl>
                                          <p:spTgt spid="5"/>
                                        </p:tgtEl>
                                        <p:attrNameLst>
                                          <p:attrName>ppt_x</p:attrName>
                                        </p:attrNameLst>
                                      </p:cBhvr>
                                      <p:tavLst>
                                        <p:tav tm="0">
                                          <p:val>
                                            <p:strVal val="1+#ppt_w/2"/>
                                          </p:val>
                                        </p:tav>
                                        <p:tav tm="100000">
                                          <p:val>
                                            <p:strVal val="#ppt_x"/>
                                          </p:val>
                                        </p:tav>
                                      </p:tavLst>
                                    </p:anim>
                                    <p:anim calcmode="lin" valueType="num">
                                      <p:cBhvr additive="base">
                                        <p:cTn id="17" dur="1500" fill="hold"/>
                                        <p:tgtEl>
                                          <p:spTgt spid="5"/>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5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1500" fill="hold"/>
                                        <p:tgtEl>
                                          <p:spTgt spid="6"/>
                                        </p:tgtEl>
                                        <p:attrNameLst>
                                          <p:attrName>ppt_x</p:attrName>
                                        </p:attrNameLst>
                                      </p:cBhvr>
                                      <p:tavLst>
                                        <p:tav tm="0">
                                          <p:val>
                                            <p:strVal val="1+#ppt_w/2"/>
                                          </p:val>
                                        </p:tav>
                                        <p:tav tm="100000">
                                          <p:val>
                                            <p:strVal val="#ppt_x"/>
                                          </p:val>
                                        </p:tav>
                                      </p:tavLst>
                                    </p:anim>
                                    <p:anim calcmode="lin" valueType="num">
                                      <p:cBhvr additive="base">
                                        <p:cTn id="21" dur="15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50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500" fill="hold"/>
                                        <p:tgtEl>
                                          <p:spTgt spid="16"/>
                                        </p:tgtEl>
                                        <p:attrNameLst>
                                          <p:attrName>ppt_x</p:attrName>
                                        </p:attrNameLst>
                                      </p:cBhvr>
                                      <p:tavLst>
                                        <p:tav tm="0">
                                          <p:val>
                                            <p:strVal val="1+#ppt_w/2"/>
                                          </p:val>
                                        </p:tav>
                                        <p:tav tm="100000">
                                          <p:val>
                                            <p:strVal val="#ppt_x"/>
                                          </p:val>
                                        </p:tav>
                                      </p:tavLst>
                                    </p:anim>
                                    <p:anim calcmode="lin" valueType="num">
                                      <p:cBhvr additive="base">
                                        <p:cTn id="25" dur="1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rot="10800000" flipH="1" flipV="1">
            <a:off x="0" y="-155603"/>
            <a:ext cx="12189608" cy="5071872"/>
          </a:xfrm>
          <a:prstGeom prst="rect">
            <a:avLst/>
          </a:prstGeom>
        </p:spPr>
      </p:pic>
      <p:sp>
        <p:nvSpPr>
          <p:cNvPr id="13" name="文本框 12"/>
          <p:cNvSpPr txBox="1"/>
          <p:nvPr/>
        </p:nvSpPr>
        <p:spPr>
          <a:xfrm>
            <a:off x="5108001" y="1434350"/>
            <a:ext cx="2002471" cy="1862048"/>
          </a:xfrm>
          <a:prstGeom prst="rect">
            <a:avLst/>
          </a:prstGeom>
          <a:noFill/>
        </p:spPr>
        <p:txBody>
          <a:bodyPr vert="horz" wrap="none" rtlCol="0">
            <a:spAutoFit/>
          </a:bodyPr>
          <a:lstStyle>
            <a:defPPr>
              <a:defRPr lang="zh-CN"/>
            </a:defPPr>
            <a:lvl1pPr algn="ctr">
              <a:defRPr sz="7200" b="1">
                <a:solidFill>
                  <a:schemeClr val="accent5">
                    <a:lumMod val="50000"/>
                  </a:schemeClr>
                </a:solidFill>
                <a:latin typeface="Agency FB" panose="020B0503020202020204" pitchFamily="34" charset="0"/>
              </a:defRPr>
            </a:lvl1pPr>
          </a:lstStyle>
          <a:p>
            <a:pPr algn="l"/>
            <a:r>
              <a:rPr lang="en-US" altLang="zh-CN" sz="11500" dirty="0" smtClean="0">
                <a:solidFill>
                  <a:schemeClr val="tx1"/>
                </a:solidFill>
                <a:effectLst>
                  <a:outerShdw blurRad="38100" dist="38100" dir="2700000" algn="tl">
                    <a:srgbClr val="000000">
                      <a:alpha val="43137"/>
                    </a:srgbClr>
                  </a:outerShdw>
                </a:effectLst>
                <a:latin typeface="+mn-lt"/>
                <a:cs typeface="+mn-ea"/>
                <a:sym typeface="+mn-lt"/>
              </a:rPr>
              <a:t>03</a:t>
            </a:r>
            <a:endParaRPr lang="zh-CN" altLang="en-US" sz="11500" dirty="0">
              <a:solidFill>
                <a:schemeClr val="tx1"/>
              </a:solidFill>
              <a:effectLst>
                <a:outerShdw blurRad="38100" dist="38100" dir="2700000" algn="tl">
                  <a:srgbClr val="000000">
                    <a:alpha val="43137"/>
                  </a:srgbClr>
                </a:outerShdw>
              </a:effectLst>
              <a:latin typeface="+mn-lt"/>
              <a:cs typeface="+mn-ea"/>
              <a:sym typeface="+mn-lt"/>
            </a:endParaRPr>
          </a:p>
        </p:txBody>
      </p:sp>
      <p:sp>
        <p:nvSpPr>
          <p:cNvPr id="14" name="矩形 13"/>
          <p:cNvSpPr/>
          <p:nvPr/>
        </p:nvSpPr>
        <p:spPr>
          <a:xfrm>
            <a:off x="4155811" y="4058765"/>
            <a:ext cx="3877985" cy="830997"/>
          </a:xfrm>
          <a:prstGeom prst="rect">
            <a:avLst/>
          </a:prstGeom>
          <a:noFill/>
        </p:spPr>
        <p:txBody>
          <a:bodyPr wrap="none" rtlCol="0">
            <a:spAutoFit/>
          </a:bodyPr>
          <a:lstStyle/>
          <a:p>
            <a:r>
              <a:rPr lang="zh-CN" altLang="en-US" sz="4800" dirty="0" smtClean="0">
                <a:cs typeface="+mn-ea"/>
                <a:sym typeface="+mn-lt"/>
              </a:rPr>
              <a:t>世青节的象征</a:t>
            </a:r>
            <a:endParaRPr lang="en-US" altLang="zh-CN" sz="4800" dirty="0">
              <a:cs typeface="+mn-ea"/>
              <a:sym typeface="+mn-lt"/>
            </a:endParaRPr>
          </a:p>
        </p:txBody>
      </p:sp>
      <p:grpSp>
        <p:nvGrpSpPr>
          <p:cNvPr id="22" name="组合 21"/>
          <p:cNvGrpSpPr/>
          <p:nvPr/>
        </p:nvGrpSpPr>
        <p:grpSpPr>
          <a:xfrm>
            <a:off x="2632379" y="2691906"/>
            <a:ext cx="6747438" cy="1484748"/>
            <a:chOff x="2722281" y="3401787"/>
            <a:chExt cx="6747438" cy="1484748"/>
          </a:xfrm>
        </p:grpSpPr>
        <p:grpSp>
          <p:nvGrpSpPr>
            <p:cNvPr id="7" name="组合 6"/>
            <p:cNvGrpSpPr/>
            <p:nvPr/>
          </p:nvGrpSpPr>
          <p:grpSpPr>
            <a:xfrm>
              <a:off x="2722281" y="4303889"/>
              <a:ext cx="6747438" cy="0"/>
              <a:chOff x="3152520" y="1432254"/>
              <a:chExt cx="6747438" cy="0"/>
            </a:xfrm>
          </p:grpSpPr>
          <p:cxnSp>
            <p:nvCxnSpPr>
              <p:cNvPr id="8" name="直接连接符 7"/>
              <p:cNvCxnSpPr/>
              <p:nvPr/>
            </p:nvCxnSpPr>
            <p:spPr>
              <a:xfrm>
                <a:off x="7091958" y="1432254"/>
                <a:ext cx="28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152520" y="1432254"/>
                <a:ext cx="28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1" name="图片 20"/>
            <p:cNvPicPr>
              <a:picLocks noChangeAspect="1"/>
            </p:cNvPicPr>
            <p:nvPr/>
          </p:nvPicPr>
          <p:blipFill>
            <a:blip r:embed="rId4" cstate="screen">
              <a:biLevel thresh="75000"/>
            </a:blip>
            <a:stretch>
              <a:fillRect/>
            </a:stretch>
          </p:blipFill>
          <p:spPr>
            <a:xfrm>
              <a:off x="5055313" y="3401787"/>
              <a:ext cx="2078982" cy="1484748"/>
            </a:xfrm>
            <a:prstGeom prst="rect">
              <a:avLst/>
            </a:prstGeom>
          </p:spPr>
        </p:pic>
      </p:grpSp>
      <p:pic>
        <p:nvPicPr>
          <p:cNvPr id="6" name="图片 5"/>
          <p:cNvPicPr>
            <a:picLocks noChangeAspect="1"/>
          </p:cNvPicPr>
          <p:nvPr/>
        </p:nvPicPr>
        <p:blipFill>
          <a:blip r:embed="rId5"/>
          <a:stretch>
            <a:fillRect/>
          </a:stretch>
        </p:blipFill>
        <p:spPr>
          <a:xfrm>
            <a:off x="6191742" y="4489222"/>
            <a:ext cx="5997865" cy="2368777"/>
          </a:xfrm>
          <a:prstGeom prst="rect">
            <a:avLst/>
          </a:prstGeom>
        </p:spPr>
      </p:pic>
      <p:pic>
        <p:nvPicPr>
          <p:cNvPr id="15" name="图片 14"/>
          <p:cNvPicPr>
            <a:picLocks noChangeAspect="1"/>
          </p:cNvPicPr>
          <p:nvPr/>
        </p:nvPicPr>
        <p:blipFill>
          <a:blip r:embed="rId5"/>
          <a:stretch>
            <a:fillRect/>
          </a:stretch>
        </p:blipFill>
        <p:spPr>
          <a:xfrm flipH="1">
            <a:off x="-25046" y="4489221"/>
            <a:ext cx="6338082" cy="23687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500"/>
                            </p:stCondLst>
                            <p:childTnLst>
                              <p:par>
                                <p:cTn id="22" presetID="53" presetClass="entr" presetSubtype="16" fill="hold" grpId="0" nodeType="afterEffect">
                                  <p:stCondLst>
                                    <p:cond delay="0"/>
                                  </p:stCondLst>
                                  <p:iterate type="lt">
                                    <p:tmPct val="10000"/>
                                  </p:iterate>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1250"/>
                            </p:stCondLst>
                            <p:childTnLst>
                              <p:par>
                                <p:cTn id="28" presetID="22" presetClass="entr" presetSubtype="4"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zhx0gpt">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1658</Words>
  <Application>Microsoft Office PowerPoint</Application>
  <PresentationFormat>宽屏</PresentationFormat>
  <Paragraphs>102</Paragraphs>
  <Slides>22</Slides>
  <Notes>22</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22</vt:i4>
      </vt:variant>
    </vt:vector>
  </HeadingPairs>
  <TitlesOfParts>
    <vt:vector size="30" baseType="lpstr">
      <vt:lpstr>宋体</vt:lpstr>
      <vt:lpstr>微软雅黑</vt:lpstr>
      <vt:lpstr>义启小魏楷</vt:lpstr>
      <vt:lpstr>Arial</vt:lpstr>
      <vt:lpstr>Calibri</vt:lpstr>
      <vt:lpstr>Wingdings</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2022-03-09T05:54:18Z</dcterms:created>
  <dcterms:modified xsi:type="dcterms:W3CDTF">2023-01-10T05:32:26Z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455FECFAAE6A425FAE673BFE1F267121</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