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69" r:id="rId3"/>
    <p:sldId id="267" r:id="rId4"/>
    <p:sldId id="341" r:id="rId5"/>
    <p:sldId id="342" r:id="rId6"/>
    <p:sldId id="328" r:id="rId7"/>
    <p:sldId id="350" r:id="rId8"/>
    <p:sldId id="343" r:id="rId9"/>
    <p:sldId id="344" r:id="rId10"/>
    <p:sldId id="347" r:id="rId11"/>
    <p:sldId id="330" r:id="rId12"/>
    <p:sldId id="348" r:id="rId13"/>
    <p:sldId id="345" r:id="rId14"/>
    <p:sldId id="346" r:id="rId15"/>
    <p:sldId id="331" r:id="rId16"/>
    <p:sldId id="333" r:id="rId17"/>
    <p:sldId id="349" r:id="rId18"/>
    <p:sldId id="351" r:id="rId19"/>
    <p:sldId id="352" r:id="rId20"/>
    <p:sldId id="353" r:id="rId21"/>
    <p:sldId id="336" r:id="rId22"/>
    <p:sldId id="301" r:id="rId23"/>
    <p:sldId id="26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 autoAdjust="0"/>
    <p:restoredTop sz="86700" autoAdjust="0"/>
  </p:normalViewPr>
  <p:slideViewPr>
    <p:cSldViewPr snapToGrid="0">
      <p:cViewPr>
        <p:scale>
          <a:sx n="100" d="100"/>
          <a:sy n="100" d="100"/>
        </p:scale>
        <p:origin x="-102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000837" y="3666837"/>
            <a:ext cx="3191163" cy="319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8476" y="0"/>
            <a:ext cx="3657607" cy="330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41005" y="3672256"/>
            <a:ext cx="5834378" cy="343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01284" y="3884502"/>
            <a:ext cx="551126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pattFill prst="pct5">
            <a:fgClr>
              <a:srgbClr val="036445"/>
            </a:fgClr>
            <a:bgClr>
              <a:schemeClr val="bg1">
                <a:lumMod val="95000"/>
              </a:schemeClr>
            </a:bgClr>
          </a:patt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9859" y="-33287"/>
            <a:ext cx="1871634" cy="8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8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93349"/>
            <a:ext cx="121920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fr-FR" sz="66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线段的和与差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498236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1384300"/>
            <a:ext cx="2426017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已知线段 a，b.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65300" y="2120116"/>
            <a:ext cx="5512118" cy="1371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（1）画出线段AB，使AB=a+2b；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（2）画出线段MN，使MN=3ab；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418577" y="1907520"/>
            <a:ext cx="1843023" cy="1291545"/>
            <a:chOff x="8253477" y="2195865"/>
            <a:chExt cx="1843023" cy="129154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83677" y="2730500"/>
              <a:ext cx="109372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253477" y="3429000"/>
              <a:ext cx="184302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8978139" y="2195865"/>
              <a:ext cx="39370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978139" y="2964190"/>
              <a:ext cx="39370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332028" y="4096910"/>
            <a:ext cx="1843023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38305" y="4096910"/>
            <a:ext cx="1093723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175051" y="4096910"/>
            <a:ext cx="1843023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588317" y="4096910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56689" y="4096910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52873" y="4096910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32286" y="3641596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30696" y="3573690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749956" y="5458368"/>
            <a:ext cx="1093723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843679" y="5458368"/>
            <a:ext cx="1093723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37402" y="5458368"/>
            <a:ext cx="1093723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188301" y="5472503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37857" y="5494683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322014" y="5494683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5188102" y="5458368"/>
            <a:ext cx="1843023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350663" y="4950480"/>
            <a:ext cx="475307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996839" y="4898789"/>
            <a:ext cx="475307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911353" y="4887524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32876" y="311499"/>
            <a:ext cx="640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例1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30" grpId="0"/>
      <p:bldP spid="32" grpId="0"/>
      <p:bldP spid="36" grpId="0"/>
      <p:bldP spid="39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3700" y="1879600"/>
            <a:ext cx="68726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如图，已知线段a，b，做一条线段，使它等于2a-b.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095500" y="2938780"/>
            <a:ext cx="2164080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87880" y="3934460"/>
            <a:ext cx="1280160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877458" y="2967612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矩形 9"/>
          <p:cNvSpPr/>
          <p:nvPr/>
        </p:nvSpPr>
        <p:spPr>
          <a:xfrm>
            <a:off x="2730319" y="4052054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259580" y="4377480"/>
            <a:ext cx="2164080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23660" y="4377480"/>
            <a:ext cx="2164080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67728" y="4529711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矩形 13"/>
          <p:cNvSpPr/>
          <p:nvPr/>
        </p:nvSpPr>
        <p:spPr>
          <a:xfrm>
            <a:off x="7505699" y="4529711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307580" y="4377480"/>
            <a:ext cx="1280160" cy="0"/>
          </a:xfrm>
          <a:prstGeom prst="line">
            <a:avLst/>
          </a:prstGeom>
          <a:ln w="28575"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805782" y="4023666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chemeClr val="accent2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矩形 16"/>
          <p:cNvSpPr/>
          <p:nvPr/>
        </p:nvSpPr>
        <p:spPr>
          <a:xfrm>
            <a:off x="4109539" y="3934459"/>
            <a:ext cx="335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矩形 17"/>
          <p:cNvSpPr/>
          <p:nvPr/>
        </p:nvSpPr>
        <p:spPr>
          <a:xfrm>
            <a:off x="7138304" y="3986014"/>
            <a:ext cx="335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259580" y="4377480"/>
            <a:ext cx="3048000" cy="0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417769" y="5276335"/>
            <a:ext cx="174656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AB=2a-b</a:t>
            </a:r>
          </a:p>
        </p:txBody>
      </p:sp>
      <p:sp>
        <p:nvSpPr>
          <p:cNvPr id="22" name="矩形 21"/>
          <p:cNvSpPr/>
          <p:nvPr/>
        </p:nvSpPr>
        <p:spPr>
          <a:xfrm>
            <a:off x="6208694" y="4529711"/>
            <a:ext cx="411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2a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32876" y="311499"/>
            <a:ext cx="640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例2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0606" y="1574800"/>
            <a:ext cx="915860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如图，如果AB=CD，试说明线段AC和BD有怎样的关系？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483100" y="3251200"/>
            <a:ext cx="252730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62350" y="3251200"/>
            <a:ext cx="92075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10400" y="3251200"/>
            <a:ext cx="92075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65500" y="2574245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95559" y="2578126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13549" y="2574245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34299" y="2574245"/>
            <a:ext cx="3937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矩形: 对角圆角 15"/>
          <p:cNvSpPr/>
          <p:nvPr/>
        </p:nvSpPr>
        <p:spPr>
          <a:xfrm>
            <a:off x="7278008" y="3895362"/>
            <a:ext cx="3375479" cy="2040981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在等式的两边分别加上相等的量，等式仍然成立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41228" y="3895362"/>
            <a:ext cx="2994342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解：因为  AB=CD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13973" y="4563394"/>
            <a:ext cx="367696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  AB+BC=CD+BC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13973" y="5231426"/>
            <a:ext cx="2283142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  AC=BD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7650" y="1511300"/>
            <a:ext cx="91567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如图，线段AB上的一点M，把线段AB分成两条线段AM与MB，如果AM=MB，那么M就叫做线段AB的中点。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993900" y="4305300"/>
            <a:ext cx="382270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848100" y="4248150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04050" y="4362450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06150" y="4362450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75860" y="4395489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1499" y="3429000"/>
            <a:ext cx="22466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AM=MB=AB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1499" y="4562505"/>
            <a:ext cx="26022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AB=2AM=2MB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中点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14500" y="1625084"/>
            <a:ext cx="73152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fr-FR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类似地，还有线段的三等分点、四等分点等。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900032" y="3550932"/>
            <a:ext cx="40816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900032" y="3405158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961828" y="3411784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251752" y="3396976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27754" y="3489741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33093" y="3496368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16053" y="3496367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649863" y="3411784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417948" y="3516245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886778" y="4465333"/>
            <a:ext cx="40816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886778" y="4319559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948574" y="4326185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854726" y="4326187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714500" y="4404142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48780" y="4450524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02799" y="4410768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2854186" y="4332814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908272" y="4319562"/>
            <a:ext cx="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682452" y="4450525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69127" y="4430645"/>
            <a:ext cx="4903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47891" y="3323783"/>
            <a:ext cx="325561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AM=MN=NB=AB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98934" y="4203192"/>
            <a:ext cx="359667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AM=MN=NP=PB=AB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中点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5435" y="1762496"/>
            <a:ext cx="9096542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如图，点D是线段AB的中点，C是线段AD的中点，若AB=4cm，求线段CD的长度。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502025" y="4326016"/>
            <a:ext cx="5187950" cy="345440"/>
            <a:chOff x="3054350" y="4030980"/>
            <a:chExt cx="5187950" cy="34544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368800"/>
              <a:ext cx="518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054350" y="4038600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5643880" y="4038600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8233410" y="4038600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349115" y="4030980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3304633" y="4893592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矩形 13"/>
          <p:cNvSpPr/>
          <p:nvPr/>
        </p:nvSpPr>
        <p:spPr>
          <a:xfrm>
            <a:off x="4609078" y="4893591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矩形 14"/>
          <p:cNvSpPr/>
          <p:nvPr/>
        </p:nvSpPr>
        <p:spPr>
          <a:xfrm>
            <a:off x="5913523" y="4893591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矩形 15"/>
          <p:cNvSpPr/>
          <p:nvPr/>
        </p:nvSpPr>
        <p:spPr>
          <a:xfrm>
            <a:off x="8486161" y="4893590"/>
            <a:ext cx="38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503613" y="3995816"/>
            <a:ext cx="5177472" cy="340201"/>
            <a:chOff x="3503613" y="3995816"/>
            <a:chExt cx="5177472" cy="340201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503613" y="3998197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8681085" y="3995816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3508375" y="3940928"/>
            <a:ext cx="5172710" cy="369332"/>
            <a:chOff x="3508375" y="3940928"/>
            <a:chExt cx="5172710" cy="369332"/>
          </a:xfrm>
        </p:grpSpPr>
        <p:sp>
          <p:nvSpPr>
            <p:cNvPr id="18" name="矩形 17"/>
            <p:cNvSpPr/>
            <p:nvPr/>
          </p:nvSpPr>
          <p:spPr>
            <a:xfrm>
              <a:off x="5794037" y="3940928"/>
              <a:ext cx="589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4cm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3508375" y="4164726"/>
              <a:ext cx="220140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6479679" y="4164726"/>
              <a:ext cx="220140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3502025" y="3787774"/>
            <a:ext cx="2585719" cy="337820"/>
            <a:chOff x="3502025" y="3787774"/>
            <a:chExt cx="2585719" cy="337820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6087744" y="3787774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502025" y="3787774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502026" y="3707130"/>
            <a:ext cx="2528340" cy="369332"/>
            <a:chOff x="3502026" y="3707130"/>
            <a:chExt cx="2528340" cy="369332"/>
          </a:xfrm>
        </p:grpSpPr>
        <p:cxnSp>
          <p:nvCxnSpPr>
            <p:cNvPr id="26" name="直接箭头连接符 25"/>
            <p:cNvCxnSpPr/>
            <p:nvPr/>
          </p:nvCxnSpPr>
          <p:spPr>
            <a:xfrm flipH="1">
              <a:off x="3502026" y="3932554"/>
              <a:ext cx="90804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5202555" y="3932554"/>
              <a:ext cx="82781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4491980" y="3707130"/>
              <a:ext cx="589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2cm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96790" y="3449954"/>
            <a:ext cx="1290954" cy="337820"/>
            <a:chOff x="4796790" y="3449954"/>
            <a:chExt cx="1290954" cy="337820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4796790" y="3449954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6087744" y="3449954"/>
              <a:ext cx="0" cy="33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4819048" y="3429000"/>
            <a:ext cx="1264658" cy="369332"/>
            <a:chOff x="4819048" y="3429000"/>
            <a:chExt cx="1264658" cy="369332"/>
          </a:xfrm>
        </p:grpSpPr>
        <p:sp>
          <p:nvSpPr>
            <p:cNvPr id="37" name="矩形 36"/>
            <p:cNvSpPr/>
            <p:nvPr/>
          </p:nvSpPr>
          <p:spPr>
            <a:xfrm>
              <a:off x="5169745" y="3429000"/>
              <a:ext cx="589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1cm</a:t>
              </a:r>
            </a:p>
          </p:txBody>
        </p:sp>
        <p:cxnSp>
          <p:nvCxnSpPr>
            <p:cNvPr id="38" name="直接箭头连接符 37"/>
            <p:cNvCxnSpPr>
              <a:stCxn id="37" idx="1"/>
            </p:cNvCxnSpPr>
            <p:nvPr/>
          </p:nvCxnSpPr>
          <p:spPr>
            <a:xfrm flipH="1">
              <a:off x="4819048" y="3611880"/>
              <a:ext cx="35069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5743575" y="3635374"/>
              <a:ext cx="34013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6550" y="1401504"/>
            <a:ext cx="89789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1．如图，C，D，E是线段AB的四等分点，下列等式不正确的是（　　）</a:t>
            </a:r>
          </a:p>
        </p:txBody>
      </p:sp>
      <p:sp>
        <p:nvSpPr>
          <p:cNvPr id="4" name="矩形 3"/>
          <p:cNvSpPr/>
          <p:nvPr/>
        </p:nvSpPr>
        <p:spPr>
          <a:xfrm>
            <a:off x="2352070" y="4116168"/>
            <a:ext cx="20307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A．AB＝4AC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0" y="4116168"/>
            <a:ext cx="1843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B．CE＝AB</a:t>
            </a:r>
          </a:p>
        </p:txBody>
      </p:sp>
      <p:sp>
        <p:nvSpPr>
          <p:cNvPr id="6" name="矩形 5"/>
          <p:cNvSpPr/>
          <p:nvPr/>
        </p:nvSpPr>
        <p:spPr>
          <a:xfrm>
            <a:off x="2352070" y="5104168"/>
            <a:ext cx="18608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C．AE＝AB</a:t>
            </a:r>
          </a:p>
        </p:txBody>
      </p:sp>
      <p:sp>
        <p:nvSpPr>
          <p:cNvPr id="7" name="矩形 6"/>
          <p:cNvSpPr/>
          <p:nvPr/>
        </p:nvSpPr>
        <p:spPr>
          <a:xfrm>
            <a:off x="6096000" y="5104168"/>
            <a:ext cx="18783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D．AD＝CB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564736" y="2965751"/>
            <a:ext cx="4578619" cy="592631"/>
            <a:chOff x="3680790" y="2959202"/>
            <a:chExt cx="4578619" cy="59263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853068" y="3104976"/>
              <a:ext cx="4081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853068" y="2959202"/>
              <a:ext cx="0" cy="145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914864" y="2965828"/>
              <a:ext cx="0" cy="145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821016" y="2965830"/>
              <a:ext cx="0" cy="145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680789" y="3043785"/>
              <a:ext cx="49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15069" y="3090167"/>
              <a:ext cx="49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769089" y="3050411"/>
              <a:ext cx="49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4820476" y="2972457"/>
              <a:ext cx="0" cy="145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874562" y="2959205"/>
              <a:ext cx="0" cy="145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5648741" y="3090168"/>
              <a:ext cx="49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35418" y="3070289"/>
              <a:ext cx="49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142395" y="2125398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23954" y="1980672"/>
            <a:ext cx="8544092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2．点C是线段AB的中点，点D是线段AC的三等分点．若线段AB=12cm，则线段BD的长为（         ）</a:t>
            </a:r>
          </a:p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A．10cm		B．8cm	</a:t>
            </a:r>
          </a:p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C．8cm或10cm	D．2cm或4cm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8444" y="2698722"/>
            <a:ext cx="53841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7950" y="1323856"/>
            <a:ext cx="912495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3．已知线段AB=8，延长线段AB至C，使得BC= AB，延长线段BA至D，使得AD= AB，则下列判断正确的是 （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12950" y="3416224"/>
            <a:ext cx="716915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A．BC= AD	 		B．BD=3BC	</a:t>
            </a:r>
          </a:p>
          <a:p>
            <a:r>
              <a:rPr lang="en-US" altLang="zh-CN" sz="2400" b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C．BD=4AD			D．AC=6AD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12292" y="2289647"/>
            <a:ext cx="53841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3700" y="1513185"/>
            <a:ext cx="8864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4．如图，M是线段AB的中点，点C在线段AB上，且AC＝8cm，N是AC的中点，MN＝6cm，求线段CM和AB的长．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743200" y="3911600"/>
            <a:ext cx="601980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702300" y="386080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39458" y="4071639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68075" y="4071639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13753" y="4071639"/>
            <a:ext cx="4702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椭圆 12"/>
          <p:cNvSpPr/>
          <p:nvPr/>
        </p:nvSpPr>
        <p:spPr>
          <a:xfrm>
            <a:off x="4806950" y="3860800"/>
            <a:ext cx="101600" cy="101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54008" y="4048770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79901" y="4071638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" name="椭圆 18"/>
          <p:cNvSpPr/>
          <p:nvPr/>
        </p:nvSpPr>
        <p:spPr>
          <a:xfrm>
            <a:off x="3743325" y="3853208"/>
            <a:ext cx="101600" cy="101600"/>
          </a:xfrm>
          <a:prstGeom prst="ellipse">
            <a:avLst/>
          </a:prstGeom>
          <a:solidFill>
            <a:srgbClr val="1002C4"/>
          </a:solidFill>
          <a:ln>
            <a:solidFill>
              <a:srgbClr val="100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743200" y="3243761"/>
            <a:ext cx="2108200" cy="624632"/>
            <a:chOff x="2743200" y="3243761"/>
            <a:chExt cx="2108200" cy="624632"/>
          </a:xfrm>
        </p:grpSpPr>
        <p:grpSp>
          <p:nvGrpSpPr>
            <p:cNvPr id="26" name="组合 25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/>
          </p:nvSpPr>
          <p:spPr>
            <a:xfrm>
              <a:off x="3429174" y="3243761"/>
              <a:ext cx="724218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90950" y="3240188"/>
            <a:ext cx="1056508" cy="624135"/>
            <a:chOff x="2743200" y="3244258"/>
            <a:chExt cx="2108200" cy="624135"/>
          </a:xfrm>
        </p:grpSpPr>
        <p:grpSp>
          <p:nvGrpSpPr>
            <p:cNvPr id="30" name="组合 29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3125702" y="3244258"/>
              <a:ext cx="1554545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4cm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89974" y="2805525"/>
            <a:ext cx="1964807" cy="1076879"/>
            <a:chOff x="2743196" y="3267797"/>
            <a:chExt cx="2108336" cy="1076879"/>
          </a:xfrm>
        </p:grpSpPr>
        <p:grpSp>
          <p:nvGrpSpPr>
            <p:cNvPr id="39" name="组合 38"/>
            <p:cNvGrpSpPr/>
            <p:nvPr/>
          </p:nvGrpSpPr>
          <p:grpSpPr>
            <a:xfrm>
              <a:off x="2743196" y="3569943"/>
              <a:ext cx="2108336" cy="774733"/>
              <a:chOff x="8957925" y="2971800"/>
              <a:chExt cx="1435193" cy="77473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H="1">
                <a:off x="8957925" y="2971800"/>
                <a:ext cx="0" cy="5334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endCxn id="6" idx="0"/>
              </p:cNvCxnSpPr>
              <p:nvPr/>
            </p:nvCxnSpPr>
            <p:spPr>
              <a:xfrm>
                <a:off x="10393025" y="2971800"/>
                <a:ext cx="93" cy="7747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文本框 39"/>
            <p:cNvSpPr txBox="1"/>
            <p:nvPr/>
          </p:nvSpPr>
          <p:spPr>
            <a:xfrm>
              <a:off x="3479280" y="3267797"/>
              <a:ext cx="777122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50606" y="3270800"/>
            <a:ext cx="904256" cy="600596"/>
            <a:chOff x="2743200" y="3267797"/>
            <a:chExt cx="2108200" cy="600596"/>
          </a:xfrm>
        </p:grpSpPr>
        <p:grpSp>
          <p:nvGrpSpPr>
            <p:cNvPr id="45" name="组合 44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2944009" y="3267797"/>
              <a:ext cx="1868972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2cm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 rot="10800000">
            <a:off x="2740025" y="4011095"/>
            <a:ext cx="3008571" cy="668897"/>
            <a:chOff x="2743200" y="3199496"/>
            <a:chExt cx="2108200" cy="668897"/>
          </a:xfrm>
        </p:grpSpPr>
        <p:grpSp>
          <p:nvGrpSpPr>
            <p:cNvPr id="53" name="组合 52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55" name="直接连接符 54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文本框 53"/>
            <p:cNvSpPr txBox="1"/>
            <p:nvPr/>
          </p:nvSpPr>
          <p:spPr>
            <a:xfrm rot="10800000">
              <a:off x="3436601" y="3203961"/>
              <a:ext cx="61427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10cm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 rot="10800000">
            <a:off x="2739338" y="3954808"/>
            <a:ext cx="6019796" cy="1228243"/>
            <a:chOff x="2743200" y="3190082"/>
            <a:chExt cx="2108200" cy="1228243"/>
          </a:xfrm>
        </p:grpSpPr>
        <p:grpSp>
          <p:nvGrpSpPr>
            <p:cNvPr id="59" name="组合 58"/>
            <p:cNvGrpSpPr/>
            <p:nvPr/>
          </p:nvGrpSpPr>
          <p:grpSpPr>
            <a:xfrm>
              <a:off x="2743200" y="3569943"/>
              <a:ext cx="2108200" cy="848382"/>
              <a:chOff x="8957925" y="2971800"/>
              <a:chExt cx="1435100" cy="848382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10800000" flipH="1" flipV="1">
                <a:off x="8957925" y="2971800"/>
                <a:ext cx="0" cy="840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10800000" flipH="1" flipV="1">
                <a:off x="10393025" y="2971800"/>
                <a:ext cx="0" cy="848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/>
            <p:cNvSpPr txBox="1"/>
            <p:nvPr/>
          </p:nvSpPr>
          <p:spPr>
            <a:xfrm rot="10800000">
              <a:off x="3626155" y="3194547"/>
              <a:ext cx="307001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20cm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3144" y="2698358"/>
            <a:ext cx="8445711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1、掌握线段的和、差以及中点的概念及表示方法；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2、线段的有关计算.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18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382253" y="5269105"/>
            <a:ext cx="6691563" cy="629772"/>
            <a:chOff x="2382253" y="5269105"/>
            <a:chExt cx="6691563" cy="629772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2382253" y="5328928"/>
              <a:ext cx="66915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3902577" y="5274786"/>
              <a:ext cx="108284" cy="1082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8563477" y="5269105"/>
              <a:ext cx="108284" cy="1082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752977" y="5437212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422693" y="5437212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10701" y="1601751"/>
            <a:ext cx="9201151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5．已知：点M是直线AB上的点，线段AB=12，AM=2，点N是线段MB的中点， 画出图形并求线段MN的长．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382253" y="3538228"/>
            <a:ext cx="66915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902577" y="3484086"/>
            <a:ext cx="108284" cy="10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38914" y="3491380"/>
            <a:ext cx="108284" cy="108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563477" y="3478405"/>
            <a:ext cx="108284" cy="10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52977" y="3646512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22693" y="3646512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55651" y="3646510"/>
            <a:ext cx="4702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椭圆 17"/>
          <p:cNvSpPr/>
          <p:nvPr/>
        </p:nvSpPr>
        <p:spPr>
          <a:xfrm>
            <a:off x="6551195" y="3478405"/>
            <a:ext cx="108284" cy="108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401595" y="3646510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954264" y="3186889"/>
            <a:ext cx="4660346" cy="298450"/>
            <a:chOff x="8957925" y="2971800"/>
            <a:chExt cx="1435100" cy="298450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8957925" y="2971800"/>
              <a:ext cx="0" cy="298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0393025" y="2971800"/>
              <a:ext cx="0" cy="298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8957925" y="3111500"/>
              <a:ext cx="1430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956719" y="2894576"/>
            <a:ext cx="627425" cy="589510"/>
            <a:chOff x="2743200" y="3278883"/>
            <a:chExt cx="2108200" cy="589510"/>
          </a:xfrm>
        </p:grpSpPr>
        <p:grpSp>
          <p:nvGrpSpPr>
            <p:cNvPr id="37" name="组合 36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39" name="直接连接符 38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rgbClr val="100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rgbClr val="100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rgbClr val="1002C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/>
            <p:cNvSpPr txBox="1"/>
            <p:nvPr/>
          </p:nvSpPr>
          <p:spPr>
            <a:xfrm>
              <a:off x="3308232" y="3278883"/>
              <a:ext cx="1224999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87494" y="2851229"/>
            <a:ext cx="4027869" cy="633302"/>
            <a:chOff x="2743200" y="3235091"/>
            <a:chExt cx="2108200" cy="633302"/>
          </a:xfrm>
        </p:grpSpPr>
        <p:grpSp>
          <p:nvGrpSpPr>
            <p:cNvPr id="43" name="组合 42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3755432" y="3235091"/>
              <a:ext cx="317264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87188" y="2853503"/>
            <a:ext cx="2011347" cy="633302"/>
            <a:chOff x="2743200" y="3235091"/>
            <a:chExt cx="2108200" cy="633302"/>
          </a:xfrm>
        </p:grpSpPr>
        <p:grpSp>
          <p:nvGrpSpPr>
            <p:cNvPr id="49" name="组合 48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/>
            <p:cNvSpPr txBox="1"/>
            <p:nvPr/>
          </p:nvSpPr>
          <p:spPr>
            <a:xfrm>
              <a:off x="3755431" y="3235091"/>
              <a:ext cx="382125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5995003" y="2878639"/>
            <a:ext cx="6061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8" name="椭圆 57"/>
          <p:cNvSpPr/>
          <p:nvPr/>
        </p:nvSpPr>
        <p:spPr>
          <a:xfrm>
            <a:off x="3269348" y="5276038"/>
            <a:ext cx="108284" cy="108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971372" y="5269105"/>
            <a:ext cx="108284" cy="108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954264" y="4977589"/>
            <a:ext cx="4660346" cy="298450"/>
            <a:chOff x="8957925" y="2971800"/>
            <a:chExt cx="1435100" cy="298450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8957925" y="2971800"/>
              <a:ext cx="0" cy="2984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393025" y="2971800"/>
              <a:ext cx="0" cy="2984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8957925" y="3111500"/>
              <a:ext cx="14306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3323520" y="4686528"/>
            <a:ext cx="627425" cy="589510"/>
            <a:chOff x="2743200" y="3278883"/>
            <a:chExt cx="2108200" cy="589510"/>
          </a:xfrm>
        </p:grpSpPr>
        <p:grpSp>
          <p:nvGrpSpPr>
            <p:cNvPr id="70" name="组合 69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rgbClr val="100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rgbClr val="100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rgbClr val="1002C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3308232" y="3278882"/>
              <a:ext cx="1224999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324589" y="4242734"/>
            <a:ext cx="5290021" cy="734854"/>
            <a:chOff x="2743200" y="3266382"/>
            <a:chExt cx="2108200" cy="734854"/>
          </a:xfrm>
        </p:grpSpPr>
        <p:grpSp>
          <p:nvGrpSpPr>
            <p:cNvPr id="76" name="组合 75"/>
            <p:cNvGrpSpPr/>
            <p:nvPr/>
          </p:nvGrpSpPr>
          <p:grpSpPr>
            <a:xfrm>
              <a:off x="2743200" y="3569943"/>
              <a:ext cx="2108200" cy="431293"/>
              <a:chOff x="8957925" y="2971800"/>
              <a:chExt cx="1435100" cy="431293"/>
            </a:xfrm>
          </p:grpSpPr>
          <p:cxnSp>
            <p:nvCxnSpPr>
              <p:cNvPr id="78" name="直接连接符 77"/>
              <p:cNvCxnSpPr/>
              <p:nvPr/>
            </p:nvCxnSpPr>
            <p:spPr>
              <a:xfrm flipH="1">
                <a:off x="8957925" y="2971800"/>
                <a:ext cx="0" cy="4312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10393025" y="2971800"/>
                <a:ext cx="0" cy="4312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/>
            <p:cNvSpPr txBox="1"/>
            <p:nvPr/>
          </p:nvSpPr>
          <p:spPr>
            <a:xfrm>
              <a:off x="3738387" y="3266382"/>
              <a:ext cx="241566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323135" y="4643271"/>
            <a:ext cx="2696660" cy="633302"/>
            <a:chOff x="2743200" y="3235091"/>
            <a:chExt cx="2108200" cy="633302"/>
          </a:xfrm>
        </p:grpSpPr>
        <p:grpSp>
          <p:nvGrpSpPr>
            <p:cNvPr id="82" name="组合 81"/>
            <p:cNvGrpSpPr/>
            <p:nvPr/>
          </p:nvGrpSpPr>
          <p:grpSpPr>
            <a:xfrm>
              <a:off x="2743200" y="3569943"/>
              <a:ext cx="2108200" cy="298450"/>
              <a:chOff x="8957925" y="2971800"/>
              <a:chExt cx="1435100" cy="29845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89579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10393025" y="2971800"/>
                <a:ext cx="0" cy="298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/>
              <p:cNvCxnSpPr/>
              <p:nvPr/>
            </p:nvCxnSpPr>
            <p:spPr>
              <a:xfrm>
                <a:off x="8957925" y="3111500"/>
                <a:ext cx="14306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本框 82"/>
            <p:cNvSpPr txBox="1"/>
            <p:nvPr/>
          </p:nvSpPr>
          <p:spPr>
            <a:xfrm>
              <a:off x="3755432" y="3235090"/>
              <a:ext cx="285017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5995003" y="4669339"/>
            <a:ext cx="6061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0" name="椭圆 89"/>
          <p:cNvSpPr/>
          <p:nvPr/>
        </p:nvSpPr>
        <p:spPr>
          <a:xfrm>
            <a:off x="3263842" y="3479307"/>
            <a:ext cx="108284" cy="108284"/>
          </a:xfrm>
          <a:prstGeom prst="ellipse">
            <a:avLst/>
          </a:prstGeom>
          <a:solidFill>
            <a:srgbClr val="1002C4"/>
          </a:solidFill>
          <a:ln>
            <a:solidFill>
              <a:srgbClr val="100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3080579" y="3636194"/>
            <a:ext cx="4702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077028" y="5451404"/>
            <a:ext cx="4702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791261" y="5445083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4" grpId="0"/>
      <p:bldP spid="16" grpId="0"/>
      <p:bldP spid="18" grpId="0" animBg="1"/>
      <p:bldP spid="20" grpId="0"/>
      <p:bldP spid="55" grpId="0"/>
      <p:bldP spid="55" grpId="1"/>
      <p:bldP spid="58" grpId="0" animBg="1"/>
      <p:bldP spid="63" grpId="0" animBg="1"/>
      <p:bldP spid="87" grpId="0"/>
      <p:bldP spid="87" grpId="1"/>
      <p:bldP spid="90" grpId="0" animBg="1"/>
      <p:bldP spid="90" grpId="1" animBg="1"/>
      <p:bldP spid="91" grpId="0"/>
      <p:bldP spid="91" grpId="1"/>
      <p:bldP spid="94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7150" y="1684635"/>
            <a:ext cx="95377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6．如图，点C在线段AB上，AC：BC＝3：2，点M是AB的中点，点N是BC的中点，若MN＝3cm，求线段AB的长．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27424" y="3627507"/>
            <a:ext cx="5420780" cy="691060"/>
            <a:chOff x="2851487" y="4831715"/>
            <a:chExt cx="5420780" cy="69106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046412" y="4902200"/>
              <a:ext cx="5043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2975927" y="4831715"/>
              <a:ext cx="140970" cy="1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019415" y="4831715"/>
              <a:ext cx="140970" cy="1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497671" y="4831715"/>
              <a:ext cx="140970" cy="1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29972" y="4831715"/>
              <a:ext cx="140970" cy="1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074693" y="4831715"/>
              <a:ext cx="140970" cy="1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51487" y="5049358"/>
              <a:ext cx="386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kern="100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373232" y="5043170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kern="100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005533" y="5061110"/>
              <a:ext cx="386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kern="100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941435" y="5061110"/>
              <a:ext cx="4035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kern="100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882417" y="5043170"/>
              <a:ext cx="386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kern="100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622670" y="4665511"/>
            <a:ext cx="3181667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可设AC为3x，BC为2x.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49168" y="4665511"/>
            <a:ext cx="1216342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AB为5x.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84743" y="5274335"/>
            <a:ext cx="1511617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BM为2.5x.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45627" y="5274335"/>
            <a:ext cx="10814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CN为x.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38880" y="5268145"/>
            <a:ext cx="258635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CM=BM-BC=0.5x.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84743" y="5856531"/>
            <a:ext cx="340709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MN=CM+CN=1.5x=3cm.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38879" y="5863861"/>
            <a:ext cx="1032192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x=2cm,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52658" y="5863861"/>
            <a:ext cx="1605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AB为10cm.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6"/>
          <p:cNvSpPr/>
          <p:nvPr/>
        </p:nvSpPr>
        <p:spPr>
          <a:xfrm>
            <a:off x="4866139" y="2718090"/>
            <a:ext cx="4098958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线段的和与差</a:t>
            </a:r>
          </a:p>
        </p:txBody>
      </p:sp>
      <p:sp>
        <p:nvSpPr>
          <p:cNvPr id="9" name="圆角矩形 17"/>
          <p:cNvSpPr/>
          <p:nvPr/>
        </p:nvSpPr>
        <p:spPr>
          <a:xfrm>
            <a:off x="2996589" y="3015465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知识</a:t>
            </a:r>
          </a:p>
        </p:txBody>
      </p:sp>
      <p:sp>
        <p:nvSpPr>
          <p:cNvPr id="10" name="圆角矩形 22"/>
          <p:cNvSpPr/>
          <p:nvPr/>
        </p:nvSpPr>
        <p:spPr>
          <a:xfrm>
            <a:off x="2996589" y="4995206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考点</a:t>
            </a:r>
          </a:p>
        </p:txBody>
      </p:sp>
      <p:sp>
        <p:nvSpPr>
          <p:cNvPr id="12" name="圆角矩形 24"/>
          <p:cNvSpPr/>
          <p:nvPr/>
        </p:nvSpPr>
        <p:spPr>
          <a:xfrm>
            <a:off x="4866139" y="4584389"/>
            <a:ext cx="411883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利用线段的和与差求线段长度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51881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课堂总结</a:t>
            </a:r>
          </a:p>
        </p:txBody>
      </p:sp>
      <p:sp>
        <p:nvSpPr>
          <p:cNvPr id="13" name="圆角矩形 16"/>
          <p:cNvSpPr/>
          <p:nvPr/>
        </p:nvSpPr>
        <p:spPr>
          <a:xfrm>
            <a:off x="4866139" y="3612612"/>
            <a:ext cx="4132088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线段的中点及其性质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4561249" y="4901492"/>
            <a:ext cx="137378" cy="786868"/>
          </a:xfrm>
          <a:prstGeom prst="leftBrace">
            <a:avLst>
              <a:gd name="adj1" fmla="val 142269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4528760" y="2968138"/>
            <a:ext cx="137378" cy="786868"/>
          </a:xfrm>
          <a:prstGeom prst="leftBrace">
            <a:avLst>
              <a:gd name="adj1" fmla="val 142269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24"/>
          <p:cNvSpPr/>
          <p:nvPr/>
        </p:nvSpPr>
        <p:spPr>
          <a:xfrm>
            <a:off x="4912522" y="5386148"/>
            <a:ext cx="411883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利用线段的中点求线段长度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07431" y="1405728"/>
            <a:ext cx="53771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912600" y="11671300"/>
            <a:ext cx="304800" cy="228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38083" y="2561011"/>
            <a:ext cx="62788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掌握线段的和、差以及中点的概念及表示方法。</a:t>
            </a:r>
          </a:p>
        </p:txBody>
      </p:sp>
      <p:sp>
        <p:nvSpPr>
          <p:cNvPr id="3" name="矩形: 圆角 7"/>
          <p:cNvSpPr/>
          <p:nvPr/>
        </p:nvSpPr>
        <p:spPr>
          <a:xfrm>
            <a:off x="2079034" y="2600767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8083" y="4014768"/>
            <a:ext cx="3524718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线段的有关计算。</a:t>
            </a:r>
          </a:p>
        </p:txBody>
      </p:sp>
      <p:sp>
        <p:nvSpPr>
          <p:cNvPr id="5" name="矩形: 圆角 7"/>
          <p:cNvSpPr/>
          <p:nvPr/>
        </p:nvSpPr>
        <p:spPr>
          <a:xfrm>
            <a:off x="2079034" y="4004433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重难点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2401" y="1477272"/>
            <a:ext cx="9327198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画线段AB=1cm，延长AB到C，使BC=1.5cm，你认为线段AC和AB，BC有什么样的数量关系？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081346" y="3706000"/>
            <a:ext cx="1750742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32088" y="3706000"/>
            <a:ext cx="2616587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70867" y="3758816"/>
            <a:ext cx="42095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21609" y="3758816"/>
            <a:ext cx="42095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38196" y="3758816"/>
            <a:ext cx="42095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62939" y="2731611"/>
            <a:ext cx="78755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1cm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4762270" y="2553629"/>
            <a:ext cx="388893" cy="1750742"/>
          </a:xfrm>
          <a:prstGeom prst="leftBrace">
            <a:avLst>
              <a:gd name="adj1" fmla="val 71401"/>
              <a:gd name="adj2" fmla="val 50000"/>
            </a:avLst>
          </a:prstGeom>
          <a:ln w="1905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 rot="5400000">
            <a:off x="6945934" y="2120709"/>
            <a:ext cx="388893" cy="2616586"/>
          </a:xfrm>
          <a:prstGeom prst="leftBrace">
            <a:avLst>
              <a:gd name="adj1" fmla="val 71401"/>
              <a:gd name="adj2" fmla="val 50000"/>
            </a:avLst>
          </a:prstGeom>
          <a:ln w="1905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13116" y="2772889"/>
            <a:ext cx="115533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1.5cm</a:t>
            </a:r>
          </a:p>
        </p:txBody>
      </p:sp>
      <p:sp>
        <p:nvSpPr>
          <p:cNvPr id="23" name="左大括号 22"/>
          <p:cNvSpPr/>
          <p:nvPr/>
        </p:nvSpPr>
        <p:spPr>
          <a:xfrm rot="16200000">
            <a:off x="5907778" y="1967918"/>
            <a:ext cx="714462" cy="4367330"/>
          </a:xfrm>
          <a:prstGeom prst="leftBrace">
            <a:avLst>
              <a:gd name="adj1" fmla="val 71401"/>
              <a:gd name="adj2" fmla="val 50000"/>
            </a:avLst>
          </a:prstGeom>
          <a:ln w="1905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809719" y="4508814"/>
            <a:ext cx="115533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2.5cm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56716" y="5292840"/>
            <a:ext cx="236410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AC=AB+BC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 dirty="0"/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1" grpId="0"/>
      <p:bldP spid="23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2400" y="1477272"/>
            <a:ext cx="948959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画线段MN=3cm，在MN上截取线段MP=2cm，你认为线段PN和MN，MP有什么样的数量关系？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081346" y="3706000"/>
            <a:ext cx="288371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965056" y="3706000"/>
            <a:ext cx="1483619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70867" y="3758816"/>
            <a:ext cx="42095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69826" y="3758816"/>
            <a:ext cx="42095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38196" y="3758816"/>
            <a:ext cx="42095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29421" y="2772886"/>
            <a:ext cx="78755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5328752" y="1987147"/>
            <a:ext cx="388893" cy="2883707"/>
          </a:xfrm>
          <a:prstGeom prst="leftBrace">
            <a:avLst>
              <a:gd name="adj1" fmla="val 71401"/>
              <a:gd name="adj2" fmla="val 50000"/>
            </a:avLst>
          </a:prstGeom>
          <a:ln w="1905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 rot="5400000">
            <a:off x="7512417" y="2687193"/>
            <a:ext cx="388893" cy="1483620"/>
          </a:xfrm>
          <a:prstGeom prst="leftBrace">
            <a:avLst>
              <a:gd name="adj1" fmla="val 71401"/>
              <a:gd name="adj2" fmla="val 50000"/>
            </a:avLst>
          </a:prstGeom>
          <a:ln w="1905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372617" y="2731616"/>
            <a:ext cx="115533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1cm</a:t>
            </a:r>
          </a:p>
        </p:txBody>
      </p:sp>
      <p:sp>
        <p:nvSpPr>
          <p:cNvPr id="23" name="左大括号 22"/>
          <p:cNvSpPr/>
          <p:nvPr/>
        </p:nvSpPr>
        <p:spPr>
          <a:xfrm rot="16200000">
            <a:off x="5907778" y="1967918"/>
            <a:ext cx="714462" cy="4367330"/>
          </a:xfrm>
          <a:prstGeom prst="leftBrace">
            <a:avLst>
              <a:gd name="adj1" fmla="val 71401"/>
              <a:gd name="adj2" fmla="val 50000"/>
            </a:avLst>
          </a:prstGeom>
          <a:ln w="1905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932897" y="4522220"/>
            <a:ext cx="115533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68019" y="5254740"/>
            <a:ext cx="22656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PN=MNMP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1" grpId="0"/>
      <p:bldP spid="23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12091" y="1595286"/>
            <a:ext cx="9275054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已知两条线段a，b，且a &gt; b，在直线 l 上画线段AB = a，BC = b，则线段AC就是线段 a 与 b 的和。记作AC= a + b.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877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fr-FR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线段运算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44962" y="4085069"/>
            <a:ext cx="508001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053064" y="4132154"/>
            <a:ext cx="446623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452068" y="3634736"/>
            <a:ext cx="636088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361058" y="3623404"/>
            <a:ext cx="605188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603509" y="3645934"/>
            <a:ext cx="508001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258169" y="4994925"/>
            <a:ext cx="2241518" cy="5791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32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AC=a + b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52917" y="3283816"/>
            <a:ext cx="1968500" cy="1371176"/>
            <a:chOff x="1689100" y="3776867"/>
            <a:chExt cx="1968500" cy="1371176"/>
          </a:xfrm>
        </p:grpSpPr>
        <p:sp>
          <p:nvSpPr>
            <p:cNvPr id="26" name="文本框 25"/>
            <p:cNvSpPr txBox="1"/>
            <p:nvPr/>
          </p:nvSpPr>
          <p:spPr>
            <a:xfrm>
              <a:off x="2385390" y="3776867"/>
              <a:ext cx="954149" cy="45720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altLang="zh-CN" sz="2400" b="1" i="1">
                  <a:solidFill>
                    <a:srgbClr val="100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689100" y="4365532"/>
              <a:ext cx="19685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816309" y="5148043"/>
              <a:ext cx="12954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372691" y="4686378"/>
              <a:ext cx="510210" cy="45720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>
                  <a:solidFill>
                    <a:srgbClr val="100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559474" y="4132154"/>
            <a:ext cx="5314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593609" y="4132154"/>
            <a:ext cx="1968500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9874312" y="3643568"/>
            <a:ext cx="5080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l 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7562109" y="4132154"/>
            <a:ext cx="12954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0" grpId="0"/>
      <p:bldP spid="41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12091" y="1595286"/>
            <a:ext cx="9275054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在直线 l 上画线段AB = a，在AB上画线段AD = b ，则线段DB就是线段 a 与 b 的差。记作DB = a  b.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877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fr-FR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线段运算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67119" y="4125644"/>
            <a:ext cx="508001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144006" y="4134924"/>
            <a:ext cx="446623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575178" y="3644795"/>
            <a:ext cx="636088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375547" y="3656268"/>
            <a:ext cx="605188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816453" y="3573662"/>
            <a:ext cx="508001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4632570" y="5007625"/>
            <a:ext cx="2241518" cy="5791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32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DB = a  b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933874" y="4144854"/>
            <a:ext cx="5314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719618" y="4144854"/>
            <a:ext cx="3766291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248712" y="3656268"/>
            <a:ext cx="5080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l 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3719618" y="4145541"/>
            <a:ext cx="12954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0" grpId="0"/>
      <p:bldP spid="41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2618372" y="3380874"/>
            <a:ext cx="6075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55505" y="2564424"/>
            <a:ext cx="1363674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61616" y="1541439"/>
            <a:ext cx="2857817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已知线段 a 和直线 l .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855505" y="2564424"/>
            <a:ext cx="1363674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81124" y="2003104"/>
            <a:ext cx="550445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94831" y="2953906"/>
            <a:ext cx="448678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38683" y="4112566"/>
            <a:ext cx="816165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（1）在直线 l 上依次画出线段AB=a，BC=a，CD=a，DE=a.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18372" y="3468582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63693" y="3465428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92670" y="3380874"/>
            <a:ext cx="136367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56344" y="3380874"/>
            <a:ext cx="1363674" cy="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020018" y="3380874"/>
            <a:ext cx="1363674" cy="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454205" y="3488201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99525" y="3488201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81553" y="3465427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 dirty="0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2.59259E-06 L -0.15886 0.1185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1616" y="1541439"/>
            <a:ext cx="2857817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已知线段 a 和直线 l .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804705" y="2514600"/>
            <a:ext cx="1363674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81124" y="2003104"/>
            <a:ext cx="550445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1858" y="3892370"/>
            <a:ext cx="8968284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（2）根据上述画法填空：AC=_________AB， AD=_________AB， AE=_________AB， AB=_________， AB=_________， AB=_________，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618372" y="3380874"/>
            <a:ext cx="6075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18372" y="3468582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928996" y="3380874"/>
            <a:ext cx="1363674" cy="0"/>
          </a:xfrm>
          <a:prstGeom prst="line">
            <a:avLst/>
          </a:prstGeom>
          <a:ln w="38100">
            <a:solidFill>
              <a:srgbClr val="1002C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63693" y="3465428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292670" y="3380874"/>
            <a:ext cx="136367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656344" y="3380874"/>
            <a:ext cx="1363674" cy="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020018" y="3380874"/>
            <a:ext cx="1363674" cy="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454205" y="3488201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99525" y="3488201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81553" y="3465427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35323" y="3949865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99377" y="3892371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40549" y="4610265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79549" y="4610265"/>
            <a:ext cx="6972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90279" y="4610265"/>
            <a:ext cx="6972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18983" y="5383372"/>
            <a:ext cx="676593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宽屏</PresentationFormat>
  <Paragraphs>220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方正北魏楷书简体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2021-09-19T08:57:00Z</cp:lastPrinted>
  <dcterms:created xsi:type="dcterms:W3CDTF">2021-09-19T08:57:00Z</dcterms:created>
  <dcterms:modified xsi:type="dcterms:W3CDTF">2023-01-16T16:39:53Z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8EADC81B62DD4206B461B422594FAC95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