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8" r:id="rId3"/>
    <p:sldId id="267" r:id="rId4"/>
    <p:sldId id="256" r:id="rId5"/>
    <p:sldId id="266" r:id="rId6"/>
    <p:sldId id="264" r:id="rId7"/>
    <p:sldId id="263" r:id="rId8"/>
    <p:sldId id="280" r:id="rId9"/>
    <p:sldId id="281" r:id="rId10"/>
    <p:sldId id="262" r:id="rId11"/>
    <p:sldId id="261" r:id="rId12"/>
    <p:sldId id="276" r:id="rId13"/>
    <p:sldId id="277" r:id="rId14"/>
    <p:sldId id="260" r:id="rId15"/>
    <p:sldId id="259" r:id="rId16"/>
    <p:sldId id="274" r:id="rId17"/>
    <p:sldId id="279" r:id="rId18"/>
    <p:sldId id="28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0000FF"/>
    <a:srgbClr val="3399FF"/>
    <a:srgbClr val="00CC00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6F979-7805-477C-87D1-4E145E06FC8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E9B3E-EAFC-4043-9C3E-EF698D51AE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E9B3E-EAFC-4043-9C3E-EF698D51AEC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1080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2291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773238"/>
            <a:ext cx="6400800" cy="10795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1B91AD-0F48-4FD3-BEB1-844548222A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FB13-7930-4068-9334-68CBD97C55C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8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8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DE84C-C97E-4EF2-9EC3-4339A7686C0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A0A7-AF6B-456B-92DB-8592C592C4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0C0-07B4-45CD-B980-6DB64AB98C3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BAD5-7411-4CB6-9D54-94E5CA4E512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F06E-9770-4E93-9722-C576AA3040B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8F5D-656B-4385-B205-DCE6E82E36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DAF5-03B0-42D3-A111-37A86AFDF0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7390-46EC-4C2C-AC68-9577C5A99F1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1C71-011F-48E3-8C2E-B77976E6DE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6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6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7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686B85D-B917-4BB0-8F7D-18EDF2087AD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6%20Topic3\&#35838;&#20214;\Unit6%20Topic3%20SectionD%20&#31934;&#21697;&#35838;&#20214;\Auld-Lang-Syne.mp3" TargetMode="External"/><Relationship Id="rId1" Type="http://schemas.microsoft.com/office/2007/relationships/media" Target="file:///C:\Documents%20and%20Settings\Administrator\&#26700;&#38754;\Unit6%20Topic3\&#35838;&#20214;\Unit6%20Topic3%20SectionD%20&#31934;&#21697;&#35838;&#20214;\Auld-Lang-Syne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PPT&#35838;&#20214;\13\13\&#20161;&#29233;&#29256;&#33521;&#35821;&#20061;&#24180;&#32423;&#19979;&#20876;Unit%206%20Topic%203&#12298;I%20will%20remember%20our%20friendship%20forever&#12299;&#65288;SectionD&#65289;&#35838;&#20214;&#21253;\P49-1a.mp3" TargetMode="External"/><Relationship Id="rId1" Type="http://schemas.microsoft.com/office/2007/relationships/media" Target="file:///F:\PPT&#35838;&#20214;\13\13\&#20161;&#29233;&#29256;&#33521;&#35821;&#20061;&#24180;&#32423;&#19979;&#20876;Unit%206%20Topic%203&#12298;I%20will%20remember%20our%20friendship%20forever&#12299;&#65288;SectionD&#65289;&#35838;&#20214;&#21253;\P49-1a.mp3" TargetMode="Externa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3414588" y="4365104"/>
            <a:ext cx="2266950" cy="44763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D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051" name="矩形 5"/>
          <p:cNvSpPr>
            <a:spLocks noChangeArrowheads="1"/>
          </p:cNvSpPr>
          <p:nvPr/>
        </p:nvSpPr>
        <p:spPr bwMode="auto">
          <a:xfrm>
            <a:off x="857250" y="1354068"/>
            <a:ext cx="7715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Topic 3</a:t>
            </a: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矩形 6"/>
          <p:cNvSpPr>
            <a:spLocks noChangeArrowheads="1"/>
          </p:cNvSpPr>
          <p:nvPr/>
        </p:nvSpPr>
        <p:spPr bwMode="auto">
          <a:xfrm>
            <a:off x="347661" y="2420888"/>
            <a:ext cx="840080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remember 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friendship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forever.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00817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47 9-6-3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113" y="2565400"/>
            <a:ext cx="49688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555875" y="1557338"/>
            <a:ext cx="6156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Act out the conversation in groups.</a:t>
            </a:r>
          </a:p>
        </p:txBody>
      </p:sp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250825" y="476251"/>
            <a:ext cx="2535225" cy="1095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eaLnBrk="0" hangingPunct="0">
              <a:defRPr/>
            </a:pPr>
            <a:r>
              <a:rPr lang="en-US" altLang="zh-CN" dirty="0">
                <a:solidFill>
                  <a:srgbClr val="FF0000"/>
                </a:solidFill>
              </a:rPr>
              <a:t>Group work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835150" y="765175"/>
            <a:ext cx="568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99"/>
                </a:solidFill>
              </a:rPr>
              <a:t>Let’s make graduation cards.</a:t>
            </a:r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500438"/>
            <a:ext cx="3744912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毕业卡片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575" y="1844675"/>
            <a:ext cx="38893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633788" y="549275"/>
            <a:ext cx="20177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/>
              </a:rPr>
              <a:t>Project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Comic Sans MS" panose="030F0702030302020204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8064500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Making an Address Book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Collect information from your classmates and friends. The following details should be included</a:t>
            </a:r>
            <a:r>
              <a:rPr lang="zh-CN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name/photo/nationality/age/telephone number/address/ postal code/e-mail address/star sign/hobby/motto/ favorite color/appearance/…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87450" y="692150"/>
            <a:ext cx="6119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You can make a chart and fill it in.</a:t>
            </a:r>
          </a:p>
        </p:txBody>
      </p:sp>
      <p:graphicFrame>
        <p:nvGraphicFramePr>
          <p:cNvPr id="23584" name="Group 32"/>
          <p:cNvGraphicFramePr>
            <a:graphicFrameLocks noGrp="1"/>
          </p:cNvGraphicFramePr>
          <p:nvPr/>
        </p:nvGraphicFramePr>
        <p:xfrm>
          <a:off x="1219200" y="1700213"/>
          <a:ext cx="6840538" cy="3662362"/>
        </p:xfrm>
        <a:graphic>
          <a:graphicData uri="http://schemas.openxmlformats.org/drawingml/2006/table">
            <a:tbl>
              <a:tblPr/>
              <a:tblGrid>
                <a:gridCol w="28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5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Telephone number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E-mail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Motto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Star sign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Hobby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 rot="642341">
            <a:off x="5821363" y="477838"/>
            <a:ext cx="2578100" cy="915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4000" b="1" kern="10" dirty="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Summary</a:t>
            </a:r>
            <a:endParaRPr lang="zh-CN" altLang="en-US" sz="4000" b="1" kern="10" dirty="0">
              <a:solidFill>
                <a:srgbClr val="FF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5813" y="1571625"/>
            <a:ext cx="77152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拥抱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a big hug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热烈拥抱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time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及时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time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按时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conclude 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推断出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promise  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v.&amp; n.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许诺，保证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promise to do </a:t>
            </a:r>
            <a:r>
              <a:rPr lang="en-US" altLang="zh-C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许诺做某事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you must </a:t>
            </a:r>
            <a:r>
              <a:rPr lang="en-US" altLang="zh-C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promise to send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e-mails to us often.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3024188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Functions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28625" y="2133600"/>
            <a:ext cx="832008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Take it easy. We have worked so hard that we will  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be able to pass it easily. 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I hope our friendship will last forever. I’m sure it will  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be more and more valuable as time goes by.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827088" y="1557338"/>
            <a:ext cx="7921625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solidFill>
                  <a:srgbClr val="0000FF"/>
                </a:solidFill>
              </a:rPr>
              <a:t>(       )  He promised ______ his old friend during  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solidFill>
                  <a:srgbClr val="0000FF"/>
                </a:solidFill>
              </a:rPr>
              <a:t>            his stay in Tianjin.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rgbClr val="0000FF"/>
                </a:solidFill>
              </a:rPr>
              <a:t>(2013 </a:t>
            </a:r>
            <a:r>
              <a:rPr lang="zh-CN" altLang="en-US" sz="2800" dirty="0">
                <a:solidFill>
                  <a:srgbClr val="0000FF"/>
                </a:solidFill>
              </a:rPr>
              <a:t>南京</a:t>
            </a:r>
            <a:r>
              <a:rPr lang="en-US" altLang="zh-CN" sz="2800" dirty="0">
                <a:solidFill>
                  <a:srgbClr val="0000FF"/>
                </a:solidFill>
              </a:rPr>
              <a:t>)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solidFill>
                  <a:srgbClr val="0000FF"/>
                </a:solidFill>
              </a:rPr>
              <a:t>            A. see                        B. seeing   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solidFill>
                  <a:srgbClr val="0000FF"/>
                </a:solidFill>
              </a:rPr>
              <a:t>            C. saw                       D. to see</a:t>
            </a:r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4643438" y="500063"/>
            <a:ext cx="3000375" cy="7858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kern="1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中考链接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187450" y="1844675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204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2843213" y="981075"/>
            <a:ext cx="3300412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00125" y="2708275"/>
            <a:ext cx="681196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your schoolmates to fill in your address book.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395288" y="3068638"/>
            <a:ext cx="2232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0000FF"/>
                </a:solidFill>
              </a:rPr>
              <a:t>《</a:t>
            </a:r>
            <a:r>
              <a:rPr lang="zh-CN" altLang="en-US" sz="1600" b="1">
                <a:solidFill>
                  <a:srgbClr val="0000FF"/>
                </a:solidFill>
              </a:rPr>
              <a:t>友谊地久天长</a:t>
            </a:r>
            <a:r>
              <a:rPr lang="en-US" altLang="zh-CN" sz="1600" b="1">
                <a:solidFill>
                  <a:srgbClr val="0000FF"/>
                </a:solidFill>
              </a:rPr>
              <a:t>》</a:t>
            </a:r>
            <a:r>
              <a:rPr lang="zh-CN" altLang="en-US" sz="1600" b="1">
                <a:solidFill>
                  <a:srgbClr val="0000FF"/>
                </a:solidFill>
              </a:rPr>
              <a:t>歌曲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987675" y="376238"/>
            <a:ext cx="5834063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3399"/>
                </a:solidFill>
              </a:rPr>
              <a:t>Should auld acquaintance be forgot,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And never brought to mind?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Should auld acquaintance be forgot,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And days of auld lang syne.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3399"/>
                </a:solidFill>
              </a:rPr>
              <a:t>And here's a hand, my trusty friend,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And give a hand of thine,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We'll take a cup of kindness yet,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For auld lang syne.</a:t>
            </a:r>
            <a:br>
              <a:rPr lang="en-US" altLang="zh-CN" sz="2400">
                <a:solidFill>
                  <a:srgbClr val="FF3399"/>
                </a:solidFill>
              </a:rPr>
            </a:br>
            <a:endParaRPr lang="en-US" altLang="zh-CN" sz="2400">
              <a:solidFill>
                <a:srgbClr val="FF3399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3399"/>
                </a:solidFill>
              </a:rPr>
              <a:t>For auld lang syne, my dear,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For auld lang syne,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We'll take a cup of kindness yet.</a:t>
            </a:r>
            <a:br>
              <a:rPr lang="en-US" altLang="zh-CN" sz="2400">
                <a:solidFill>
                  <a:srgbClr val="FF3399"/>
                </a:solidFill>
              </a:rPr>
            </a:br>
            <a:r>
              <a:rPr lang="en-US" altLang="zh-CN" sz="2400">
                <a:solidFill>
                  <a:srgbClr val="FF3399"/>
                </a:solidFill>
              </a:rPr>
              <a:t>For auld lang syne.</a:t>
            </a:r>
            <a:br>
              <a:rPr lang="en-US" altLang="zh-CN" sz="2400">
                <a:solidFill>
                  <a:srgbClr val="FF3399"/>
                </a:solidFill>
              </a:rPr>
            </a:br>
            <a:endParaRPr lang="en-US" altLang="zh-CN" sz="2400">
              <a:solidFill>
                <a:srgbClr val="FF3399"/>
              </a:solidFill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23850" y="2420938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 dirty="0">
                <a:solidFill>
                  <a:srgbClr val="FF3399"/>
                </a:solidFill>
              </a:rPr>
              <a:t>Auld Lang </a:t>
            </a:r>
            <a:r>
              <a:rPr lang="en-US" altLang="zh-CN" sz="2400" b="1" i="1" dirty="0" err="1">
                <a:solidFill>
                  <a:srgbClr val="FF3399"/>
                </a:solidFill>
              </a:rPr>
              <a:t>Syne</a:t>
            </a:r>
            <a:endParaRPr lang="en-US" altLang="zh-CN" sz="2400" b="1" i="1" dirty="0">
              <a:solidFill>
                <a:srgbClr val="FF3399"/>
              </a:solidFill>
            </a:endParaRPr>
          </a:p>
        </p:txBody>
      </p:sp>
      <p:pic>
        <p:nvPicPr>
          <p:cNvPr id="5" name="Auld-Lang-Syne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85938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44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052" grpId="0"/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毕业前 拍毕业照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336675"/>
            <a:ext cx="3887787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 descr="毕业前 互赠卡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933825"/>
            <a:ext cx="38877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毕业前 互赠礼物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989138"/>
            <a:ext cx="244792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331640" y="396267"/>
            <a:ext cx="741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66"/>
                </a:solidFill>
              </a:rPr>
              <a:t>What will you do during the graduation ceremony?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47 9-6-3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80750" y="2492896"/>
            <a:ext cx="56896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84213" y="1519084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66"/>
                </a:solidFill>
              </a:rPr>
              <a:t>Talk about your feelings when you say goodbye    to each other.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42938" y="1928813"/>
            <a:ext cx="7885112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Jane comes in a hurry.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Jane, Michael and Maria </a:t>
            </a:r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airport.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Jane, Michael and Maria </a:t>
            </a:r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big hugs to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395288" y="622300"/>
            <a:ext cx="807561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1a     Can you put the following sentences back in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proper places?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71550" y="1700213"/>
            <a:ext cx="7777163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400" dirty="0"/>
              <a:t>Jane is almost late for her plane.            (           )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400" dirty="0"/>
              <a:t>Jane’s family set off late for the airport because they said goodbye to so many people.           (            )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400" dirty="0" err="1"/>
              <a:t>Kangkang</a:t>
            </a:r>
            <a:r>
              <a:rPr lang="en-US" altLang="zh-CN" sz="2400" dirty="0"/>
              <a:t> doesn’t like to write, so Maria asks him to promise to write e-mails to them.            (            )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400" dirty="0"/>
              <a:t>We can conclude that Michael often did crazy things on his skateboard.                                   (            )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400" dirty="0"/>
              <a:t>Jane’s flight is the one that leaves first.   (            )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833437" y="1050925"/>
            <a:ext cx="805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D60093"/>
                </a:solidFill>
              </a:rPr>
              <a:t>1b    Read 1a and mark T ( True) or F ( False).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164388" y="184467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235825" y="2924175"/>
            <a:ext cx="40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235825" y="40767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235825" y="522922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235825" y="5876925"/>
            <a:ext cx="46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7092950" y="1125538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11" name="P49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410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2651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194" grpId="0"/>
      <p:bldP spid="8195" grpId="0"/>
      <p:bldP spid="12294" grpId="0"/>
      <p:bldP spid="12295" grpId="0"/>
      <p:bldP spid="12296" grpId="0"/>
      <p:bldP spid="12297" grpId="0"/>
      <p:bldP spid="12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3357563" y="785813"/>
            <a:ext cx="2439987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Key points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116013" y="1773238"/>
            <a:ext cx="7416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Jane, Michael and Maria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airport.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357313" y="3857625"/>
            <a:ext cx="66976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see you off when you go back home.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258888" y="3178175"/>
            <a:ext cx="5761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see … off      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送行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/>
      <p:bldP spid="9220" grpId="0"/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833438" y="1989138"/>
            <a:ext cx="748823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2. Jane, Michael and Maria </a:t>
            </a:r>
            <a:r>
              <a:rPr lang="en-US" altLang="zh-CN" sz="2800" dirty="0">
                <a:solidFill>
                  <a:srgbClr val="FF0066"/>
                </a:solidFill>
              </a:rPr>
              <a:t>give big hugs to</a:t>
            </a:r>
            <a:r>
              <a:rPr lang="en-US" altLang="zh-CN" sz="2800" dirty="0">
                <a:solidFill>
                  <a:srgbClr val="0000FF"/>
                </a:solidFill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    </a:t>
            </a:r>
            <a:r>
              <a:rPr lang="en-US" altLang="zh-CN" sz="2800" dirty="0" err="1">
                <a:solidFill>
                  <a:srgbClr val="0000FF"/>
                </a:solidFill>
              </a:rPr>
              <a:t>Kangkang</a:t>
            </a:r>
            <a:r>
              <a:rPr lang="en-US" altLang="zh-CN" sz="28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580063" y="3482975"/>
            <a:ext cx="2520950" cy="449263"/>
          </a:xfrm>
          <a:prstGeom prst="wedgeRectCallout">
            <a:avLst>
              <a:gd name="adj1" fmla="val -13917"/>
              <a:gd name="adj2" fmla="val -2485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/>
              <a:t>热烈拥抱某人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357563" y="785813"/>
            <a:ext cx="2439987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Key points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9221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1550" y="2060575"/>
            <a:ext cx="7272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000" dirty="0">
                <a:solidFill>
                  <a:srgbClr val="0000FF"/>
                </a:solidFill>
              </a:rPr>
              <a:t>3. I’m sure she’ll join us</a:t>
            </a:r>
            <a:r>
              <a:rPr lang="en-US" altLang="zh-CN" sz="3000" dirty="0"/>
              <a:t> </a:t>
            </a:r>
            <a:r>
              <a:rPr lang="en-US" altLang="zh-CN" sz="3000" dirty="0">
                <a:solidFill>
                  <a:srgbClr val="FF0066"/>
                </a:solidFill>
              </a:rPr>
              <a:t>any minute now</a:t>
            </a:r>
            <a:r>
              <a:rPr lang="en-US" altLang="zh-CN" sz="3000" dirty="0"/>
              <a:t>.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795963" y="3500438"/>
            <a:ext cx="2232025" cy="609600"/>
          </a:xfrm>
          <a:prstGeom prst="wedgeRectCallout">
            <a:avLst>
              <a:gd name="adj1" fmla="val -37199"/>
              <a:gd name="adj2" fmla="val -210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800"/>
              <a:t>很快；随时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357563" y="785813"/>
            <a:ext cx="2439987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Key points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3072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55650" y="1700213"/>
            <a:ext cx="7850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4. You must </a:t>
            </a:r>
            <a:r>
              <a:rPr lang="en-US" altLang="zh-CN" sz="2800" dirty="0">
                <a:solidFill>
                  <a:srgbClr val="FF0000"/>
                </a:solidFill>
              </a:rPr>
              <a:t>promise</a:t>
            </a:r>
            <a:r>
              <a:rPr lang="en-US" altLang="zh-CN" sz="2800" dirty="0">
                <a:solidFill>
                  <a:srgbClr val="0000FF"/>
                </a:solidFill>
              </a:rPr>
              <a:t> to send e-mails to us often.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3419475" y="2781300"/>
            <a:ext cx="2520950" cy="576263"/>
          </a:xfrm>
          <a:prstGeom prst="wedgeRectCallout">
            <a:avLst>
              <a:gd name="adj1" fmla="val -52898"/>
              <a:gd name="adj2" fmla="val -1588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563938" y="2852738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/>
              <a:t>v.</a:t>
            </a:r>
            <a:r>
              <a:rPr lang="en-US" altLang="zh-CN" sz="2400"/>
              <a:t>  </a:t>
            </a:r>
            <a:r>
              <a:rPr lang="zh-CN" altLang="en-US" sz="2400"/>
              <a:t>许诺，保证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771775" y="3644900"/>
            <a:ext cx="61198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400" dirty="0">
                <a:solidFill>
                  <a:schemeClr val="hlink"/>
                </a:solidFill>
              </a:rPr>
              <a:t>promise</a:t>
            </a:r>
            <a:r>
              <a:rPr lang="en-US" altLang="zh-CN" sz="2400" i="1" dirty="0">
                <a:solidFill>
                  <a:schemeClr val="hlink"/>
                </a:solidFill>
              </a:rPr>
              <a:t> sb.</a:t>
            </a:r>
            <a:r>
              <a:rPr lang="en-US" altLang="zh-CN" sz="2400" dirty="0">
                <a:solidFill>
                  <a:schemeClr val="hlink"/>
                </a:solidFill>
              </a:rPr>
              <a:t> to do </a:t>
            </a:r>
            <a:r>
              <a:rPr lang="en-US" altLang="zh-CN" sz="2400" i="1" dirty="0" err="1">
                <a:solidFill>
                  <a:schemeClr val="hlink"/>
                </a:solidFill>
              </a:rPr>
              <a:t>sth</a:t>
            </a:r>
            <a:r>
              <a:rPr lang="en-US" altLang="zh-CN" sz="2400" dirty="0">
                <a:solidFill>
                  <a:schemeClr val="hlink"/>
                </a:solidFill>
              </a:rPr>
              <a:t>.   </a:t>
            </a:r>
            <a:r>
              <a:rPr lang="zh-CN" altLang="en-US" sz="2400" dirty="0">
                <a:solidFill>
                  <a:schemeClr val="hlink"/>
                </a:solidFill>
              </a:rPr>
              <a:t>承诺某人做某事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dirty="0" err="1">
                <a:solidFill>
                  <a:srgbClr val="0000FF"/>
                </a:solidFill>
              </a:rPr>
              <a:t>eg</a:t>
            </a:r>
            <a:r>
              <a:rPr lang="en-US" altLang="zh-CN" sz="2400" dirty="0">
                <a:solidFill>
                  <a:srgbClr val="0000FF"/>
                </a:solidFill>
              </a:rPr>
              <a:t>. The little boy promised her mother to finish his homework in 20 minutes. </a:t>
            </a: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357563" y="785813"/>
            <a:ext cx="2439987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Key points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31748" grpId="0" animBg="1"/>
      <p:bldP spid="31749" grpId="0"/>
      <p:bldP spid="31750" grpId="0"/>
      <p:bldP spid="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商务科技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商务科技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商务科技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523</Words>
  <Application>Microsoft Office PowerPoint</Application>
  <PresentationFormat>全屏显示(4:3)</PresentationFormat>
  <Paragraphs>79</Paragraphs>
  <Slides>18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2014-02-28T12:36:00Z</dcterms:created>
  <dcterms:modified xsi:type="dcterms:W3CDTF">2023-01-16T16:39:57Z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6F52300CABBD4DFCB55FDE953EFB4129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