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DC55-E3E2-499E-B82A-48083B70475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F5AF-210D-4B2B-A8BD-D53A6AEED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microsoft.com/office/2007/relationships/media" Target="../media/media4.mp3"/><Relationship Id="rId18" Type="http://schemas.openxmlformats.org/officeDocument/2006/relationships/audio" Target="../media/media6.mp3"/><Relationship Id="rId3" Type="http://schemas.openxmlformats.org/officeDocument/2006/relationships/tags" Target="../tags/tag3.xml"/><Relationship Id="rId21" Type="http://schemas.microsoft.com/office/2007/relationships/media" Target="../media/media8.mp3"/><Relationship Id="rId7" Type="http://schemas.microsoft.com/office/2007/relationships/media" Target="../media/media1.mp3"/><Relationship Id="rId12" Type="http://schemas.openxmlformats.org/officeDocument/2006/relationships/audio" Target="../media/media3.mp3"/><Relationship Id="rId17" Type="http://schemas.microsoft.com/office/2007/relationships/media" Target="../media/media6.mp3"/><Relationship Id="rId2" Type="http://schemas.openxmlformats.org/officeDocument/2006/relationships/tags" Target="../tags/tag2.xml"/><Relationship Id="rId16" Type="http://schemas.openxmlformats.org/officeDocument/2006/relationships/audio" Target="../media/media5.mp3"/><Relationship Id="rId20" Type="http://schemas.openxmlformats.org/officeDocument/2006/relationships/audio" Target="../media/media7.mp3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microsoft.com/office/2007/relationships/media" Target="../media/media3.mp3"/><Relationship Id="rId24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microsoft.com/office/2007/relationships/media" Target="../media/media5.mp3"/><Relationship Id="rId23" Type="http://schemas.openxmlformats.org/officeDocument/2006/relationships/slideLayout" Target="../slideLayouts/slideLayout2.xml"/><Relationship Id="rId10" Type="http://schemas.openxmlformats.org/officeDocument/2006/relationships/audio" Target="../media/media2.mp3"/><Relationship Id="rId19" Type="http://schemas.microsoft.com/office/2007/relationships/media" Target="../media/media7.mp3"/><Relationship Id="rId4" Type="http://schemas.openxmlformats.org/officeDocument/2006/relationships/tags" Target="../tags/tag4.xml"/><Relationship Id="rId9" Type="http://schemas.microsoft.com/office/2007/relationships/media" Target="../media/media2.mp3"/><Relationship Id="rId14" Type="http://schemas.openxmlformats.org/officeDocument/2006/relationships/audio" Target="../media/media4.mp3"/><Relationship Id="rId22" Type="http://schemas.openxmlformats.org/officeDocument/2006/relationships/audio" Target="../media/media8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3" Type="http://schemas.openxmlformats.org/officeDocument/2006/relationships/tags" Target="../tags/tag9.xml"/><Relationship Id="rId7" Type="http://schemas.microsoft.com/office/2007/relationships/media" Target="../media/media9.mp3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.png"/><Relationship Id="rId5" Type="http://schemas.openxmlformats.org/officeDocument/2006/relationships/tags" Target="../tags/tag11.xml"/><Relationship Id="rId10" Type="http://schemas.openxmlformats.org/officeDocument/2006/relationships/image" Target="../media/image3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0" y="1295400"/>
            <a:ext cx="9144000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000" dirty="0">
                <a:cs typeface="Times New Roman" panose="02020603050405020304" pitchFamily="18" charset="0"/>
              </a:rPr>
              <a:t>Unit 7 </a:t>
            </a:r>
            <a:r>
              <a:rPr lang="en-US" altLang="zh-CN" sz="4000" dirty="0"/>
              <a:t>Days and Months</a:t>
            </a:r>
            <a:endParaRPr lang="en-US" altLang="zh-CN" sz="4000" dirty="0"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dirty="0" smtClean="0"/>
              <a:t>Seasons </a:t>
            </a:r>
            <a:r>
              <a:rPr lang="en-US" altLang="zh-CN" sz="5400" dirty="0"/>
              <a:t>and Weather</a:t>
            </a:r>
            <a:endParaRPr lang="zh-CN" altLang="zh-CN" sz="5400" dirty="0"/>
          </a:p>
        </p:txBody>
      </p:sp>
      <p:sp>
        <p:nvSpPr>
          <p:cNvPr id="3" name="矩形 2"/>
          <p:cNvSpPr/>
          <p:nvPr/>
        </p:nvSpPr>
        <p:spPr>
          <a:xfrm>
            <a:off x="0" y="5403671"/>
            <a:ext cx="9144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971800" y="1981200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600" dirty="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 Unicode MS" panose="020B0604020202020204" pitchFamily="34" charset="-122"/>
              </a:rPr>
              <a:t>再见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words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5" name="菱形 14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22845" y="1242672"/>
            <a:ext cx="35814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73025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星期一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adj.</a:t>
            </a:r>
            <a:r>
              <a:rPr kumimoji="0" lang="zh-CN" altLang="en-US" sz="1800" b="0" dirty="0"/>
              <a:t>多雨的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星期二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星期三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游泳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 err="1"/>
              <a:t>adv.&amp;prep</a:t>
            </a:r>
            <a:r>
              <a:rPr kumimoji="0" lang="en-US" altLang="zh-CN" sz="1800" b="0" dirty="0"/>
              <a:t>.</a:t>
            </a:r>
            <a:r>
              <a:rPr kumimoji="0" lang="zh-CN" altLang="en-US" sz="1800" b="0" dirty="0"/>
              <a:t>在外面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星期四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adj.</a:t>
            </a:r>
            <a:r>
              <a:rPr kumimoji="0" lang="zh-CN" altLang="en-US" sz="1800" b="0" dirty="0"/>
              <a:t>下雪的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v.</a:t>
            </a:r>
            <a:r>
              <a:rPr kumimoji="0" lang="zh-CN" altLang="en-US" sz="1800" b="0" dirty="0"/>
              <a:t>滑冰</a:t>
            </a:r>
            <a:endParaRPr kumimoji="0" lang="en-US" altLang="zh-CN" sz="1800" b="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676400" y="1492331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Monday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676400" y="2000331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rainy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676400" y="2508331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Tuesday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676400" y="3016331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Wednesday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676400" y="3524331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swimming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676400" y="4148747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outside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676400" y="4656747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Thursday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676400" y="5164747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snowy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1676400" y="5759531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skate</a:t>
            </a:r>
          </a:p>
        </p:txBody>
      </p:sp>
      <p:pic>
        <p:nvPicPr>
          <p:cNvPr id="2" name="Monday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667000" y="1397000"/>
            <a:ext cx="609600" cy="812800"/>
          </a:xfrm>
          <a:prstGeom prst="rect">
            <a:avLst/>
          </a:prstGeom>
        </p:spPr>
      </p:pic>
      <p:pic>
        <p:nvPicPr>
          <p:cNvPr id="3" name="rainy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286000" y="1905000"/>
            <a:ext cx="609600" cy="812800"/>
          </a:xfrm>
          <a:prstGeom prst="rect">
            <a:avLst/>
          </a:prstGeom>
        </p:spPr>
      </p:pic>
      <p:pic>
        <p:nvPicPr>
          <p:cNvPr id="4" name="Tuesday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667000" y="2514600"/>
            <a:ext cx="609600" cy="812800"/>
          </a:xfrm>
          <a:prstGeom prst="rect">
            <a:avLst/>
          </a:prstGeom>
        </p:spPr>
      </p:pic>
      <p:pic>
        <p:nvPicPr>
          <p:cNvPr id="5" name="Wednesday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971800" y="3022600"/>
            <a:ext cx="609600" cy="812800"/>
          </a:xfrm>
          <a:prstGeom prst="rect">
            <a:avLst/>
          </a:prstGeom>
        </p:spPr>
      </p:pic>
      <p:pic>
        <p:nvPicPr>
          <p:cNvPr id="6" name="outsid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514600" y="4038600"/>
            <a:ext cx="609600" cy="812800"/>
          </a:xfrm>
          <a:prstGeom prst="rect">
            <a:avLst/>
          </a:prstGeom>
        </p:spPr>
      </p:pic>
      <p:pic>
        <p:nvPicPr>
          <p:cNvPr id="7" name="Thursday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667000" y="4648200"/>
            <a:ext cx="609600" cy="812800"/>
          </a:xfrm>
          <a:prstGeom prst="rect">
            <a:avLst/>
          </a:prstGeom>
        </p:spPr>
      </p:pic>
      <p:pic>
        <p:nvPicPr>
          <p:cNvPr id="26" name="snowy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438400" y="5156200"/>
            <a:ext cx="609600" cy="812800"/>
          </a:xfrm>
          <a:prstGeom prst="rect">
            <a:avLst/>
          </a:prstGeom>
        </p:spPr>
      </p:pic>
      <p:pic>
        <p:nvPicPr>
          <p:cNvPr id="27" name="skat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286000" y="56642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9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1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Listen and read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2" name="菱形 11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3151" y="1295400"/>
            <a:ext cx="3181704" cy="5486400"/>
          </a:xfrm>
          <a:prstGeom prst="rect">
            <a:avLst/>
          </a:prstGeom>
        </p:spPr>
      </p:pic>
      <p:pic>
        <p:nvPicPr>
          <p:cNvPr id="3" name="七年级上册Unit 7-Lesson 37课文音频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52800" y="1778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Phrases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600200" y="1678792"/>
            <a:ext cx="6096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阅读课文找出下列短语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1.</a:t>
            </a:r>
            <a:r>
              <a:rPr kumimoji="0" lang="zh-CN" altLang="en-US" sz="1800" b="0" dirty="0">
                <a:latin typeface="宋体" panose="02010600030101010101" pitchFamily="2" charset="-122"/>
              </a:rPr>
              <a:t>你喜欢什么样的季节</a:t>
            </a:r>
            <a:r>
              <a:rPr kumimoji="0" lang="en-US" altLang="zh-CN" sz="1800" b="0" dirty="0">
                <a:latin typeface="宋体" panose="02010600030101010101" pitchFamily="2" charset="-122"/>
              </a:rPr>
              <a:t>?</a:t>
            </a:r>
            <a:r>
              <a:rPr kumimoji="0" lang="en-US" altLang="zh-CN" sz="1800" b="0" dirty="0"/>
              <a:t>___________________ 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2........</a:t>
            </a:r>
            <a:r>
              <a:rPr kumimoji="0" lang="zh-CN" altLang="en-US" sz="1800" b="0" dirty="0"/>
              <a:t>怎么样？</a:t>
            </a:r>
            <a:r>
              <a:rPr kumimoji="0" lang="en-US" altLang="zh-CN" sz="1800" b="0" dirty="0"/>
              <a:t>___________________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3.</a:t>
            </a:r>
            <a:r>
              <a:rPr kumimoji="0" lang="zh-CN" altLang="en-US" sz="1800" b="0" dirty="0"/>
              <a:t>我喜欢</a:t>
            </a:r>
            <a:r>
              <a:rPr kumimoji="0" lang="en-US" altLang="zh-CN" sz="1800" b="0" dirty="0"/>
              <a:t>..._________    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4.</a:t>
            </a:r>
            <a:r>
              <a:rPr kumimoji="0" lang="zh-CN" altLang="en-US" sz="1800" b="0" dirty="0"/>
              <a:t>凉快</a:t>
            </a:r>
            <a:r>
              <a:rPr kumimoji="0" lang="en-US" altLang="zh-CN" sz="1800" b="0" dirty="0"/>
              <a:t>_____________ 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5.</a:t>
            </a:r>
            <a:r>
              <a:rPr kumimoji="0" lang="zh-CN" altLang="en-US" sz="1800" b="0" dirty="0"/>
              <a:t>我爱</a:t>
            </a:r>
            <a:r>
              <a:rPr kumimoji="0" lang="en-US" altLang="zh-CN" sz="1800" b="0" dirty="0"/>
              <a:t>....______________</a:t>
            </a:r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6.</a:t>
            </a:r>
            <a:r>
              <a:rPr kumimoji="0" lang="zh-CN" altLang="en-US" sz="1800" b="0" dirty="0"/>
              <a:t>今天星期几？</a:t>
            </a:r>
            <a:r>
              <a:rPr kumimoji="0" lang="en-US" altLang="zh-CN" sz="1800" b="0" dirty="0"/>
              <a:t>__________________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38601" y="2171700"/>
            <a:ext cx="38084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What season do you like?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819400" y="4406900"/>
            <a:ext cx="4191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I love....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 rot="10800000" flipV="1">
            <a:off x="2514600" y="3849243"/>
            <a:ext cx="4495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Nice and cool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819400" y="3289300"/>
            <a:ext cx="4343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I like....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200400" y="2781300"/>
            <a:ext cx="28511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How is the  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124200" y="4914900"/>
            <a:ext cx="2971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What day is it today?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83144" y="279399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95400" y="373380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</a:rPr>
              <a:t>It's Monday. </a:t>
            </a:r>
            <a:r>
              <a:rPr lang="zh-CN" altLang="zh-CN" kern="100" dirty="0">
                <a:latin typeface="Times New Roman" panose="02020603050405020304" pitchFamily="18" charset="0"/>
              </a:rPr>
              <a:t>今天星期一。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19200" y="1600201"/>
            <a:ext cx="417838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What day is it today? </a:t>
            </a:r>
            <a:r>
              <a:rPr lang="zh-CN" altLang="zh-CN" b="1" kern="100" dirty="0">
                <a:latin typeface="Times New Roman" panose="02020603050405020304" pitchFamily="18" charset="0"/>
              </a:rPr>
              <a:t>今天星期几</a:t>
            </a:r>
            <a:r>
              <a:rPr lang="en-US" altLang="zh-CN" b="1" kern="100" dirty="0">
                <a:latin typeface="Times New Roman" panose="02020603050405020304" pitchFamily="18" charset="0"/>
              </a:rPr>
              <a:t>?</a:t>
            </a:r>
            <a:endParaRPr lang="zh-CN" altLang="zh-CN" b="1" kern="100" dirty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9200" y="2311401"/>
            <a:ext cx="7315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本句用来询问今天是星期几，常用答语是“</a:t>
            </a:r>
            <a:r>
              <a:rPr lang="en-US" altLang="zh-CN" kern="100" dirty="0">
                <a:latin typeface="Times New Roman" panose="02020603050405020304" pitchFamily="18" charset="0"/>
              </a:rPr>
              <a:t>It's+</a:t>
            </a:r>
            <a:r>
              <a:rPr lang="zh-CN" altLang="zh-CN" kern="100" dirty="0">
                <a:latin typeface="Times New Roman" panose="02020603050405020304" pitchFamily="18" charset="0"/>
              </a:rPr>
              <a:t>表星期几的单词</a:t>
            </a:r>
            <a:r>
              <a:rPr lang="en-US" altLang="zh-CN" kern="100" dirty="0">
                <a:latin typeface="Times New Roman" panose="02020603050405020304" pitchFamily="18" charset="0"/>
              </a:rPr>
              <a:t>. </a:t>
            </a:r>
            <a:r>
              <a:rPr lang="zh-CN" altLang="zh-CN" kern="100" dirty="0">
                <a:latin typeface="Times New Roman" panose="02020603050405020304" pitchFamily="18" charset="0"/>
              </a:rPr>
              <a:t>”。</a:t>
            </a:r>
          </a:p>
        </p:txBody>
      </p:sp>
      <p:sp>
        <p:nvSpPr>
          <p:cNvPr id="5" name="矩形 4"/>
          <p:cNvSpPr/>
          <p:nvPr/>
        </p:nvSpPr>
        <p:spPr>
          <a:xfrm>
            <a:off x="1295401" y="3022601"/>
            <a:ext cx="39613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</a:rPr>
              <a:t>What day is it today? </a:t>
            </a:r>
            <a:r>
              <a:rPr lang="zh-CN" altLang="zh-CN" kern="100" dirty="0">
                <a:latin typeface="Times New Roman" panose="02020603050405020304" pitchFamily="18" charset="0"/>
              </a:rPr>
              <a:t>今天星期几</a:t>
            </a:r>
            <a:r>
              <a:rPr lang="en-US" altLang="zh-CN" kern="100" dirty="0">
                <a:latin typeface="Times New Roman" panose="02020603050405020304" pitchFamily="18" charset="0"/>
              </a:rPr>
              <a:t>?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43000" y="5461001"/>
            <a:ext cx="6934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I like nice weather. </a:t>
            </a:r>
            <a:r>
              <a:rPr lang="zh-CN" altLang="zh-CN" kern="100" dirty="0">
                <a:latin typeface="Times New Roman" panose="02020603050405020304" pitchFamily="18" charset="0"/>
              </a:rPr>
              <a:t>我喜欢好天气。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066801" y="1498601"/>
            <a:ext cx="40863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How is the weather? </a:t>
            </a:r>
            <a:r>
              <a:rPr lang="zh-CN" altLang="zh-CN" b="1" kern="100" dirty="0">
                <a:latin typeface="Times New Roman" panose="02020603050405020304" pitchFamily="18" charset="0"/>
              </a:rPr>
              <a:t>天气怎么样</a:t>
            </a:r>
            <a:r>
              <a:rPr lang="en-US" altLang="zh-CN" b="1" kern="100" dirty="0">
                <a:latin typeface="Times New Roman" panose="02020603050405020304" pitchFamily="18" charset="0"/>
              </a:rPr>
              <a:t>?</a:t>
            </a:r>
            <a:endParaRPr lang="zh-CN" altLang="zh-CN" b="1" kern="100" dirty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3000" y="2108200"/>
            <a:ext cx="6705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①本句用来询问天气情况，相当于“</a:t>
            </a:r>
            <a:r>
              <a:rPr lang="en-US" altLang="zh-CN" kern="100" dirty="0">
                <a:latin typeface="Times New Roman" panose="02020603050405020304" pitchFamily="18" charset="0"/>
              </a:rPr>
              <a:t>What's the weather like?</a:t>
            </a:r>
            <a:r>
              <a:rPr lang="zh-CN" altLang="zh-CN" kern="100" dirty="0">
                <a:latin typeface="Times New Roman" panose="02020603050405020304" pitchFamily="18" charset="0"/>
              </a:rPr>
              <a:t>”当询问某地的天气情况时，可在后面加“</a:t>
            </a:r>
            <a:r>
              <a:rPr lang="en-US" altLang="zh-CN" kern="100" dirty="0">
                <a:latin typeface="Times New Roman" panose="02020603050405020304" pitchFamily="18" charset="0"/>
              </a:rPr>
              <a:t>in</a:t>
            </a:r>
            <a:r>
              <a:rPr lang="zh-CN" altLang="zh-CN" kern="100" dirty="0">
                <a:latin typeface="Times New Roman" panose="02020603050405020304" pitchFamily="18" charset="0"/>
              </a:rPr>
              <a:t>／</a:t>
            </a:r>
            <a:r>
              <a:rPr lang="en-US" altLang="zh-CN" kern="100" dirty="0">
                <a:latin typeface="Times New Roman" panose="02020603050405020304" pitchFamily="18" charset="0"/>
              </a:rPr>
              <a:t>at+</a:t>
            </a:r>
            <a:r>
              <a:rPr lang="zh-CN" altLang="zh-CN" kern="100" dirty="0">
                <a:latin typeface="Times New Roman" panose="02020603050405020304" pitchFamily="18" charset="0"/>
              </a:rPr>
              <a:t>地点”。答语为：“</a:t>
            </a:r>
            <a:r>
              <a:rPr lang="en-US" altLang="zh-CN" kern="100" dirty="0">
                <a:latin typeface="Times New Roman" panose="02020603050405020304" pitchFamily="18" charset="0"/>
              </a:rPr>
              <a:t>It's+</a:t>
            </a:r>
            <a:r>
              <a:rPr lang="zh-CN" altLang="zh-CN" kern="100" dirty="0">
                <a:latin typeface="Times New Roman" panose="02020603050405020304" pitchFamily="18" charset="0"/>
              </a:rPr>
              <a:t>表天气的单词</a:t>
            </a:r>
            <a:r>
              <a:rPr lang="en-US" altLang="zh-CN" kern="100" dirty="0">
                <a:latin typeface="Times New Roman" panose="02020603050405020304" pitchFamily="18" charset="0"/>
              </a:rPr>
              <a:t>. </a:t>
            </a:r>
            <a:r>
              <a:rPr lang="zh-CN" altLang="zh-CN" kern="100" dirty="0">
                <a:latin typeface="Times New Roman" panose="02020603050405020304" pitchFamily="18" charset="0"/>
              </a:rPr>
              <a:t>”。</a:t>
            </a:r>
          </a:p>
        </p:txBody>
      </p:sp>
      <p:sp>
        <p:nvSpPr>
          <p:cNvPr id="5" name="矩形 4"/>
          <p:cNvSpPr/>
          <p:nvPr/>
        </p:nvSpPr>
        <p:spPr>
          <a:xfrm>
            <a:off x="1219200" y="38354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latin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</a:rPr>
              <a:t>How is the weather in Beijing?=What's the weather like in Beijing? 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14401" y="4241801"/>
            <a:ext cx="2797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</a:rPr>
              <a:t>It's fine. (</a:t>
            </a:r>
            <a:r>
              <a:rPr lang="zh-CN" altLang="zh-CN" kern="100" dirty="0">
                <a:latin typeface="Times New Roman" panose="02020603050405020304" pitchFamily="18" charset="0"/>
              </a:rPr>
              <a:t>天气</a:t>
            </a:r>
            <a:r>
              <a:rPr lang="en-US" altLang="zh-CN" kern="100" dirty="0">
                <a:latin typeface="Times New Roman" panose="02020603050405020304" pitchFamily="18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</a:rPr>
              <a:t>晴朗。</a:t>
            </a:r>
          </a:p>
        </p:txBody>
      </p:sp>
      <p:sp>
        <p:nvSpPr>
          <p:cNvPr id="7" name="矩形 6"/>
          <p:cNvSpPr/>
          <p:nvPr/>
        </p:nvSpPr>
        <p:spPr>
          <a:xfrm>
            <a:off x="1066800" y="4853997"/>
            <a:ext cx="6934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</a:rPr>
              <a:t> weather </a:t>
            </a:r>
            <a:r>
              <a:rPr lang="zh-CN" altLang="zh-CN" kern="100" dirty="0">
                <a:latin typeface="Times New Roman" panose="02020603050405020304" pitchFamily="18" charset="0"/>
              </a:rPr>
              <a:t>是不可数名词，前面不能用不定冠词</a:t>
            </a:r>
            <a:r>
              <a:rPr lang="en-US" altLang="zh-CN" kern="100" dirty="0">
                <a:latin typeface="Times New Roman" panose="02020603050405020304" pitchFamily="18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Times New Roman" panose="02020603050405020304" pitchFamily="18" charset="0"/>
              </a:rPr>
              <a:t>an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1600" y="3327400"/>
            <a:ext cx="64770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We have a good time in the park. </a:t>
            </a:r>
            <a:r>
              <a:rPr lang="zh-CN" altLang="zh-CN" kern="100" dirty="0">
                <a:latin typeface="Times New Roman" panose="02020603050405020304" pitchFamily="18" charset="0"/>
              </a:rPr>
              <a:t>我们在公园玩得很高兴。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  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r>
              <a:rPr lang="en-US" altLang="zh-CN" kern="100" dirty="0">
                <a:latin typeface="Times New Roman" panose="02020603050405020304" pitchFamily="18" charset="0"/>
              </a:rPr>
              <a:t/>
            </a:r>
            <a:br>
              <a:rPr lang="en-US" altLang="zh-CN" kern="100" dirty="0">
                <a:latin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95401" y="1701801"/>
            <a:ext cx="33922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have a good time </a:t>
            </a:r>
            <a:r>
              <a:rPr lang="zh-CN" altLang="zh-CN" b="1" kern="100" dirty="0">
                <a:latin typeface="Times New Roman" panose="02020603050405020304" pitchFamily="18" charset="0"/>
              </a:rPr>
              <a:t>玩得高兴</a:t>
            </a:r>
          </a:p>
        </p:txBody>
      </p:sp>
      <p:sp>
        <p:nvSpPr>
          <p:cNvPr id="4" name="矩形 3"/>
          <p:cNvSpPr/>
          <p:nvPr/>
        </p:nvSpPr>
        <p:spPr>
          <a:xfrm>
            <a:off x="1371600" y="2514601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have a good time </a:t>
            </a:r>
            <a:r>
              <a:rPr lang="zh-CN" altLang="zh-CN" kern="100" dirty="0">
                <a:latin typeface="Times New Roman" panose="02020603050405020304" pitchFamily="18" charset="0"/>
              </a:rPr>
              <a:t>为固定短语，后接动词时，用动词</a:t>
            </a:r>
            <a:r>
              <a:rPr lang="en-US" altLang="zh-CN" kern="100" dirty="0">
                <a:latin typeface="Times New Roman" panose="02020603050405020304" pitchFamily="18" charset="0"/>
              </a:rPr>
              <a:t>-</a:t>
            </a:r>
            <a:r>
              <a:rPr lang="en-US" altLang="zh-CN" kern="100" dirty="0" err="1">
                <a:latin typeface="Times New Roman" panose="02020603050405020304" pitchFamily="18" charset="0"/>
              </a:rPr>
              <a:t>ing</a:t>
            </a:r>
            <a:r>
              <a:rPr lang="zh-CN" altLang="zh-CN" kern="100" dirty="0">
                <a:latin typeface="Times New Roman" panose="02020603050405020304" pitchFamily="18" charset="0"/>
              </a:rPr>
              <a:t>形式，相当于</a:t>
            </a:r>
            <a:r>
              <a:rPr lang="en-US" altLang="zh-CN" kern="100" dirty="0">
                <a:latin typeface="Times New Roman" panose="02020603050405020304" pitchFamily="18" charset="0"/>
              </a:rPr>
              <a:t>have a great time</a:t>
            </a:r>
            <a:r>
              <a:rPr lang="zh-CN" altLang="zh-CN" kern="100" dirty="0">
                <a:latin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</a:rPr>
              <a:t>have fun</a:t>
            </a:r>
            <a:r>
              <a:rPr lang="zh-CN" altLang="zh-CN" kern="100" dirty="0">
                <a:latin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Times New Roman" panose="02020603050405020304" pitchFamily="18" charset="0"/>
              </a:rPr>
              <a:t>enjoy oneself</a:t>
            </a:r>
            <a:r>
              <a:rPr lang="zh-CN" altLang="zh-CN" kern="100" dirty="0">
                <a:latin typeface="Times New Roman" panose="02020603050405020304" pitchFamily="18" charset="0"/>
              </a:rPr>
              <a:t>等。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4000" y="3937001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go climbing</a:t>
            </a:r>
            <a:r>
              <a:rPr lang="zh-CN" altLang="zh-CN" kern="100" dirty="0">
                <a:latin typeface="Times New Roman" panose="02020603050405020304" pitchFamily="18" charset="0"/>
              </a:rPr>
              <a:t>去爬山</a:t>
            </a:r>
          </a:p>
        </p:txBody>
      </p:sp>
      <p:sp>
        <p:nvSpPr>
          <p:cNvPr id="3" name="矩形 2"/>
          <p:cNvSpPr/>
          <p:nvPr/>
        </p:nvSpPr>
        <p:spPr>
          <a:xfrm>
            <a:off x="1295400" y="1803401"/>
            <a:ext cx="250581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go skating </a:t>
            </a:r>
            <a:r>
              <a:rPr lang="zh-CN" altLang="zh-CN" b="1" kern="100" dirty="0">
                <a:latin typeface="Times New Roman" panose="02020603050405020304" pitchFamily="18" charset="0"/>
              </a:rPr>
              <a:t>去溜冰</a:t>
            </a:r>
          </a:p>
        </p:txBody>
      </p:sp>
      <p:sp>
        <p:nvSpPr>
          <p:cNvPr id="4" name="矩形 3"/>
          <p:cNvSpPr/>
          <p:nvPr/>
        </p:nvSpPr>
        <p:spPr>
          <a:xfrm>
            <a:off x="1371600" y="2616201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“</a:t>
            </a:r>
            <a:r>
              <a:rPr lang="en-US" altLang="zh-CN" kern="100" dirty="0" err="1">
                <a:latin typeface="Times New Roman" panose="02020603050405020304" pitchFamily="18" charset="0"/>
              </a:rPr>
              <a:t>go+v</a:t>
            </a:r>
            <a:r>
              <a:rPr lang="en-US" altLang="zh-CN" kern="100" dirty="0">
                <a:latin typeface="Times New Roman" panose="02020603050405020304" pitchFamily="18" charset="0"/>
              </a:rPr>
              <a:t>. -</a:t>
            </a:r>
            <a:r>
              <a:rPr lang="en-US" altLang="zh-CN" kern="100" dirty="0" err="1">
                <a:latin typeface="Times New Roman" panose="02020603050405020304" pitchFamily="18" charset="0"/>
              </a:rPr>
              <a:t>ing</a:t>
            </a:r>
            <a:r>
              <a:rPr lang="zh-CN" altLang="zh-CN" kern="100" dirty="0">
                <a:latin typeface="Times New Roman" panose="02020603050405020304" pitchFamily="18" charset="0"/>
              </a:rPr>
              <a:t>”表示做体育运动或娱乐消遣，</a:t>
            </a:r>
            <a:r>
              <a:rPr lang="en-US" altLang="zh-CN" kern="100" dirty="0">
                <a:latin typeface="Times New Roman" panose="02020603050405020304" pitchFamily="18" charset="0"/>
              </a:rPr>
              <a:t>v. -</a:t>
            </a:r>
            <a:r>
              <a:rPr lang="en-US" altLang="zh-CN" kern="100" dirty="0" err="1">
                <a:latin typeface="Times New Roman" panose="02020603050405020304" pitchFamily="18" charset="0"/>
              </a:rPr>
              <a:t>ing</a:t>
            </a:r>
            <a:r>
              <a:rPr lang="zh-CN" altLang="zh-CN" kern="100" dirty="0">
                <a:latin typeface="Times New Roman" panose="02020603050405020304" pitchFamily="18" charset="0"/>
              </a:rPr>
              <a:t>前不能用数量词或</a:t>
            </a:r>
            <a:r>
              <a:rPr lang="en-US" altLang="zh-CN" kern="100" dirty="0">
                <a:latin typeface="Times New Roman" panose="02020603050405020304" pitchFamily="18" charset="0"/>
              </a:rPr>
              <a:t>some</a:t>
            </a:r>
            <a:r>
              <a:rPr lang="zh-CN" altLang="zh-CN" kern="100" dirty="0">
                <a:latin typeface="Times New Roman" panose="02020603050405020304" pitchFamily="18" charset="0"/>
              </a:rPr>
              <a:t>等修饰。</a:t>
            </a:r>
          </a:p>
        </p:txBody>
      </p:sp>
      <p:sp>
        <p:nvSpPr>
          <p:cNvPr id="5" name="矩形 4"/>
          <p:cNvSpPr/>
          <p:nvPr/>
        </p:nvSpPr>
        <p:spPr>
          <a:xfrm>
            <a:off x="1524000" y="3835401"/>
            <a:ext cx="233910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go shopping </a:t>
            </a:r>
            <a:r>
              <a:rPr lang="zh-CN" altLang="zh-CN" kern="100" dirty="0">
                <a:latin typeface="Times New Roman" panose="02020603050405020304" pitchFamily="18" charset="0"/>
              </a:rPr>
              <a:t>去购物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0" y="876422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自主学习要求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762000" y="2209800"/>
            <a:ext cx="7162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习以上内容，认真完成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、预习案上的习题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、老师布置的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讨论作业</a:t>
            </a:r>
            <a:endParaRPr lang="en-US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seasons are there in a year? What are they?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season do you like? Why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heme/theme1.xml><?xml version="1.0" encoding="utf-8"?>
<a:theme xmlns:a="http://schemas.openxmlformats.org/drawingml/2006/main" name="WWW.2PPT.COM&#10;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全屏显示(4:3)</PresentationFormat>
  <Paragraphs>70</Paragraphs>
  <Slides>10</Slides>
  <Notes>1</Notes>
  <HiddenSlides>0</HiddenSlides>
  <MMClips>9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 Unicode MS</vt:lpstr>
      <vt:lpstr>Gungsuh</vt:lpstr>
      <vt:lpstr>等线</vt:lpstr>
      <vt:lpstr>华文行楷</vt:lpstr>
      <vt:lpstr>华文隶书</vt:lpstr>
      <vt:lpstr>宋体</vt:lpstr>
      <vt:lpstr>微软雅黑</vt:lpstr>
      <vt:lpstr>Arial</vt:lpstr>
      <vt:lpstr>Calibri</vt:lpstr>
      <vt:lpstr>Segoe Print</vt:lpstr>
      <vt:lpstr>Times New Roman</vt:lpstr>
      <vt:lpstr>Wingdings</vt:lpstr>
      <vt:lpstr>WWW.2PPT.COM
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29</cp:revision>
  <dcterms:created xsi:type="dcterms:W3CDTF">2018-01-26T07:36:00Z</dcterms:created>
  <dcterms:modified xsi:type="dcterms:W3CDTF">2023-01-16T16:40:08Z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92F61D38C1794980B14646D9215A1E76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