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256" r:id="rId16"/>
  </p:sldIdLst>
  <p:sldSz cx="12192000" cy="6858000"/>
  <p:notesSz cx="6858000" cy="9144000"/>
  <p:embeddedFontLst>
    <p:embeddedFont>
      <p:font typeface="黑体" panose="02010609060101010101" pitchFamily="49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方正舒体" panose="02010601030101010101" pitchFamily="2" charset="-122"/>
      <p:regular r:id="rId26"/>
    </p:embeddedFont>
    <p:embeddedFont>
      <p:font typeface="FandolFang R" panose="02010600030101010101" charset="-122"/>
      <p:regular r:id="rId27"/>
    </p:embeddedFont>
    <p:embeddedFont>
      <p:font typeface="演示斜黑体" panose="02010600030101010101" charset="-122"/>
      <p:regular r:id="rId28"/>
    </p:embeddedFont>
    <p:embeddedFont>
      <p:font typeface="楷体" panose="02010609060101010101" pitchFamily="49" charset="-122"/>
      <p:regular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EAC49197-D84A-4EA2-A8EA-19975415E70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C23A3E6-658D-4CA9-ADEC-CB080AF4A56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3A3E6-658D-4CA9-ADEC-CB080AF4A56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23A3E6-658D-4CA9-ADEC-CB080AF4A56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734" r="14335" b="323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231464"/>
            <a:ext cx="5628988" cy="2292786"/>
            <a:chOff x="4429633" y="2106980"/>
            <a:chExt cx="5628988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3186769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96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搭石</a:t>
              </a:r>
              <a:endParaRPr lang="en-US" altLang="zh-CN" sz="96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055870" y="1679575"/>
            <a:ext cx="5763260" cy="19642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一排排搭石，任人走，任人踏，它们联结着故乡的小路，也联结着乡亲们美好的情感。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17245" y="2823210"/>
            <a:ext cx="3905250" cy="1768475"/>
            <a:chOff x="10431" y="2303"/>
            <a:chExt cx="6150" cy="1888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431" y="2303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0606" y="2610"/>
              <a:ext cx="5975" cy="1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赞美搭石和乡亲们默默奉献的精神。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圆角矩形 7"/>
          <p:cNvSpPr/>
          <p:nvPr/>
        </p:nvSpPr>
        <p:spPr>
          <a:xfrm>
            <a:off x="5055870" y="3824044"/>
            <a:ext cx="6169925" cy="174762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5283539" y="3875116"/>
            <a:ext cx="5736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借物喻人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。文章的点睛之笔，作者借搭石赞颂了乡亲们无私奉献、一心为他人着想的美好品质。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2"/>
          <p:cNvSpPr/>
          <p:nvPr/>
        </p:nvSpPr>
        <p:spPr>
          <a:xfrm>
            <a:off x="996951" y="2422525"/>
            <a:ext cx="7004050" cy="3017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课文通过描绘摆搭石、走搭石等几个生活中的平凡场景，赞美了乡亲们默默无闻、无私奉献的精神和一心为他人着想的美好品质。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996950" y="1506855"/>
            <a:ext cx="3371850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472146"/>
            <a:ext cx="3124200" cy="419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2738459" y="2286187"/>
            <a:ext cx="8263551" cy="1142813"/>
          </a:xfrm>
          <a:prstGeom prst="rect">
            <a:avLst/>
          </a:prstGeom>
          <a:noFill/>
          <a:ln w="9525">
            <a:solidFill>
              <a:srgbClr val="C0000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以小见大，即从大处着眼、小处落笔，通过小题材、小事件和细节来揭示重大主题，反映深广内容的写作方法。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6017239" y="1474324"/>
            <a:ext cx="1945297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以小见大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98792" y="3617536"/>
            <a:ext cx="5612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如：人们摆搭石的时候精心摆放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走搭石时充满诗情画意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两人同时过溪招手礼让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年轻人背老人过溪觉得理所当然</a:t>
            </a:r>
          </a:p>
        </p:txBody>
      </p:sp>
      <p:sp>
        <p:nvSpPr>
          <p:cNvPr id="7" name="右大括号 6"/>
          <p:cNvSpPr/>
          <p:nvPr/>
        </p:nvSpPr>
        <p:spPr>
          <a:xfrm>
            <a:off x="8158480" y="3885963"/>
            <a:ext cx="492125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0"/>
          <p:cNvSpPr txBox="1"/>
          <p:nvPr/>
        </p:nvSpPr>
        <p:spPr>
          <a:xfrm>
            <a:off x="8609375" y="4477451"/>
            <a:ext cx="2730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人情美和心灵美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2" y="3124200"/>
            <a:ext cx="2827570" cy="374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422266"/>
            <a:ext cx="4572000" cy="588816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一、为加点的字选择读音。</a:t>
            </a:r>
          </a:p>
        </p:txBody>
      </p:sp>
      <p:sp>
        <p:nvSpPr>
          <p:cNvPr id="4" name="矩形 19"/>
          <p:cNvSpPr/>
          <p:nvPr/>
        </p:nvSpPr>
        <p:spPr>
          <a:xfrm>
            <a:off x="1140742" y="2318658"/>
            <a:ext cx="7338061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把石头在小溪里横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着摆上一排。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他对这件事的态度蛮横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不讲理。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348705" y="2073311"/>
            <a:ext cx="2550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横：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hènɡ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hénɡ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12868" y="2557033"/>
            <a:ext cx="206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hénɡ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7100" y="3279079"/>
            <a:ext cx="97564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hènɡ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19"/>
          <p:cNvSpPr/>
          <p:nvPr/>
        </p:nvSpPr>
        <p:spPr>
          <a:xfrm>
            <a:off x="1133488" y="4053084"/>
            <a:ext cx="7338061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按照二尺左右的间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隔，摆上石头。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他的房间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         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号是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0" name="文本框 31"/>
          <p:cNvSpPr txBox="1">
            <a:spLocks noChangeArrowheads="1"/>
          </p:cNvSpPr>
          <p:nvPr/>
        </p:nvSpPr>
        <p:spPr bwMode="auto">
          <a:xfrm>
            <a:off x="1341451" y="3807737"/>
            <a:ext cx="1846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间：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34"/>
          <p:cNvSpPr txBox="1">
            <a:spLocks noChangeArrowheads="1"/>
          </p:cNvSpPr>
          <p:nvPr/>
        </p:nvSpPr>
        <p:spPr bwMode="auto">
          <a:xfrm>
            <a:off x="4191300" y="4318541"/>
            <a:ext cx="20672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jiàn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35"/>
          <p:cNvSpPr txBox="1"/>
          <p:nvPr/>
        </p:nvSpPr>
        <p:spPr>
          <a:xfrm>
            <a:off x="2960489" y="5046953"/>
            <a:ext cx="8591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472146"/>
            <a:ext cx="3124200" cy="419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74489" y="1291085"/>
            <a:ext cx="7892417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二、从课文中找到与下面意思一致的词语，写在括号里。</a:t>
            </a:r>
          </a:p>
        </p:txBody>
      </p:sp>
      <p:sp>
        <p:nvSpPr>
          <p:cNvPr id="4" name="矩形 8"/>
          <p:cNvSpPr/>
          <p:nvPr/>
        </p:nvSpPr>
        <p:spPr>
          <a:xfrm>
            <a:off x="674490" y="1998260"/>
            <a:ext cx="9083676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）事物在空间中时间上的距离。         （                 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）配合得适当，很有秩序。             （    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）形容人影多，姿态美。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（       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）从道理上说应当这样。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         （                  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9347" y="2101256"/>
            <a:ext cx="800219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间隔</a:t>
            </a:r>
          </a:p>
        </p:txBody>
      </p:sp>
      <p:sp>
        <p:nvSpPr>
          <p:cNvPr id="7" name="矩形 6"/>
          <p:cNvSpPr/>
          <p:nvPr/>
        </p:nvSpPr>
        <p:spPr>
          <a:xfrm>
            <a:off x="6233794" y="2679262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协调有序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13695" y="3248097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人影绰绰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18302" y="373879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理所当然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2472146"/>
            <a:ext cx="3124200" cy="4195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5734" r="14335" b="323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0" y="0"/>
            <a:ext cx="7804974" cy="6858000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325427"/>
            <a:ext cx="5628988" cy="2198823"/>
            <a:chOff x="4429633" y="2200943"/>
            <a:chExt cx="5628988" cy="219882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200943"/>
              <a:ext cx="5072719" cy="1354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8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88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教学目标</a:t>
            </a:r>
          </a:p>
        </p:txBody>
      </p:sp>
      <p:sp>
        <p:nvSpPr>
          <p:cNvPr id="4" name="TextBox 5"/>
          <p:cNvSpPr txBox="1"/>
          <p:nvPr/>
        </p:nvSpPr>
        <p:spPr>
          <a:xfrm>
            <a:off x="8749929" y="2671262"/>
            <a:ext cx="800219" cy="24980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搭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石</a:t>
            </a:r>
          </a:p>
        </p:txBody>
      </p:sp>
      <p:pic>
        <p:nvPicPr>
          <p:cNvPr id="2" name="Picture 6" descr="https://timgsa.baidu.com/timg?image&amp;quality=80&amp;size=b9999_10000&amp;sec=1564464318403&amp;di=f3ef61ffe13338d5b111111d79c71492&amp;imgtype=0&amp;src=http%3A%2F%2Fcdnimg103.lizhi.fm%2Faudio_cover%2F2018%2F03%2F20%2F2659241691118738951_320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481" y="1602484"/>
            <a:ext cx="4724988" cy="4127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875665" y="1888490"/>
            <a:ext cx="77997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汛 期     间 隔     谴 责     懒 惰</a:t>
            </a:r>
          </a:p>
        </p:txBody>
      </p:sp>
      <p:sp>
        <p:nvSpPr>
          <p:cNvPr id="7" name="矩形 6"/>
          <p:cNvSpPr/>
          <p:nvPr/>
        </p:nvSpPr>
        <p:spPr>
          <a:xfrm>
            <a:off x="875665" y="1428115"/>
            <a:ext cx="8122548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xùn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qiǎn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lǎn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duò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8107" y="3616960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平 衡     协 调     人影绰绰</a:t>
            </a:r>
          </a:p>
        </p:txBody>
      </p:sp>
      <p:sp>
        <p:nvSpPr>
          <p:cNvPr id="9" name="矩形 8"/>
          <p:cNvSpPr/>
          <p:nvPr/>
        </p:nvSpPr>
        <p:spPr>
          <a:xfrm>
            <a:off x="709294" y="3156585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héng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chuò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2408373"/>
            <a:ext cx="3239770" cy="435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3884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汛期：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间隔：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协调有序：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清波漾漾：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人影绰绰：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3061" y="1405750"/>
            <a:ext cx="7798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江河水位因降水集中、冰雪融化等季节性上涨的时期。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事物在空间中时间上的距离。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配合得当，很有秩序。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清清的水波在荡漾。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形容人影多，姿态美。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2408373"/>
            <a:ext cx="3239770" cy="4350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2" name="矩形 1"/>
          <p:cNvSpPr/>
          <p:nvPr/>
        </p:nvSpPr>
        <p:spPr>
          <a:xfrm>
            <a:off x="3998198" y="2376197"/>
            <a:ext cx="7547431" cy="28024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刘章 ，著名诗人，一级作家，汉族，原名刘玺，字尔玉，笔名东旭，别号雾灵山人、燕山痴子等。已出版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刘章诗选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刘章乡情诗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刘章散文选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北山恋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等诗文集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部。他的乡情极重，作品一半以上是写家乡风物和亲人的。</a:t>
            </a:r>
          </a:p>
        </p:txBody>
      </p:sp>
      <p:pic>
        <p:nvPicPr>
          <p:cNvPr id="4" name="Picture 4" descr="https://gss3.bdstatic.com/7Po3dSag_xI4khGkpoWK1HF6hhy/baike/c0%3Dbaike80%2C5%2C5%2C80%2C26/sign=3fba632e730e0cf3b4fa46a96b2f997a/d058ccbf6c81800ab6304732b03533fa828b47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13"/>
          <a:stretch>
            <a:fillRect/>
          </a:stretch>
        </p:blipFill>
        <p:spPr bwMode="auto">
          <a:xfrm>
            <a:off x="934467" y="1985758"/>
            <a:ext cx="2721955" cy="3583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324331" y="1798996"/>
            <a:ext cx="7445987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的家乡有一条无名小溪，五六个小村庄分布在小溪的两岸。小溪的流水常年不断。每年汛期，山洪暴发，溪水猛涨。山洪过后，人们出工、收工、赶集、访友，来来去去，必须脱鞋挽裤。进入秋天，天气变凉，家乡的人们根据水的深浅，从河的两岸找来一些平整方正的石头，按照二尺左右的间隔，在小溪里横着摆上一排，让人们从上面踏过，这就是搭石。</a:t>
            </a:r>
          </a:p>
        </p:txBody>
      </p:sp>
      <p:sp>
        <p:nvSpPr>
          <p:cNvPr id="7" name="矩形 6"/>
          <p:cNvSpPr/>
          <p:nvPr/>
        </p:nvSpPr>
        <p:spPr>
          <a:xfrm>
            <a:off x="7965430" y="3746884"/>
            <a:ext cx="3733458" cy="671594"/>
          </a:xfrm>
          <a:prstGeom prst="rect">
            <a:avLst/>
          </a:prstGeom>
          <a:noFill/>
          <a:ln w="22225">
            <a:solidFill>
              <a:srgbClr val="7030A0"/>
            </a:solidFill>
            <a:prstDash val="lg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简要介绍什么是搭石。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5220271" y="2893785"/>
            <a:ext cx="2130062" cy="14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456501" y="4011386"/>
            <a:ext cx="4270057" cy="2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56501" y="3488871"/>
            <a:ext cx="7025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线形标注 1 29"/>
          <p:cNvSpPr/>
          <p:nvPr/>
        </p:nvSpPr>
        <p:spPr>
          <a:xfrm>
            <a:off x="7649078" y="1329050"/>
            <a:ext cx="3958722" cy="1608273"/>
          </a:xfrm>
          <a:prstGeom prst="borderCallout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7644382" y="1263834"/>
            <a:ext cx="4142282" cy="169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说明小溪是人们出门的必经之路，从侧面写出了搭石在家乡的重要性。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113971" y="4485548"/>
            <a:ext cx="62363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56501" y="5085443"/>
            <a:ext cx="6893832" cy="580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56501" y="5769314"/>
            <a:ext cx="6097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6" name="文本框 7"/>
          <p:cNvSpPr txBox="1"/>
          <p:nvPr/>
        </p:nvSpPr>
        <p:spPr>
          <a:xfrm>
            <a:off x="801370" y="1872340"/>
            <a:ext cx="10297425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搭石，构成了家乡的一道风景。秋凉以后，人们早早地将搭石摆放好。如果别处都有搭石，唯独这一处没有，人们会谴责这里的人懒惰。上了点年岁的人，无论怎样急着赶路，只要发现哪块搭石不平稳，一定会放下带的东西，找来合适的石头搭上，再在上边踏上几个来回，直到满意了才肯离去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66441" y="4721380"/>
            <a:ext cx="8168160" cy="1311978"/>
          </a:xfrm>
          <a:prstGeom prst="snip2Diag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这些词语刻画了上了点儿年岁的人调整搭石时细致认真的特点，赞扬了他们一心为他人着想的优秀品质。</a:t>
            </a:r>
          </a:p>
        </p:txBody>
      </p:sp>
      <p:sp>
        <p:nvSpPr>
          <p:cNvPr id="18" name="圆角矩形 13"/>
          <p:cNvSpPr/>
          <p:nvPr/>
        </p:nvSpPr>
        <p:spPr>
          <a:xfrm>
            <a:off x="1093205" y="1872340"/>
            <a:ext cx="4227512" cy="6003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圆角矩形 14"/>
          <p:cNvSpPr/>
          <p:nvPr/>
        </p:nvSpPr>
        <p:spPr>
          <a:xfrm>
            <a:off x="1744583" y="3076025"/>
            <a:ext cx="1261110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圆角矩形 24"/>
          <p:cNvSpPr/>
          <p:nvPr/>
        </p:nvSpPr>
        <p:spPr>
          <a:xfrm>
            <a:off x="4442115" y="3058520"/>
            <a:ext cx="7725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圆角矩形 27"/>
          <p:cNvSpPr/>
          <p:nvPr/>
        </p:nvSpPr>
        <p:spPr>
          <a:xfrm>
            <a:off x="8087558" y="3126779"/>
            <a:ext cx="7725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圆角矩形 29"/>
          <p:cNvSpPr/>
          <p:nvPr/>
        </p:nvSpPr>
        <p:spPr>
          <a:xfrm>
            <a:off x="5135667" y="3640271"/>
            <a:ext cx="1829707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圆角矩形 30"/>
          <p:cNvSpPr/>
          <p:nvPr/>
        </p:nvSpPr>
        <p:spPr>
          <a:xfrm>
            <a:off x="7829330" y="3667495"/>
            <a:ext cx="7725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形标注 3"/>
          <p:cNvSpPr/>
          <p:nvPr/>
        </p:nvSpPr>
        <p:spPr>
          <a:xfrm>
            <a:off x="5214714" y="986155"/>
            <a:ext cx="2016666" cy="740743"/>
          </a:xfrm>
          <a:prstGeom prst="wedgeEllipseCallout">
            <a:avLst>
              <a:gd name="adj1" fmla="val -68683"/>
              <a:gd name="adj2" fmla="val 598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5"/>
          <p:cNvSpPr txBox="1"/>
          <p:nvPr/>
        </p:nvSpPr>
        <p:spPr>
          <a:xfrm>
            <a:off x="5461571" y="1062356"/>
            <a:ext cx="157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中心句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498881" y="1657956"/>
            <a:ext cx="70514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家乡有一句“紧走搭石慢过桥”的俗语。搭石，原本就是天然石块，踩上去难免会活动，走得快才容易保持平衡。人们走搭石不能抢路，也不能突然止步。如果前面的人突然停住，后边的人没处落脚，就会掉进水里。每当上工、下工，一行人走搭石的时候，动作是那么协调有序！前面的抬起脚来，后面的紧跟上去，嗒嗒的声音，像轻快的音乐；清波漾漾，人影绰绰，给人画一般的美感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081314" y="2274570"/>
            <a:ext cx="5358809" cy="15875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7451862" y="1866827"/>
            <a:ext cx="4230370" cy="1695722"/>
            <a:chOff x="9264" y="3661"/>
            <a:chExt cx="7057" cy="4396"/>
          </a:xfrm>
        </p:grpSpPr>
        <p:sp>
          <p:nvSpPr>
            <p:cNvPr id="7" name="任意多边形 10"/>
            <p:cNvSpPr/>
            <p:nvPr>
              <p:custDataLst>
                <p:tags r:id="rId1"/>
              </p:custDataLst>
            </p:nvPr>
          </p:nvSpPr>
          <p:spPr>
            <a:xfrm>
              <a:off x="9264" y="3661"/>
              <a:ext cx="7057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622" y="3967"/>
              <a:ext cx="6699" cy="29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用俗语开头，介绍了走搭石的方式及紧走搭石的原因。</a:t>
              </a:r>
            </a:p>
          </p:txBody>
        </p:sp>
      </p:grpSp>
      <p:sp>
        <p:nvSpPr>
          <p:cNvPr id="9" name="椭圆形标注 8"/>
          <p:cNvSpPr/>
          <p:nvPr/>
        </p:nvSpPr>
        <p:spPr>
          <a:xfrm>
            <a:off x="4322444" y="884555"/>
            <a:ext cx="3344023" cy="816943"/>
          </a:xfrm>
          <a:prstGeom prst="wedgeEllipseCallout">
            <a:avLst>
              <a:gd name="adj1" fmla="val -62064"/>
              <a:gd name="adj2" fmla="val 731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609281" y="1036956"/>
            <a:ext cx="294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总起句（引用）</a:t>
            </a:r>
          </a:p>
        </p:txBody>
      </p:sp>
      <p:sp>
        <p:nvSpPr>
          <p:cNvPr id="11" name="圆角矩形标注 14"/>
          <p:cNvSpPr/>
          <p:nvPr/>
        </p:nvSpPr>
        <p:spPr>
          <a:xfrm>
            <a:off x="7947660" y="4227286"/>
            <a:ext cx="1247140" cy="696685"/>
          </a:xfrm>
          <a:prstGeom prst="wedgeRoundRectCallout">
            <a:avLst>
              <a:gd name="adj1" fmla="val -99941"/>
              <a:gd name="adj2" fmla="val 884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9"/>
          <p:cNvSpPr txBox="1"/>
          <p:nvPr/>
        </p:nvSpPr>
        <p:spPr>
          <a:xfrm>
            <a:off x="8101330" y="4372429"/>
            <a:ext cx="131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384520" y="1082675"/>
            <a:ext cx="5947773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经常到山里的人，大概都见过这样的情景：如果有两个人面对面同时走到溪边，总会在第一块搭石前止步，招手示意，让对方先走，等对方过了河，两人再说上几句家常话，才相背而行。假如遇上老人来走搭石，年轻人总要伏下身子背老人过去，人们把这看成理所当然的事。</a:t>
            </a:r>
          </a:p>
        </p:txBody>
      </p:sp>
      <p:sp>
        <p:nvSpPr>
          <p:cNvPr id="4" name="矩形 3"/>
          <p:cNvSpPr/>
          <p:nvPr/>
        </p:nvSpPr>
        <p:spPr>
          <a:xfrm>
            <a:off x="1191279" y="1633854"/>
            <a:ext cx="4246980" cy="1055289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“都”让我们感受到这样的画面太平常了，已经成为一种习惯。</a:t>
            </a:r>
          </a:p>
        </p:txBody>
      </p:sp>
      <p:sp>
        <p:nvSpPr>
          <p:cNvPr id="6" name="圆角矩形 27"/>
          <p:cNvSpPr/>
          <p:nvPr/>
        </p:nvSpPr>
        <p:spPr>
          <a:xfrm>
            <a:off x="9074926" y="1196632"/>
            <a:ext cx="44960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圆角矩形 31"/>
          <p:cNvSpPr/>
          <p:nvPr/>
        </p:nvSpPr>
        <p:spPr>
          <a:xfrm>
            <a:off x="9154921" y="2315764"/>
            <a:ext cx="60178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33"/>
          <p:cNvSpPr/>
          <p:nvPr/>
        </p:nvSpPr>
        <p:spPr>
          <a:xfrm>
            <a:off x="8192318" y="2315763"/>
            <a:ext cx="716099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3"/>
          <p:cNvSpPr/>
          <p:nvPr/>
        </p:nvSpPr>
        <p:spPr>
          <a:xfrm>
            <a:off x="823433" y="2893663"/>
            <a:ext cx="4441925" cy="1123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983088" y="2908180"/>
            <a:ext cx="4121112" cy="1055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“止步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“招手”这些动作写出了乡亲们互相谦让的美好品质。</a:t>
            </a:r>
          </a:p>
        </p:txBody>
      </p:sp>
      <p:sp>
        <p:nvSpPr>
          <p:cNvPr id="11" name="圆角矩形 34"/>
          <p:cNvSpPr/>
          <p:nvPr/>
        </p:nvSpPr>
        <p:spPr>
          <a:xfrm>
            <a:off x="7311147" y="4521365"/>
            <a:ext cx="1208224" cy="4260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674489" y="4350658"/>
            <a:ext cx="4590869" cy="156312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一个“理所当然”让我们看出乡亲们把帮助别人、热情待人、尊敬老人看成是很自然的事情。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ldLvl="0" animBg="1"/>
      <p:bldP spid="7" grpId="0" bldLvl="0" animBg="1"/>
      <p:bldP spid="8" grpId="0" bldLvl="0" animBg="1"/>
      <p:bldP spid="9" grpId="0" animBg="1"/>
      <p:bldP spid="10" grpId="0"/>
      <p:bldP spid="11" grpId="0" bldLvl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宽屏</PresentationFormat>
  <Paragraphs>98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楷体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2020-10-09T06:10:00Z</dcterms:created>
  <dcterms:modified xsi:type="dcterms:W3CDTF">2023-01-10T10:37:19Z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A02AF729B5004CA08C12C6ACF53DAA46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