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88" r:id="rId3"/>
    <p:sldId id="366" r:id="rId4"/>
    <p:sldId id="388" r:id="rId5"/>
    <p:sldId id="355" r:id="rId6"/>
    <p:sldId id="367" r:id="rId7"/>
    <p:sldId id="368" r:id="rId8"/>
    <p:sldId id="371" r:id="rId9"/>
    <p:sldId id="373" r:id="rId10"/>
    <p:sldId id="324" r:id="rId11"/>
    <p:sldId id="356" r:id="rId12"/>
    <p:sldId id="357" r:id="rId13"/>
    <p:sldId id="360" r:id="rId14"/>
    <p:sldId id="361" r:id="rId15"/>
    <p:sldId id="362" r:id="rId16"/>
    <p:sldId id="364" r:id="rId17"/>
    <p:sldId id="365" r:id="rId18"/>
    <p:sldId id="386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99"/>
    <a:srgbClr val="0000CC"/>
    <a:srgbClr val="CC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1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B0ED6781-7926-4A1F-929B-31A56A09B2B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ED6781-7926-4A1F-929B-31A56A09B2B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KSO_BC1"/>
          <p:cNvSpPr>
            <a:spLocks noGrp="1" noChangeArrowheads="1"/>
          </p:cNvSpPr>
          <p:nvPr>
            <p:ph type="subTitle" idx="1"/>
          </p:nvPr>
        </p:nvSpPr>
        <p:spPr>
          <a:xfrm rot="20576907">
            <a:off x="2068513" y="3384550"/>
            <a:ext cx="5168900" cy="587375"/>
          </a:xfrm>
        </p:spPr>
        <p:txBody>
          <a:bodyPr/>
          <a:lstStyle>
            <a:lvl1pPr marL="0" indent="0" algn="ctr">
              <a:buFont typeface="Wingdings 2" panose="05020102010507070707" pitchFamily="18" charset="2"/>
              <a:buNone/>
              <a:defRPr sz="1800">
                <a:solidFill>
                  <a:srgbClr val="6D6D6D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3076" name="KSO_BT1"/>
          <p:cNvSpPr>
            <a:spLocks noGrp="1" noChangeArrowheads="1"/>
          </p:cNvSpPr>
          <p:nvPr>
            <p:ph type="ctrTitle"/>
          </p:nvPr>
        </p:nvSpPr>
        <p:spPr>
          <a:xfrm rot="20576543">
            <a:off x="1870075" y="2646363"/>
            <a:ext cx="5141913" cy="719137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EC2D32-C76D-4FA9-B392-75A6324FDE1D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1EAC9-C043-4ABC-AAF8-E633601A76B2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78613" y="52388"/>
            <a:ext cx="2089150" cy="63039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9575" y="52388"/>
            <a:ext cx="6116638" cy="63039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0DDBA-5C91-4E22-80C8-7DF57B89CBDA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BF391-A2DB-4B8C-BA69-EB16B1C23D3F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4B02D-A532-40BD-A6FE-1AD5F747C397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9575" y="1152525"/>
            <a:ext cx="4102100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4075" y="1152525"/>
            <a:ext cx="4103688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BC464-2ACB-4FE4-80D1-AB373A3E1976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BD0F9-A032-43EC-BAAF-BDF9818E9998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3E891-6B52-43A1-8BEC-9A96F178B3AD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C7C7-EFCD-46AC-948A-F4D4FE17A39B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14FA0-2C94-4339-9F52-A518BC22C388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343C4-5720-4C63-9BE5-3B9039BCC493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9575" y="1152525"/>
            <a:ext cx="8358188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2052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09575" y="52388"/>
            <a:ext cx="8358188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3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480175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4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480175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480175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02A0DDBA-5C91-4E22-80C8-7DF57B89CBDA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9pPr>
    </p:titleStyle>
    <p:bodyStyle>
      <a:lvl1pPr marL="361950" indent="-361950" algn="just" defTabSz="685800" rtl="0" eaLnBrk="1" fontAlgn="base" hangingPunct="1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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361950" indent="-361950" algn="just" defTabSz="685800" rtl="0" eaLnBrk="1" fontAlgn="base" hangingPunct="1">
        <a:lnSpc>
          <a:spcPct val="120000"/>
        </a:lnSpc>
        <a:spcBef>
          <a:spcPct val="0"/>
        </a:spcBef>
        <a:spcAft>
          <a:spcPts val="1200"/>
        </a:spcAft>
        <a:buClr>
          <a:srgbClr val="D8E39E"/>
        </a:buClr>
        <a:buFont typeface="幼圆" panose="02010509060101010101" pitchFamily="49" charset="-122"/>
        <a:buChar char=" "/>
        <a:defRPr sz="1600"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Times New Roman" panose="02020603050405020304" pitchFamily="18" charset="0"/>
          <a:ea typeface="+mn-ea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5pPr>
      <a:lvl6pPr marL="2000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6pPr>
      <a:lvl7pPr marL="24574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7pPr>
      <a:lvl8pPr marL="29146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8pPr>
      <a:lvl9pPr marL="33718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8%20Topic2\&#35838;&#20214;\Unit8%20Topic2%20SectionB%20&#21442;&#32771;&#35838;&#20214;\SectionB&#35838;&#25991;&#24405;&#38899;1a.mp3" TargetMode="External"/><Relationship Id="rId1" Type="http://schemas.microsoft.com/office/2007/relationships/media" Target="file:///C:\Documents%20and%20Settings\Administrator\&#26700;&#38754;\Unit8%20Topic2\&#35838;&#20214;\Unit8%20Topic2%20SectionB%20&#21442;&#32771;&#35838;&#20214;\SectionB&#35838;&#25991;&#24405;&#38899;1a.mp3" TargetMode="External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8%20Topic2\&#35838;&#20214;\Unit8%20Topic2%20SectionB%20&#21442;&#32771;&#35838;&#20214;\SectionB&#35838;&#25991;&#24405;&#38899;1a.mp3" TargetMode="External"/><Relationship Id="rId1" Type="http://schemas.microsoft.com/office/2007/relationships/media" Target="file:///C:\Documents%20and%20Settings\Administrator\&#26700;&#38754;\Unit8%20Topic2\&#35838;&#20214;\Unit8%20Topic2%20SectionB%20&#21442;&#32771;&#35838;&#20214;\SectionB&#35838;&#25991;&#24405;&#38899;1a.mp3" TargetMode="External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audio" Target="file:///C:\Documents%20and%20Settings\Administrator\&#26700;&#38754;\Unit8%20Topic2\&#35838;&#20214;\Unit8%20Topic2%20SectionB%20&#21442;&#32771;&#35838;&#20214;\SectionB&#35838;&#25991;&#24405;&#38899;2.mp3" TargetMode="External"/><Relationship Id="rId16" Type="http://schemas.openxmlformats.org/officeDocument/2006/relationships/image" Target="../media/image28.png"/><Relationship Id="rId1" Type="http://schemas.microsoft.com/office/2007/relationships/media" Target="file:///C:\Documents%20and%20Settings\Administrator\&#26700;&#38754;\Unit8%20Topic2\&#35838;&#20214;\Unit8%20Topic2%20SectionB%20&#21442;&#32771;&#35838;&#20214;\SectionB&#35838;&#25991;&#24405;&#38899;2.mp3" TargetMode="Externa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"/>
          <p:cNvSpPr txBox="1">
            <a:spLocks noChangeArrowheads="1"/>
          </p:cNvSpPr>
          <p:nvPr/>
        </p:nvSpPr>
        <p:spPr bwMode="auto">
          <a:xfrm>
            <a:off x="539552" y="920006"/>
            <a:ext cx="77866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4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zh-CN" altLang="en-US" sz="4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 2  </a:t>
            </a:r>
            <a:r>
              <a:rPr lang="en-US" altLang="zh-CN" sz="4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4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4313" y="2286000"/>
            <a:ext cx="860583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zh-CN" altLang="en-US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summer holidays are coming</a:t>
            </a:r>
            <a:r>
              <a:rPr lang="zh-CN" altLang="en-US" sz="4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44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zh-CN" sz="4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zh-CN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B</a:t>
            </a:r>
            <a:endParaRPr lang="zh-CN" altLang="en-US" sz="4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69985" y="56612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1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4041021_160211543149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502025"/>
            <a:ext cx="4176712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" descr="M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785813"/>
            <a:ext cx="41021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 descr="20083885743528_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3588" y="3571875"/>
            <a:ext cx="4103687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 descr="M7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785813"/>
            <a:ext cx="417671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2" name="WordArt 7"/>
          <p:cNvSpPr>
            <a:spLocks noChangeArrowheads="1" noChangeShapeType="1" noTextEdit="1"/>
          </p:cNvSpPr>
          <p:nvPr/>
        </p:nvSpPr>
        <p:spPr bwMode="auto">
          <a:xfrm>
            <a:off x="1500188" y="3000375"/>
            <a:ext cx="61737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solidFill>
                  <a:srgbClr val="FF3399"/>
                </a:solidFill>
                <a:latin typeface="Times New Roman" panose="02020603050405020304"/>
                <a:cs typeface="Times New Roman" panose="02020603050405020304"/>
              </a:rPr>
              <a:t>Kunming———the Spring City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solidFill>
                <a:srgbClr val="FF3399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000125" y="142875"/>
            <a:ext cx="7143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Times New Roman" panose="02020603050405020304" pitchFamily="18" charset="0"/>
              </a:rPr>
              <a:t>What's the best time to go there?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0" y="5791200"/>
            <a:ext cx="8786813" cy="10668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3200" b="1" dirty="0">
                <a:latin typeface="Times New Roman" panose="02020603050405020304" pitchFamily="18" charset="0"/>
              </a:rPr>
              <a:t>We can go there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anytime</a:t>
            </a:r>
            <a:r>
              <a:rPr lang="zh-CN" altLang="en-US" sz="3200" b="1" dirty="0">
                <a:latin typeface="Times New Roman" panose="02020603050405020304" pitchFamily="18" charset="0"/>
              </a:rPr>
              <a:t>.</a:t>
            </a:r>
          </a:p>
          <a:p>
            <a:pPr>
              <a:buFontTx/>
              <a:buNone/>
              <a:defRPr/>
            </a:pPr>
            <a:r>
              <a:rPr lang="zh-CN" altLang="en-US" sz="3200" b="1" dirty="0">
                <a:latin typeface="Times New Roman" panose="02020603050405020304" pitchFamily="18" charset="0"/>
              </a:rPr>
              <a:t>Because the weather there is fine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all year round</a:t>
            </a:r>
            <a:r>
              <a:rPr lang="zh-CN" altLang="en-US" sz="32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nimBg="1"/>
      <p:bldP spid="30728" grpId="0" bldLvl="0"/>
      <p:bldP spid="3072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WordArt 2"/>
          <p:cNvSpPr>
            <a:spLocks noChangeArrowheads="1" noChangeShapeType="1" noTextEdit="1"/>
          </p:cNvSpPr>
          <p:nvPr/>
        </p:nvSpPr>
        <p:spPr bwMode="auto">
          <a:xfrm>
            <a:off x="468313" y="428625"/>
            <a:ext cx="4249737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noFill/>
                  <a:round/>
                </a:ln>
                <a:solidFill>
                  <a:srgbClr val="FF3399"/>
                </a:solidFill>
                <a:latin typeface="Times New Roman" panose="02020603050405020304"/>
                <a:cs typeface="Times New Roman" panose="02020603050405020304"/>
              </a:rPr>
              <a:t>Listen and answer.</a:t>
            </a:r>
            <a:endParaRPr lang="zh-CN" altLang="en-US" sz="3600" b="1" kern="10" dirty="0">
              <a:ln w="12700">
                <a:noFill/>
                <a:round/>
              </a:ln>
              <a:solidFill>
                <a:srgbClr val="FF3399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6513" y="1339850"/>
            <a:ext cx="9072562" cy="529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1.Is Zhou Weilun's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hometown</a:t>
            </a:r>
            <a:r>
              <a:rPr lang="zh-CN" altLang="en-US" sz="2800" b="1" dirty="0">
                <a:latin typeface="Times New Roman" panose="02020603050405020304" pitchFamily="18" charset="0"/>
              </a:rPr>
              <a:t> in Yunnan?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Yes, it is.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2. What places of interest should Jane visit there?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She should visit Dali and Lijiang. And she shouldn't miss Xishuangbanna.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3. What should  Jane take to Yunnan?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She had better take a camera, a pair of sunglasses, a map and so on.</a:t>
            </a:r>
          </a:p>
          <a:p>
            <a:pPr eaLnBrk="1" hangingPunct="1"/>
            <a:endParaRPr lang="zh-CN" altLang="en-US" sz="2800" b="1" dirty="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337300" y="671513"/>
            <a:ext cx="10429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6" name="SectionB课文录音1a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571500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849"/>
                            </p:stCondLst>
                            <p:childTnLst>
                              <p:par>
                                <p:cTn id="2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849"/>
                            </p:stCondLst>
                            <p:childTnLst>
                              <p:par>
                                <p:cTn id="3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5679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1202" grpId="0"/>
      <p:bldP spid="31748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Group 2"/>
          <p:cNvGraphicFramePr>
            <a:graphicFrameLocks noGrp="1"/>
          </p:cNvGraphicFramePr>
          <p:nvPr/>
        </p:nvGraphicFramePr>
        <p:xfrm>
          <a:off x="250825" y="1989138"/>
          <a:ext cx="8820150" cy="2740026"/>
        </p:xfrm>
        <a:graphic>
          <a:graphicData uri="http://schemas.openxmlformats.org/drawingml/2006/table">
            <a:tbl>
              <a:tblPr/>
              <a:tblGrid>
                <a:gridCol w="218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9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7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Best time to visit Yunnan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Places of interest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Things to take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anytime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Kunming, Dali, ______and________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a map, 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and so 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7235825" y="3068638"/>
            <a:ext cx="1574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a camera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5867400" y="3717925"/>
            <a:ext cx="360045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66"/>
                </a:solidFill>
                <a:latin typeface="Times New Roman" panose="02020603050405020304" pitchFamily="18" charset="0"/>
              </a:rPr>
              <a:t>    a pair of sunglasses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4140200" y="3573463"/>
            <a:ext cx="27432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3399"/>
                </a:solidFill>
                <a:latin typeface="Times New Roman" panose="02020603050405020304" pitchFamily="18" charset="0"/>
              </a:rPr>
              <a:t>Xishuangbanna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107950" y="260350"/>
            <a:ext cx="7561263" cy="649288"/>
          </a:xfrm>
          <a:prstGeom prst="rect">
            <a:avLst/>
          </a:prstGeom>
          <a:noFill/>
          <a:ln w="28575">
            <a:solidFill>
              <a:srgbClr val="FF3399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Listen to 1a and complete the table.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2411413" y="3500438"/>
            <a:ext cx="1368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Lijiang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7705725" y="1174750"/>
            <a:ext cx="1042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27" name="SectionB课文录音1a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28625"/>
            <a:ext cx="50958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56793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</p:childTnLst>
        </p:cTn>
      </p:par>
    </p:tnLst>
    <p:bldLst>
      <p:bldP spid="32788" grpId="0"/>
      <p:bldP spid="32789" grpId="0"/>
      <p:bldP spid="32790" grpId="0"/>
      <p:bldP spid="32791" grpId="0" bldLvl="0" animBg="1"/>
      <p:bldP spid="32792" grpId="0"/>
      <p:bldP spid="32793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23850" y="44450"/>
            <a:ext cx="43926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Language notes: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79388" y="838200"/>
            <a:ext cx="8713787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1. What’s the best time </a:t>
            </a: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to go there</a:t>
            </a:r>
            <a:r>
              <a:rPr lang="zh-CN" altLang="en-US" sz="3200" b="1" dirty="0">
                <a:latin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11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It is the best time to do sth. </a:t>
            </a:r>
          </a:p>
          <a:p>
            <a:pPr eaLnBrk="1" hangingPunct="1">
              <a:lnSpc>
                <a:spcPct val="11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正是干某事的最好时间。</a:t>
            </a:r>
          </a:p>
          <a:p>
            <a:pPr eaLnBrk="1" hangingPunct="1">
              <a:lnSpc>
                <a:spcPct val="11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2. I think you can go </a:t>
            </a:r>
            <a:r>
              <a:rPr lang="zh-CN" altLang="en-US" sz="3200" b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anytime</a:t>
            </a:r>
            <a:r>
              <a:rPr lang="zh-CN" altLang="en-US" sz="3200" b="1" dirty="0">
                <a:latin typeface="Times New Roman" panose="02020603050405020304" pitchFamily="18" charset="0"/>
              </a:rPr>
              <a:t>. The weather                    there is always fine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all year round</a:t>
            </a:r>
            <a:r>
              <a:rPr lang="zh-CN" altLang="en-US" sz="3200" b="1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1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anytime意为“在任何时候，随便什么时候”</a:t>
            </a:r>
          </a:p>
          <a:p>
            <a:pPr eaLnBrk="1" hangingPunct="1">
              <a:lnSpc>
                <a:spcPct val="11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all year round  “一年到头”</a:t>
            </a:r>
          </a:p>
          <a:p>
            <a:pPr eaLnBrk="1" hangingPunct="1"/>
            <a:r>
              <a:rPr lang="zh-CN" altLang="en-US" sz="3200" b="1" dirty="0">
                <a:latin typeface="Times New Roman" panose="02020603050405020304" pitchFamily="18" charset="0"/>
              </a:rPr>
              <a:t>3. You shouldn’t miss Xishuangbanna.    </a:t>
            </a:r>
          </a:p>
          <a:p>
            <a:pPr eaLnBrk="1" hangingPunct="1"/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should</a:t>
            </a:r>
            <a:r>
              <a:rPr lang="zh-CN" altLang="en-US" sz="3200" b="1" dirty="0">
                <a:latin typeface="Times New Roman" panose="02020603050405020304" pitchFamily="18" charset="0"/>
              </a:rPr>
              <a:t>, 情态动词, 意为 “应该”, 表示劝告,   建议、命令等。否定形式为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shouldn’t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8775" y="428625"/>
            <a:ext cx="8785225" cy="1558925"/>
          </a:xfrm>
          <a:solidFill>
            <a:srgbClr val="FFFFFF"/>
          </a:solidFill>
        </p:spPr>
        <p:txBody>
          <a:bodyPr/>
          <a:lstStyle/>
          <a:p>
            <a:pPr algn="l"/>
            <a:r>
              <a:rPr lang="zh-CN" altLang="en-US" sz="2800" b="1" dirty="0">
                <a:solidFill>
                  <a:srgbClr val="FF0066"/>
                </a:solidFill>
              </a:rPr>
              <a:t>Work in pairs and practice 1a. Then make up a new conversation about your hometown. Pay attention to the ways of asking questions and making suggestions.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2060575"/>
            <a:ext cx="5400675" cy="403225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2800" b="1" dirty="0"/>
              <a:t>                 Questions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b="1" dirty="0"/>
              <a:t>...,can you tell me something about...?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b="1" dirty="0"/>
              <a:t>What's the best time to go there?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b="1" dirty="0"/>
              <a:t>What places should I visit in...?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b="1" dirty="0"/>
              <a:t>What should I take with me?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581650" y="2114550"/>
            <a:ext cx="4344988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  Suggestions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You should visit...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You shouldn't miss...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You'd better take...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You'd better not take...</a:t>
            </a:r>
          </a:p>
        </p:txBody>
      </p:sp>
    </p:spTree>
  </p:cSld>
  <p:clrMapOvr>
    <a:masterClrMapping/>
  </p:clrMapOvr>
  <p:transition>
    <p:plu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/>
        </p:nvSpPr>
        <p:spPr bwMode="auto">
          <a:xfrm>
            <a:off x="0" y="333375"/>
            <a:ext cx="90376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20000"/>
              </a:lnSpc>
            </a:pPr>
            <a:r>
              <a:rPr lang="zh-CN" altLang="en-US" sz="3000" b="1" dirty="0">
                <a:solidFill>
                  <a:srgbClr val="FF0066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Suppose you're going on a trip. Work in groups and discuss the following questions.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22313" y="1814513"/>
            <a:ext cx="73787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1.Where would you like to go?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2.What's the weather like there?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3.How do you plan to go there?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4.Who would you like to go with?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5.What places of interest would you like to visit?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6.How much money do you plan to take?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7.What else would you like to take for your trip?</a:t>
            </a:r>
          </a:p>
        </p:txBody>
      </p:sp>
    </p:spTree>
  </p:cSld>
  <p:clrMapOvr>
    <a:masterClrMapping/>
  </p:clrMapOvr>
  <p:transition spd="slow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52413" y="1628775"/>
            <a:ext cx="8783637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>
              <a:tabLst>
                <a:tab pos="320675" algn="l"/>
              </a:tabLst>
            </a:pPr>
            <a:r>
              <a:rPr lang="zh-CN" altLang="en-US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</a:rPr>
              <a:t>  You may begin like this:</a:t>
            </a:r>
          </a:p>
          <a:p>
            <a:pPr marL="342900" indent="-342900">
              <a:tabLst>
                <a:tab pos="320675" algn="l"/>
              </a:tabLst>
            </a:pPr>
            <a:r>
              <a:rPr lang="zh-CN" altLang="en-US" sz="2800" dirty="0">
                <a:latin typeface="Times New Roman" panose="02020603050405020304" pitchFamily="18" charset="0"/>
              </a:rPr>
              <a:t>         The summer holidays are coming soon. I plan to go to</a:t>
            </a:r>
          </a:p>
          <a:p>
            <a:pPr marL="342900" indent="-342900">
              <a:lnSpc>
                <a:spcPct val="130000"/>
              </a:lnSpc>
              <a:tabLst>
                <a:tab pos="320675" algn="l"/>
              </a:tabLst>
            </a:pPr>
            <a:r>
              <a:rPr lang="zh-CN" altLang="en-US" sz="2800" dirty="0">
                <a:latin typeface="Times New Roman" panose="02020603050405020304" pitchFamily="18" charset="0"/>
              </a:rPr>
              <a:t> 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79388" y="908720"/>
            <a:ext cx="89646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Write a short passage with the help of the questions in 3a.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54063" y="3009900"/>
            <a:ext cx="8139112" cy="341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Beijing with my parents. I want to go there by train. I like the weather there . It’s sunny. I wish to visit the Great Wall, the Palace Museum and some other places of interest. I plan to take </a:t>
            </a:r>
            <a:r>
              <a:rPr lang="zh-CN" altLang="en-US" sz="2800">
                <a:solidFill>
                  <a:srgbClr val="FF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¥</a:t>
            </a:r>
            <a:r>
              <a:rPr lang="zh-CN" altLang="en-US" sz="28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 and I’d like to take a camera, a pair of sunglasses, a map, a bag and so on. I hope we’ll have a good time there.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/>
      <p:bldP spid="3789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星星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019425"/>
            <a:ext cx="376237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 descr="星星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187575"/>
            <a:ext cx="376237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 descr="星星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447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741488" y="1397000"/>
            <a:ext cx="497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主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+should/shouldn’t+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动词原形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741488" y="2060575"/>
            <a:ext cx="4324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the best time to do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741488" y="2852738"/>
            <a:ext cx="3889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You’d better+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动词原形</a:t>
            </a:r>
          </a:p>
        </p:txBody>
      </p:sp>
      <p:pic>
        <p:nvPicPr>
          <p:cNvPr id="19464" name="Picture 8" descr="星星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16375"/>
            <a:ext cx="37623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739900" y="3860800"/>
            <a:ext cx="6908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phrases:</a:t>
            </a:r>
          </a:p>
          <a:p>
            <a:pPr eaLnBrk="1" hangingPunct="1">
              <a:lnSpc>
                <a:spcPct val="125000"/>
              </a:lnSpc>
            </a:pP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all year round</a:t>
            </a:r>
          </a:p>
          <a:p>
            <a:pPr eaLnBrk="1" hangingPunct="1">
              <a:lnSpc>
                <a:spcPct val="125000"/>
              </a:lnSpc>
            </a:pP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and so on</a:t>
            </a:r>
          </a:p>
          <a:p>
            <a:pPr eaLnBrk="1" hangingPunct="1">
              <a:lnSpc>
                <a:spcPct val="125000"/>
              </a:lnSpc>
            </a:pP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take sth. with sb.</a:t>
            </a:r>
          </a:p>
          <a:p>
            <a:pPr eaLnBrk="1" hangingPunct="1"/>
            <a:endParaRPr lang="zh-CN" altLang="en-US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6" name="WordArt 10"/>
          <p:cNvSpPr>
            <a:spLocks noChangeArrowheads="1" noChangeShapeType="1" noTextEdit="1"/>
          </p:cNvSpPr>
          <p:nvPr/>
        </p:nvSpPr>
        <p:spPr bwMode="auto">
          <a:xfrm>
            <a:off x="2051050" y="188913"/>
            <a:ext cx="36004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FF0066"/>
                </a:solidFill>
                <a:latin typeface="Times New Roman" panose="02020603050405020304"/>
                <a:cs typeface="Times New Roman" panose="02020603050405020304"/>
              </a:rPr>
              <a:t>Summary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solidFill>
                <a:srgbClr val="FF0066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3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18" grpId="0"/>
      <p:bldP spid="38919" grpId="0"/>
      <p:bldP spid="389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197755" y="2618926"/>
            <a:ext cx="5966633" cy="1837426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5000"/>
              </a:lnSpc>
              <a:buFontTx/>
              <a:buNone/>
              <a:defRPr/>
            </a:pP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1. Recite 1a.</a:t>
            </a:r>
          </a:p>
          <a:p>
            <a:pPr>
              <a:lnSpc>
                <a:spcPct val="135000"/>
              </a:lnSpc>
              <a:buFontTx/>
              <a:buNone/>
              <a:defRPr/>
            </a:pP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2. Finish Section B in your workbook.</a:t>
            </a:r>
          </a:p>
          <a:p>
            <a:pPr>
              <a:lnSpc>
                <a:spcPct val="135000"/>
              </a:lnSpc>
              <a:buFontTx/>
              <a:buNone/>
              <a:defRPr/>
            </a:pP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3. Preview Section C</a:t>
            </a:r>
            <a:r>
              <a:rPr lang="zh-CN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. 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547812" y="1052736"/>
            <a:ext cx="5616575" cy="85407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US" altLang="zh-CN" sz="5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52413" y="1628775"/>
            <a:ext cx="8713787" cy="487045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Tx/>
              <a:buNone/>
              <a:defRPr/>
            </a:pPr>
            <a:r>
              <a:rPr lang="zh-CN" altLang="en-US" sz="2800" b="1" dirty="0">
                <a:latin typeface="Times New Roman" panose="02020603050405020304" pitchFamily="18" charset="0"/>
              </a:rPr>
              <a:t>Kangkang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wants to</a:t>
            </a:r>
            <a:r>
              <a:rPr lang="zh-CN" altLang="en-US" sz="2800" b="1" dirty="0">
                <a:latin typeface="Times New Roman" panose="02020603050405020304" pitchFamily="18" charset="0"/>
              </a:rPr>
              <a:t> go to Canada.</a:t>
            </a:r>
          </a:p>
          <a:p>
            <a:pPr>
              <a:lnSpc>
                <a:spcPct val="160000"/>
              </a:lnSpc>
              <a:buFontTx/>
              <a:buNone/>
              <a:defRPr/>
            </a:pPr>
            <a:r>
              <a:rPr lang="zh-CN" altLang="en-US" sz="2800" b="1" dirty="0">
                <a:latin typeface="Times New Roman" panose="02020603050405020304" pitchFamily="18" charset="0"/>
              </a:rPr>
              <a:t>Michael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plans to</a:t>
            </a:r>
            <a:r>
              <a:rPr lang="zh-CN" altLang="en-US" sz="2800" b="1" dirty="0">
                <a:latin typeface="Times New Roman" panose="02020603050405020304" pitchFamily="18" charset="0"/>
              </a:rPr>
              <a:t> go to Australia. He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wishes to</a:t>
            </a:r>
            <a:r>
              <a:rPr lang="zh-CN" altLang="en-US" sz="2800" b="1" dirty="0">
                <a:latin typeface="Times New Roman" panose="02020603050405020304" pitchFamily="18" charset="0"/>
              </a:rPr>
              <a:t> travel around the country and take pictures.</a:t>
            </a:r>
          </a:p>
          <a:p>
            <a:pPr>
              <a:lnSpc>
                <a:spcPct val="160000"/>
              </a:lnSpc>
              <a:buFontTx/>
              <a:buNone/>
              <a:defRPr/>
            </a:pPr>
            <a:r>
              <a:rPr lang="zh-CN" altLang="en-US" sz="2800" b="1" dirty="0">
                <a:latin typeface="Times New Roman" panose="02020603050405020304" pitchFamily="18" charset="0"/>
              </a:rPr>
              <a:t>Maria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wants to</a:t>
            </a:r>
            <a:r>
              <a:rPr lang="zh-CN" altLang="en-US" sz="2800" b="1" dirty="0">
                <a:latin typeface="Times New Roman" panose="02020603050405020304" pitchFamily="18" charset="0"/>
              </a:rPr>
              <a:t> go back to Cuba. She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hopes to</a:t>
            </a:r>
            <a:r>
              <a:rPr lang="zh-CN" altLang="en-US" sz="2800" b="1" dirty="0">
                <a:latin typeface="Times New Roman" panose="02020603050405020304" pitchFamily="18" charset="0"/>
              </a:rPr>
              <a:t> get together with her grandparents.</a:t>
            </a:r>
          </a:p>
          <a:p>
            <a:pPr>
              <a:lnSpc>
                <a:spcPct val="160000"/>
              </a:lnSpc>
              <a:buFontTx/>
              <a:buNone/>
              <a:defRPr/>
            </a:pPr>
            <a:r>
              <a:rPr lang="zh-CN" altLang="en-US" sz="2800" b="1" dirty="0">
                <a:latin typeface="Times New Roman" panose="02020603050405020304" pitchFamily="18" charset="0"/>
              </a:rPr>
              <a:t>Jane 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would like to</a:t>
            </a:r>
            <a:r>
              <a:rPr lang="zh-CN" altLang="en-US" sz="2800" b="1" dirty="0">
                <a:latin typeface="Times New Roman" panose="02020603050405020304" pitchFamily="18" charset="0"/>
              </a:rPr>
              <a:t> visit some places of interest in China.</a:t>
            </a:r>
          </a:p>
        </p:txBody>
      </p:sp>
      <p:sp>
        <p:nvSpPr>
          <p:cNvPr id="4099" name="WordArt 3" descr="窄竖线"/>
          <p:cNvSpPr>
            <a:spLocks noChangeArrowheads="1" noChangeShapeType="1" noTextEdit="1"/>
          </p:cNvSpPr>
          <p:nvPr/>
        </p:nvSpPr>
        <p:spPr bwMode="auto">
          <a:xfrm>
            <a:off x="857250" y="142875"/>
            <a:ext cx="2813050" cy="6937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315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Review</a:t>
            </a:r>
            <a:endParaRPr lang="zh-CN" altLang="en-US" sz="3600" b="1" kern="10" dirty="0">
              <a:ln w="12700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14313" y="1071563"/>
            <a:ext cx="8640762" cy="631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noFill/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Do you remember </a:t>
            </a:r>
            <a:r>
              <a:rPr lang="en-US" altLang="zh-CN" sz="3600" kern="10" dirty="0" err="1">
                <a:ln w="12700">
                  <a:noFill/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Kangkang's</a:t>
            </a:r>
            <a:r>
              <a:rPr lang="en-US" altLang="zh-CN" sz="3600" kern="10" dirty="0">
                <a:ln w="12700">
                  <a:noFill/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and his friends' holiday plans?</a:t>
            </a:r>
            <a:endParaRPr lang="zh-CN" altLang="en-US" sz="3600" kern="10" dirty="0">
              <a:ln w="12700">
                <a:noFill/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14313" y="4071938"/>
            <a:ext cx="8656637" cy="1554162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3200" b="1" dirty="0">
                <a:latin typeface="Times New Roman" panose="02020603050405020304" pitchFamily="18" charset="0"/>
              </a:rPr>
              <a:t>There are so many places of interest , such as the Great Wall, the Palace Museum, West Lake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and so on</a:t>
            </a:r>
            <a:r>
              <a:rPr lang="zh-CN" altLang="en-US" sz="3200" b="1" dirty="0">
                <a:latin typeface="Times New Roman" panose="02020603050405020304" pitchFamily="18" charset="0"/>
              </a:rPr>
              <a:t> in our country.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0" y="714375"/>
            <a:ext cx="5214938" cy="3143250"/>
            <a:chOff x="0" y="0"/>
            <a:chExt cx="11206" cy="6350"/>
          </a:xfrm>
        </p:grpSpPr>
        <p:pic>
          <p:nvPicPr>
            <p:cNvPr id="5128" name="Picture 5" descr="2933648_100720055_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1207" cy="6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9" name="Text Box 6"/>
            <p:cNvSpPr txBox="1">
              <a:spLocks noChangeArrowheads="1"/>
            </p:cNvSpPr>
            <p:nvPr/>
          </p:nvSpPr>
          <p:spPr bwMode="auto">
            <a:xfrm>
              <a:off x="7142" y="4422"/>
              <a:ext cx="3956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FFFF00"/>
                  </a:solidFill>
                </a:rPr>
                <a:t>The Great Wall</a:t>
              </a:r>
            </a:p>
          </p:txBody>
        </p:sp>
      </p:grpSp>
      <p:grpSp>
        <p:nvGrpSpPr>
          <p:cNvPr id="3" name="Group 10"/>
          <p:cNvGrpSpPr/>
          <p:nvPr/>
        </p:nvGrpSpPr>
        <p:grpSpPr bwMode="auto">
          <a:xfrm>
            <a:off x="5257800" y="428625"/>
            <a:ext cx="3886200" cy="3233738"/>
            <a:chOff x="1738" y="1018"/>
            <a:chExt cx="10509" cy="5116"/>
          </a:xfrm>
        </p:grpSpPr>
        <p:pic>
          <p:nvPicPr>
            <p:cNvPr id="5126" name="Picture 11" descr="4122317_085216085470_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38" y="1582"/>
              <a:ext cx="10509" cy="4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7" name="Text Box 12"/>
            <p:cNvSpPr txBox="1">
              <a:spLocks noChangeArrowheads="1"/>
            </p:cNvSpPr>
            <p:nvPr/>
          </p:nvSpPr>
          <p:spPr bwMode="auto">
            <a:xfrm>
              <a:off x="2466" y="1018"/>
              <a:ext cx="9781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FFFF00"/>
                  </a:solidFill>
                </a:rPr>
                <a:t>the Palace Museum </a:t>
              </a:r>
            </a:p>
          </p:txBody>
        </p:sp>
      </p:grp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285750" y="5857875"/>
            <a:ext cx="6248400" cy="64611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3600" b="1" dirty="0">
                <a:latin typeface="Times New Roman" panose="02020603050405020304" pitchFamily="18" charset="0"/>
              </a:rPr>
              <a:t>Where do you want to go?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ldLvl="0" animBg="1"/>
      <p:bldP spid="24578" grpId="1" bldLvl="0" animBg="1"/>
      <p:bldP spid="24611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 bwMode="auto">
          <a:xfrm>
            <a:off x="4572000" y="357188"/>
            <a:ext cx="4572000" cy="3227387"/>
            <a:chOff x="0" y="0"/>
            <a:chExt cx="12021" cy="6205"/>
          </a:xfrm>
        </p:grpSpPr>
        <p:pic>
          <p:nvPicPr>
            <p:cNvPr id="6153" name="Picture 17" descr="53294624200912041130562488789993270_004_64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2021" cy="6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4" name="Text Box 18"/>
            <p:cNvSpPr txBox="1">
              <a:spLocks noChangeArrowheads="1"/>
            </p:cNvSpPr>
            <p:nvPr/>
          </p:nvSpPr>
          <p:spPr bwMode="auto">
            <a:xfrm>
              <a:off x="0" y="5218"/>
              <a:ext cx="6115" cy="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FFFF00"/>
                  </a:solidFill>
                </a:rPr>
                <a:t>West Lake</a:t>
              </a:r>
            </a:p>
          </p:txBody>
        </p:sp>
      </p:grpSp>
      <p:grpSp>
        <p:nvGrpSpPr>
          <p:cNvPr id="3" name="Group 7"/>
          <p:cNvGrpSpPr/>
          <p:nvPr/>
        </p:nvGrpSpPr>
        <p:grpSpPr bwMode="auto">
          <a:xfrm>
            <a:off x="0" y="3857625"/>
            <a:ext cx="4643438" cy="2871788"/>
            <a:chOff x="0" y="0"/>
            <a:chExt cx="11678" cy="6096"/>
          </a:xfrm>
        </p:grpSpPr>
        <p:pic>
          <p:nvPicPr>
            <p:cNvPr id="6151" name="Picture 8" descr="2672_b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1679" cy="6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2" name="Text Box 9"/>
            <p:cNvSpPr txBox="1">
              <a:spLocks noChangeArrowheads="1"/>
            </p:cNvSpPr>
            <p:nvPr/>
          </p:nvSpPr>
          <p:spPr bwMode="auto">
            <a:xfrm>
              <a:off x="567" y="340"/>
              <a:ext cx="5682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FFFF00"/>
                  </a:solidFill>
                </a:rPr>
                <a:t>The Three Gorges</a:t>
              </a:r>
            </a:p>
          </p:txBody>
        </p:sp>
      </p:grpSp>
      <p:grpSp>
        <p:nvGrpSpPr>
          <p:cNvPr id="4" name="Group 13"/>
          <p:cNvGrpSpPr/>
          <p:nvPr/>
        </p:nvGrpSpPr>
        <p:grpSpPr bwMode="auto">
          <a:xfrm>
            <a:off x="0" y="428625"/>
            <a:ext cx="4429125" cy="3143250"/>
            <a:chOff x="-579" y="-80"/>
            <a:chExt cx="12473" cy="6457"/>
          </a:xfrm>
        </p:grpSpPr>
        <p:pic>
          <p:nvPicPr>
            <p:cNvPr id="6149" name="Picture 14" descr="347867_1303269862iDx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579" y="-80"/>
              <a:ext cx="12473" cy="6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0" name="Text Box 15"/>
            <p:cNvSpPr txBox="1">
              <a:spLocks noChangeArrowheads="1"/>
            </p:cNvSpPr>
            <p:nvPr/>
          </p:nvSpPr>
          <p:spPr bwMode="auto">
            <a:xfrm>
              <a:off x="3981" y="145"/>
              <a:ext cx="765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FFFF00"/>
                  </a:solidFill>
                </a:rPr>
                <a:t>Terra-Cotta Warriors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683568" y="980728"/>
            <a:ext cx="7781925" cy="674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800" b="1" kern="10" dirty="0">
                <a:ln w="12700">
                  <a:noFill/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What would you like to take for your trips?</a:t>
            </a:r>
            <a:endParaRPr lang="zh-CN" altLang="en-US" sz="2800" b="1" kern="10" dirty="0">
              <a:ln w="12700">
                <a:noFill/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25603" name="Picture 3" descr="图片1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187450" y="2162175"/>
            <a:ext cx="3098800" cy="299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AutoShape 4"/>
          <p:cNvSpPr>
            <a:spLocks noChangeArrowheads="1"/>
          </p:cNvSpPr>
          <p:nvPr/>
        </p:nvSpPr>
        <p:spPr bwMode="auto">
          <a:xfrm rot="10800000">
            <a:off x="1857375" y="4868863"/>
            <a:ext cx="6764338" cy="1600200"/>
          </a:xfrm>
          <a:prstGeom prst="wedgeEllipseCallout">
            <a:avLst>
              <a:gd name="adj1" fmla="val 20282"/>
              <a:gd name="adj2" fmla="val 121546"/>
            </a:avLst>
          </a:prstGeom>
          <a:solidFill>
            <a:srgbClr val="CCCCFF"/>
          </a:solidFill>
          <a:ln w="25400">
            <a:solidFill>
              <a:srgbClr val="FFFF00"/>
            </a:solidFill>
            <a:miter lim="800000"/>
          </a:ln>
        </p:spPr>
        <p:txBody>
          <a:bodyPr rot="10800000"/>
          <a:lstStyle/>
          <a:p>
            <a:r>
              <a:rPr lang="zh-CN" altLang="en-US" sz="3200" b="1" dirty="0">
                <a:latin typeface="Times New Roman" panose="02020603050405020304" pitchFamily="18" charset="0"/>
              </a:rPr>
              <a:t>I want to take a bag. I can put many things in it.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6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girl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8763" y="1844675"/>
            <a:ext cx="4824412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349500"/>
            <a:ext cx="5359400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107950" y="188913"/>
            <a:ext cx="7129463" cy="1439862"/>
          </a:xfrm>
          <a:prstGeom prst="cloudCallout">
            <a:avLst>
              <a:gd name="adj1" fmla="val 35856"/>
              <a:gd name="adj2" fmla="val 10273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I plan to take a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tent</a:t>
            </a:r>
            <a:r>
              <a:rPr lang="zh-CN" altLang="en-US" sz="3200" b="1">
                <a:latin typeface="Times New Roman" panose="02020603050405020304" pitchFamily="18" charset="0"/>
              </a:rPr>
              <a:t>, </a:t>
            </a:r>
          </a:p>
          <a:p>
            <a:r>
              <a:rPr lang="zh-CN" altLang="en-US" sz="3200" b="1">
                <a:latin typeface="Times New Roman" panose="02020603050405020304" pitchFamily="18" charset="0"/>
              </a:rPr>
              <a:t>because I can sleep  outdoors.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图片3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3429000"/>
            <a:ext cx="2181225" cy="31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 descr="图片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2492375"/>
            <a:ext cx="3260725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1044575" y="549275"/>
            <a:ext cx="7848600" cy="1727200"/>
          </a:xfrm>
          <a:prstGeom prst="cloudCallout">
            <a:avLst>
              <a:gd name="adj1" fmla="val -25907"/>
              <a:gd name="adj2" fmla="val 16752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en-US" sz="2800" b="1">
                <a:latin typeface="Times New Roman" panose="02020603050405020304" pitchFamily="18" charset="0"/>
              </a:rPr>
              <a:t>he sun shines brightly in summer.</a:t>
            </a:r>
          </a:p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 want to take </a:t>
            </a:r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pair of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sunglasses.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949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328738" y="37226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8675" name="Picture 3" descr="卡通女孩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1724025"/>
            <a:ext cx="2725737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4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88" y="714375"/>
            <a:ext cx="3175000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396875" y="5157788"/>
            <a:ext cx="6911975" cy="1081087"/>
          </a:xfrm>
          <a:prstGeom prst="wedgeEllipseCallout">
            <a:avLst>
              <a:gd name="adj1" fmla="val 35208"/>
              <a:gd name="adj2" fmla="val -2004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I want to have a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camera </a:t>
            </a:r>
            <a:r>
              <a:rPr lang="zh-CN" altLang="en-US" sz="3200" b="1">
                <a:latin typeface="Times New Roman" panose="02020603050405020304" pitchFamily="18" charset="0"/>
              </a:rPr>
              <a:t>with me. </a:t>
            </a:r>
          </a:p>
          <a:p>
            <a:r>
              <a:rPr lang="zh-CN" altLang="en-US" sz="3200" b="1">
                <a:latin typeface="Times New Roman" panose="02020603050405020304" pitchFamily="18" charset="0"/>
              </a:rPr>
              <a:t>I can use it to take pictures.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WordArt 2"/>
          <p:cNvSpPr>
            <a:spLocks noChangeArrowheads="1" noChangeShapeType="1" noTextEdit="1"/>
          </p:cNvSpPr>
          <p:nvPr/>
        </p:nvSpPr>
        <p:spPr bwMode="auto">
          <a:xfrm>
            <a:off x="107950" y="214313"/>
            <a:ext cx="7964488" cy="623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Listen and check(√) the things they want to take.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11267" name="Group 3"/>
          <p:cNvGrpSpPr/>
          <p:nvPr/>
        </p:nvGrpSpPr>
        <p:grpSpPr bwMode="auto">
          <a:xfrm>
            <a:off x="179388" y="1123950"/>
            <a:ext cx="8929687" cy="5473700"/>
            <a:chOff x="0" y="0"/>
            <a:chExt cx="14061" cy="8618"/>
          </a:xfrm>
        </p:grpSpPr>
        <p:pic>
          <p:nvPicPr>
            <p:cNvPr id="11279" name="Picture 4" descr="7-8-2-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93" y="0"/>
              <a:ext cx="2280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0" name="Picture 5" descr="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90" y="70"/>
              <a:ext cx="2540" cy="1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1" name="Picture 6" descr="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8106" y="227"/>
              <a:ext cx="2326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2" name="Picture 7" descr="7-1-3-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1554" y="247"/>
              <a:ext cx="2280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3" name="Picture 8" descr="$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794" y="3227"/>
              <a:ext cx="2280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4" name="Picture 9" descr="8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394" y="3227"/>
              <a:ext cx="2500" cy="1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5" name="Picture 10" descr="8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8266" y="3227"/>
              <a:ext cx="2280" cy="1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6" name="Picture 11" descr="会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1568" y="3176"/>
              <a:ext cx="1951" cy="1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7" name="Picture 12" descr="7-8-2-1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1154" y="6011"/>
              <a:ext cx="1560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8" name="Picture 13" descr="68dca9d5cc8ebaf850da4b21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4394" y="6208"/>
              <a:ext cx="2280" cy="1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9" name="Picture 14" descr="T2pMQaKJvyJigVC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8642" y="6125"/>
              <a:ext cx="2017" cy="1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0" name="Picture 15" descr="地图1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11793" y="6237"/>
              <a:ext cx="1920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1" name="Text Box 16"/>
            <p:cNvSpPr txBox="1">
              <a:spLocks noChangeArrowheads="1"/>
            </p:cNvSpPr>
            <p:nvPr/>
          </p:nvSpPr>
          <p:spPr bwMode="auto">
            <a:xfrm>
              <a:off x="1293" y="1928"/>
              <a:ext cx="12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Times New Roman" panose="02020603050405020304" pitchFamily="18" charset="0"/>
                </a:rPr>
                <a:t>bag</a:t>
              </a:r>
            </a:p>
          </p:txBody>
        </p:sp>
        <p:sp>
          <p:nvSpPr>
            <p:cNvPr id="11292" name="Text Box 17"/>
            <p:cNvSpPr txBox="1">
              <a:spLocks noChangeArrowheads="1"/>
            </p:cNvSpPr>
            <p:nvPr/>
          </p:nvSpPr>
          <p:spPr bwMode="auto">
            <a:xfrm>
              <a:off x="5132" y="1928"/>
              <a:ext cx="12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food</a:t>
              </a:r>
            </a:p>
          </p:txBody>
        </p:sp>
        <p:sp>
          <p:nvSpPr>
            <p:cNvPr id="11293" name="Text Box 18"/>
            <p:cNvSpPr txBox="1">
              <a:spLocks noChangeArrowheads="1"/>
            </p:cNvSpPr>
            <p:nvPr/>
          </p:nvSpPr>
          <p:spPr bwMode="auto">
            <a:xfrm>
              <a:off x="8391" y="1928"/>
              <a:ext cx="204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camera</a:t>
              </a:r>
            </a:p>
          </p:txBody>
        </p:sp>
        <p:sp>
          <p:nvSpPr>
            <p:cNvPr id="11294" name="Text Box 19"/>
            <p:cNvSpPr txBox="1">
              <a:spLocks noChangeArrowheads="1"/>
            </p:cNvSpPr>
            <p:nvPr/>
          </p:nvSpPr>
          <p:spPr bwMode="auto">
            <a:xfrm>
              <a:off x="11935" y="2041"/>
              <a:ext cx="1440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>
                  <a:latin typeface="Times New Roman" panose="02020603050405020304" pitchFamily="18" charset="0"/>
                </a:rPr>
                <a:t>MP4</a:t>
              </a:r>
            </a:p>
          </p:txBody>
        </p:sp>
        <p:sp>
          <p:nvSpPr>
            <p:cNvPr id="11295" name="Text Box 20"/>
            <p:cNvSpPr txBox="1">
              <a:spLocks noChangeArrowheads="1"/>
            </p:cNvSpPr>
            <p:nvPr/>
          </p:nvSpPr>
          <p:spPr bwMode="auto">
            <a:xfrm>
              <a:off x="1154" y="5027"/>
              <a:ext cx="168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money</a:t>
              </a:r>
            </a:p>
          </p:txBody>
        </p:sp>
        <p:sp>
          <p:nvSpPr>
            <p:cNvPr id="11296" name="Text Box 21"/>
            <p:cNvSpPr txBox="1">
              <a:spLocks noChangeArrowheads="1"/>
            </p:cNvSpPr>
            <p:nvPr/>
          </p:nvSpPr>
          <p:spPr bwMode="auto">
            <a:xfrm>
              <a:off x="4874" y="4907"/>
              <a:ext cx="1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water</a:t>
              </a:r>
            </a:p>
          </p:txBody>
        </p:sp>
        <p:sp>
          <p:nvSpPr>
            <p:cNvPr id="11297" name="Text Box 22"/>
            <p:cNvSpPr txBox="1">
              <a:spLocks noChangeArrowheads="1"/>
            </p:cNvSpPr>
            <p:nvPr/>
          </p:nvSpPr>
          <p:spPr bwMode="auto">
            <a:xfrm>
              <a:off x="8474" y="4907"/>
              <a:ext cx="15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tent</a:t>
              </a:r>
            </a:p>
          </p:txBody>
        </p:sp>
        <p:sp>
          <p:nvSpPr>
            <p:cNvPr id="11298" name="Text Box 23"/>
            <p:cNvSpPr txBox="1">
              <a:spLocks noChangeArrowheads="1"/>
            </p:cNvSpPr>
            <p:nvPr/>
          </p:nvSpPr>
          <p:spPr bwMode="auto">
            <a:xfrm>
              <a:off x="11661" y="4907"/>
              <a:ext cx="24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umbrella</a:t>
              </a:r>
            </a:p>
          </p:txBody>
        </p:sp>
        <p:sp>
          <p:nvSpPr>
            <p:cNvPr id="11299" name="Text Box 24"/>
            <p:cNvSpPr txBox="1">
              <a:spLocks noChangeArrowheads="1"/>
            </p:cNvSpPr>
            <p:nvPr/>
          </p:nvSpPr>
          <p:spPr bwMode="auto">
            <a:xfrm>
              <a:off x="1034" y="7898"/>
              <a:ext cx="204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raincoat</a:t>
              </a:r>
            </a:p>
          </p:txBody>
        </p:sp>
        <p:sp>
          <p:nvSpPr>
            <p:cNvPr id="11300" name="Text Box 25"/>
            <p:cNvSpPr txBox="1">
              <a:spLocks noChangeArrowheads="1"/>
            </p:cNvSpPr>
            <p:nvPr/>
          </p:nvSpPr>
          <p:spPr bwMode="auto">
            <a:xfrm>
              <a:off x="4989" y="7898"/>
              <a:ext cx="252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book</a:t>
              </a:r>
            </a:p>
          </p:txBody>
        </p:sp>
        <p:sp>
          <p:nvSpPr>
            <p:cNvPr id="11301" name="Text Box 26"/>
            <p:cNvSpPr txBox="1">
              <a:spLocks noChangeArrowheads="1"/>
            </p:cNvSpPr>
            <p:nvPr/>
          </p:nvSpPr>
          <p:spPr bwMode="auto">
            <a:xfrm>
              <a:off x="8479" y="7785"/>
              <a:ext cx="252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sunglasses</a:t>
              </a:r>
            </a:p>
          </p:txBody>
        </p:sp>
        <p:sp>
          <p:nvSpPr>
            <p:cNvPr id="11302" name="Text Box 27"/>
            <p:cNvSpPr txBox="1">
              <a:spLocks noChangeArrowheads="1"/>
            </p:cNvSpPr>
            <p:nvPr/>
          </p:nvSpPr>
          <p:spPr bwMode="auto">
            <a:xfrm>
              <a:off x="12161" y="7785"/>
              <a:ext cx="15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map</a:t>
              </a:r>
            </a:p>
          </p:txBody>
        </p:sp>
        <p:sp>
          <p:nvSpPr>
            <p:cNvPr id="11303" name="Rectangle 28"/>
            <p:cNvSpPr>
              <a:spLocks noChangeArrowheads="1"/>
            </p:cNvSpPr>
            <p:nvPr/>
          </p:nvSpPr>
          <p:spPr bwMode="auto">
            <a:xfrm>
              <a:off x="2" y="907"/>
              <a:ext cx="681" cy="68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304" name="Rectangle 29"/>
            <p:cNvSpPr>
              <a:spLocks noChangeArrowheads="1"/>
            </p:cNvSpPr>
            <p:nvPr/>
          </p:nvSpPr>
          <p:spPr bwMode="auto">
            <a:xfrm>
              <a:off x="3742" y="907"/>
              <a:ext cx="681" cy="68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305" name="Rectangle 30"/>
            <p:cNvSpPr>
              <a:spLocks noChangeArrowheads="1"/>
            </p:cNvSpPr>
            <p:nvPr/>
          </p:nvSpPr>
          <p:spPr bwMode="auto">
            <a:xfrm>
              <a:off x="7370" y="907"/>
              <a:ext cx="681" cy="68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306" name="Rectangle 31"/>
            <p:cNvSpPr>
              <a:spLocks noChangeArrowheads="1"/>
            </p:cNvSpPr>
            <p:nvPr/>
          </p:nvSpPr>
          <p:spPr bwMode="auto">
            <a:xfrm>
              <a:off x="10885" y="907"/>
              <a:ext cx="681" cy="68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307" name="Rectangle 32"/>
            <p:cNvSpPr>
              <a:spLocks noChangeArrowheads="1"/>
            </p:cNvSpPr>
            <p:nvPr/>
          </p:nvSpPr>
          <p:spPr bwMode="auto">
            <a:xfrm>
              <a:off x="0" y="4082"/>
              <a:ext cx="681" cy="68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308" name="Rectangle 33"/>
            <p:cNvSpPr>
              <a:spLocks noChangeArrowheads="1"/>
            </p:cNvSpPr>
            <p:nvPr/>
          </p:nvSpPr>
          <p:spPr bwMode="auto">
            <a:xfrm>
              <a:off x="3740" y="4082"/>
              <a:ext cx="681" cy="68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309" name="Rectangle 34"/>
            <p:cNvSpPr>
              <a:spLocks noChangeArrowheads="1"/>
            </p:cNvSpPr>
            <p:nvPr/>
          </p:nvSpPr>
          <p:spPr bwMode="auto">
            <a:xfrm>
              <a:off x="7368" y="4082"/>
              <a:ext cx="681" cy="68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310" name="Rectangle 35"/>
            <p:cNvSpPr>
              <a:spLocks noChangeArrowheads="1"/>
            </p:cNvSpPr>
            <p:nvPr/>
          </p:nvSpPr>
          <p:spPr bwMode="auto">
            <a:xfrm>
              <a:off x="10885" y="4082"/>
              <a:ext cx="681" cy="68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311" name="Rectangle 36"/>
            <p:cNvSpPr>
              <a:spLocks noChangeArrowheads="1"/>
            </p:cNvSpPr>
            <p:nvPr/>
          </p:nvSpPr>
          <p:spPr bwMode="auto">
            <a:xfrm>
              <a:off x="0" y="7257"/>
              <a:ext cx="681" cy="68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312" name="Rectangle 37"/>
            <p:cNvSpPr>
              <a:spLocks noChangeArrowheads="1"/>
            </p:cNvSpPr>
            <p:nvPr/>
          </p:nvSpPr>
          <p:spPr bwMode="auto">
            <a:xfrm>
              <a:off x="3740" y="7257"/>
              <a:ext cx="681" cy="68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313" name="Rectangle 38"/>
            <p:cNvSpPr>
              <a:spLocks noChangeArrowheads="1"/>
            </p:cNvSpPr>
            <p:nvPr/>
          </p:nvSpPr>
          <p:spPr bwMode="auto">
            <a:xfrm>
              <a:off x="7368" y="7257"/>
              <a:ext cx="681" cy="68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314" name="Rectangle 39"/>
            <p:cNvSpPr>
              <a:spLocks noChangeArrowheads="1"/>
            </p:cNvSpPr>
            <p:nvPr/>
          </p:nvSpPr>
          <p:spPr bwMode="auto">
            <a:xfrm>
              <a:off x="10999" y="7031"/>
              <a:ext cx="681" cy="68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34925" y="1557338"/>
            <a:ext cx="1020763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FF0000"/>
                </a:solidFill>
                <a:sym typeface="黑体" panose="02010609060101010101" pitchFamily="49" charset="-122"/>
              </a:rPr>
              <a:t>√</a:t>
            </a:r>
          </a:p>
        </p:txBody>
      </p:sp>
      <p:sp>
        <p:nvSpPr>
          <p:cNvPr id="29737" name="Text Box 41"/>
          <p:cNvSpPr txBox="1">
            <a:spLocks noChangeArrowheads="1"/>
          </p:cNvSpPr>
          <p:nvPr/>
        </p:nvSpPr>
        <p:spPr bwMode="auto">
          <a:xfrm>
            <a:off x="4702175" y="1557338"/>
            <a:ext cx="102235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FF0000"/>
                </a:solidFill>
                <a:sym typeface="黑体" panose="02010609060101010101" pitchFamily="49" charset="-122"/>
              </a:rPr>
              <a:t>√</a:t>
            </a:r>
          </a:p>
        </p:txBody>
      </p:sp>
      <p:sp>
        <p:nvSpPr>
          <p:cNvPr id="29738" name="Text Box 42"/>
          <p:cNvSpPr txBox="1">
            <a:spLocks noChangeArrowheads="1"/>
          </p:cNvSpPr>
          <p:nvPr/>
        </p:nvSpPr>
        <p:spPr bwMode="auto">
          <a:xfrm>
            <a:off x="6935788" y="1574800"/>
            <a:ext cx="10207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FF0000"/>
                </a:solidFill>
                <a:sym typeface="黑体" panose="02010609060101010101" pitchFamily="49" charset="-122"/>
              </a:rPr>
              <a:t>√</a:t>
            </a:r>
          </a:p>
        </p:txBody>
      </p:sp>
      <p:sp>
        <p:nvSpPr>
          <p:cNvPr id="29739" name="Text Box 43"/>
          <p:cNvSpPr txBox="1">
            <a:spLocks noChangeArrowheads="1"/>
          </p:cNvSpPr>
          <p:nvPr/>
        </p:nvSpPr>
        <p:spPr bwMode="auto">
          <a:xfrm>
            <a:off x="34925" y="3573463"/>
            <a:ext cx="1020763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FF0000"/>
                </a:solidFill>
                <a:sym typeface="黑体" panose="02010609060101010101" pitchFamily="49" charset="-122"/>
              </a:rPr>
              <a:t>√</a:t>
            </a:r>
          </a:p>
        </p:txBody>
      </p:sp>
      <p:sp>
        <p:nvSpPr>
          <p:cNvPr id="29740" name="Text Box 44"/>
          <p:cNvSpPr txBox="1">
            <a:spLocks noChangeArrowheads="1"/>
          </p:cNvSpPr>
          <p:nvPr/>
        </p:nvSpPr>
        <p:spPr bwMode="auto">
          <a:xfrm>
            <a:off x="2411413" y="3573463"/>
            <a:ext cx="1020762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FF0000"/>
                </a:solidFill>
                <a:sym typeface="黑体" panose="02010609060101010101" pitchFamily="49" charset="-122"/>
              </a:rPr>
              <a:t>√</a:t>
            </a:r>
          </a:p>
        </p:txBody>
      </p:sp>
      <p:sp>
        <p:nvSpPr>
          <p:cNvPr id="29741" name="Text Box 45"/>
          <p:cNvSpPr txBox="1">
            <a:spLocks noChangeArrowheads="1"/>
          </p:cNvSpPr>
          <p:nvPr/>
        </p:nvSpPr>
        <p:spPr bwMode="auto">
          <a:xfrm>
            <a:off x="4857750" y="3643313"/>
            <a:ext cx="102235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FF0000"/>
                </a:solidFill>
                <a:sym typeface="黑体" panose="02010609060101010101" pitchFamily="49" charset="-122"/>
              </a:rPr>
              <a:t>√</a:t>
            </a:r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6948488" y="3573463"/>
            <a:ext cx="1020762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FF0000"/>
                </a:solidFill>
                <a:sym typeface="黑体" panose="02010609060101010101" pitchFamily="49" charset="-122"/>
              </a:rPr>
              <a:t>√</a:t>
            </a:r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4702175" y="5608638"/>
            <a:ext cx="102235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FF0000"/>
                </a:solidFill>
                <a:sym typeface="黑体" panose="02010609060101010101" pitchFamily="49" charset="-122"/>
              </a:rPr>
              <a:t>√</a:t>
            </a:r>
          </a:p>
        </p:txBody>
      </p:sp>
      <p:sp>
        <p:nvSpPr>
          <p:cNvPr id="29744" name="Text Box 48"/>
          <p:cNvSpPr txBox="1">
            <a:spLocks noChangeArrowheads="1"/>
          </p:cNvSpPr>
          <p:nvPr/>
        </p:nvSpPr>
        <p:spPr bwMode="auto">
          <a:xfrm>
            <a:off x="7019925" y="5445125"/>
            <a:ext cx="102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FF0000"/>
                </a:solidFill>
                <a:sym typeface="黑体" panose="02010609060101010101" pitchFamily="49" charset="-122"/>
              </a:rPr>
              <a:t>√</a:t>
            </a:r>
          </a:p>
        </p:txBody>
      </p:sp>
      <p:sp>
        <p:nvSpPr>
          <p:cNvPr id="29745" name="Text Box 49"/>
          <p:cNvSpPr txBox="1">
            <a:spLocks noChangeArrowheads="1"/>
          </p:cNvSpPr>
          <p:nvPr/>
        </p:nvSpPr>
        <p:spPr bwMode="auto">
          <a:xfrm>
            <a:off x="8929688" y="455613"/>
            <a:ext cx="1042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53" name="SectionB课文录音2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357188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1" dur="55382" fill="hold"/>
                                        <p:tgtEl>
                                          <p:spTgt spid="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"/>
                </p:tgtEl>
              </p:cMediaNode>
            </p:audio>
          </p:childTnLst>
        </p:cTn>
      </p:par>
    </p:tnLst>
    <p:bldLst>
      <p:bldP spid="49154" grpId="0" animBg="1"/>
      <p:bldP spid="29736" grpId="0" bldLvl="0"/>
      <p:bldP spid="29736" grpId="1" bldLvl="0"/>
      <p:bldP spid="29737" grpId="0" bldLvl="0"/>
      <p:bldP spid="29737" grpId="1" bldLvl="0"/>
      <p:bldP spid="29738" grpId="0" bldLvl="0"/>
      <p:bldP spid="29738" grpId="1" bldLvl="0"/>
      <p:bldP spid="29739" grpId="0" bldLvl="0"/>
      <p:bldP spid="29739" grpId="1" bldLvl="0"/>
      <p:bldP spid="29740" grpId="0" bldLvl="0"/>
      <p:bldP spid="29740" grpId="1" bldLvl="0"/>
      <p:bldP spid="29741" grpId="0" bldLvl="0"/>
      <p:bldP spid="29741" grpId="1" bldLvl="0"/>
      <p:bldP spid="29742" grpId="0" bldLvl="0"/>
      <p:bldP spid="29742" grpId="1" bldLvl="0"/>
      <p:bldP spid="29743" grpId="0" bldLvl="0"/>
      <p:bldP spid="29743" grpId="1" bldLvl="0"/>
      <p:bldP spid="29744" grpId="0" bldLvl="0"/>
      <p:bldP spid="29744" grpId="1" bldLvl="0"/>
      <p:bldP spid="29745" grpId="0" bldLvl="0"/>
    </p:bldLst>
  </p:timing>
</p:sld>
</file>

<file path=ppt/theme/theme1.xml><?xml version="1.0" encoding="utf-8"?>
<a:theme xmlns:a="http://schemas.openxmlformats.org/drawingml/2006/main" name="WWW.2PPT.COM">
  <a:themeElements>
    <a:clrScheme name="A000120150601A16PWBG 1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76AA30"/>
      </a:accent1>
      <a:accent2>
        <a:srgbClr val="BED15D"/>
      </a:accent2>
      <a:accent3>
        <a:srgbClr val="FFFFFF"/>
      </a:accent3>
      <a:accent4>
        <a:srgbClr val="404040"/>
      </a:accent4>
      <a:accent5>
        <a:srgbClr val="BDD2AD"/>
      </a:accent5>
      <a:accent6>
        <a:srgbClr val="ACBD53"/>
      </a:accent6>
      <a:hlink>
        <a:srgbClr val="0070C0"/>
      </a:hlink>
      <a:folHlink>
        <a:srgbClr val="7F7F7F"/>
      </a:folHlink>
    </a:clrScheme>
    <a:fontScheme name="A000120150601A16PWBG">
      <a:majorFont>
        <a:latin typeface="华文中宋"/>
        <a:ea typeface="华文中宋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601A16PWBG 1">
        <a:dk1>
          <a:srgbClr val="4D4D4D"/>
        </a:dk1>
        <a:lt1>
          <a:srgbClr val="FFFFFF"/>
        </a:lt1>
        <a:dk2>
          <a:srgbClr val="4D4D4D"/>
        </a:dk2>
        <a:lt2>
          <a:srgbClr val="FFFFFF"/>
        </a:lt2>
        <a:accent1>
          <a:srgbClr val="76AA30"/>
        </a:accent1>
        <a:accent2>
          <a:srgbClr val="BED15D"/>
        </a:accent2>
        <a:accent3>
          <a:srgbClr val="FFFFFF"/>
        </a:accent3>
        <a:accent4>
          <a:srgbClr val="404040"/>
        </a:accent4>
        <a:accent5>
          <a:srgbClr val="BDD2AD"/>
        </a:accent5>
        <a:accent6>
          <a:srgbClr val="ACBD53"/>
        </a:accent6>
        <a:hlink>
          <a:srgbClr val="0070C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870</Words>
  <Application>Microsoft Office PowerPoint</Application>
  <PresentationFormat>全屏显示(4:3)</PresentationFormat>
  <Paragraphs>119</Paragraphs>
  <Slides>18</Slides>
  <Notes>1</Notes>
  <HiddenSlides>0</HiddenSlides>
  <MMClips>3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黑体</vt:lpstr>
      <vt:lpstr>华文中宋</vt:lpstr>
      <vt:lpstr>宋体</vt:lpstr>
      <vt:lpstr>微软雅黑</vt:lpstr>
      <vt:lpstr>幼圆</vt:lpstr>
      <vt:lpstr>Arial</vt:lpstr>
      <vt:lpstr>Calibri</vt:lpstr>
      <vt:lpstr>Times New Roman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Work in pairs and practice 1a. Then make up a new conversation about your hometown. Pay attention to the ways of asking questions and making suggestions.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2011-09-13T11:12:00Z</dcterms:created>
  <dcterms:modified xsi:type="dcterms:W3CDTF">2023-01-16T16:40:13Z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D7E4DABC2E9B4BC5BC481CFCB44DE58B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