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800000"/>
    <a:srgbClr val="003399"/>
    <a:srgbClr val="996600"/>
    <a:srgbClr val="FFFF00"/>
    <a:srgbClr val="0000CC"/>
    <a:srgbClr val="FF33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5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59E2EDBA-C59B-4167-B8D9-A217B8C8D383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295132FE-C06D-45E2-B989-53852F2A6E7D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54FAEFE-BF58-46EA-8BA5-55A652332517}" type="slidenum">
              <a:rPr lang="zh-CN" altLang="en-US"/>
              <a:t>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49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32FE-C06D-45E2-B989-53852F2A6E7D}" type="slidenum">
              <a:rPr lang="zh-CN" alt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2147483647" y="166465250"/>
            <a:ext cx="0" cy="2147011200"/>
          </a:xfrm>
        </p:spPr>
      </p:sp>
      <p:sp>
        <p:nvSpPr>
          <p:cNvPr id="301059" name="Rectangle 3"/>
          <p:cNvSpPr>
            <a:spLocks noGrp="1" noRot="1" noChangeArrowheads="1" noTextEdit="1"/>
          </p:cNvSpPr>
          <p:nvPr>
            <p:ph type="body" idx="1"/>
          </p:nvPr>
        </p:nvSpPr>
        <p:spPr>
          <a:xfrm>
            <a:off x="2147483647" y="194649725"/>
            <a:ext cx="0" cy="2147011200"/>
          </a:xfrm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31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291023675" y="831850"/>
            <a:ext cx="647700" cy="4873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9251" name="Rectangle 3"/>
          <p:cNvSpPr>
            <a:spLocks noGrp="1" noRot="1" noChangeArrowheads="1" noTextEdit="1"/>
          </p:cNvSpPr>
          <p:nvPr>
            <p:ph type="body" idx="1"/>
          </p:nvPr>
        </p:nvSpPr>
        <p:spPr>
          <a:xfrm>
            <a:off x="321141725" y="1543050"/>
            <a:ext cx="80963" cy="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43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64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502E2-D525-43A4-B801-D9763F1DA1D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AF3F1-8DDD-42C5-A1F6-6C3ABAE4FB1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D1847-7491-42DC-8DEE-6F2021A4A4D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A70DD4A-DCF3-499C-8B99-88F7C88908B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346C9-9C72-4482-A48E-2FA127773BF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F0FC0-5F6B-4F6B-87EE-A8D50BB2EB9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637CF-2AFF-4AD8-8FBA-29A7F7C17C5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D3596-4C92-4E89-8848-C662C902C17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D61FE-0DFA-424B-81ED-9FDE51AF14C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0FF43-6752-41B1-A1C7-5358164AC0A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D286E-D570-4E17-84EE-16886590F38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FC608A1E-CD83-41AA-86EE-5617617A0EC2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wmf"/><Relationship Id="rId5" Type="http://schemas.openxmlformats.org/officeDocument/2006/relationships/image" Target="../media/image22.png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Text Box 2"/>
          <p:cNvSpPr txBox="1">
            <a:spLocks noChangeArrowheads="1"/>
          </p:cNvSpPr>
          <p:nvPr/>
        </p:nvSpPr>
        <p:spPr bwMode="auto">
          <a:xfrm>
            <a:off x="755852" y="1316359"/>
            <a:ext cx="741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zh-CN" altLang="en-US" sz="4000" dirty="0">
                <a:solidFill>
                  <a:srgbClr val="FF0000"/>
                </a:solidFill>
                <a:ea typeface="黑体" panose="02010609060101010101" pitchFamily="49" charset="-122"/>
              </a:rPr>
              <a:t>第十一章：图形的平移与旋转</a:t>
            </a:r>
          </a:p>
        </p:txBody>
      </p:sp>
      <p:sp>
        <p:nvSpPr>
          <p:cNvPr id="2" name="矩形 1"/>
          <p:cNvSpPr/>
          <p:nvPr/>
        </p:nvSpPr>
        <p:spPr>
          <a:xfrm>
            <a:off x="1716581" y="2564904"/>
            <a:ext cx="532229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8000" kern="10" dirty="0" smtClean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chemeClr val="tx2">
                      <a:alpha val="80000"/>
                    </a:schemeClr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图形的平移</a:t>
            </a:r>
            <a:endParaRPr lang="zh-CN" altLang="en-US" sz="8000" kern="10" dirty="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chemeClr val="tx2">
                    <a:alpha val="80000"/>
                  </a:schemeClr>
                </a:outerShdw>
              </a:effectLst>
              <a:latin typeface="华康海报体W12(P)" pitchFamily="82" charset="-122"/>
              <a:ea typeface="华康海报体W12(P)" pitchFamily="8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770693" y="5229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5580063" y="321310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idx="1"/>
          </p:nvPr>
        </p:nvSpPr>
        <p:spPr>
          <a:xfrm>
            <a:off x="0" y="765175"/>
            <a:ext cx="2808288" cy="2519363"/>
          </a:xfrm>
          <a:noFill/>
          <a:ln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将点</a:t>
            </a: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向左平移</a:t>
            </a: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个单位长度，再向下平移</a:t>
            </a: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个单位长度得到点</a:t>
            </a: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，请你在坐标系中标出点</a:t>
            </a: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的位置，它坐标是</a:t>
            </a: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(  ,  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） </a:t>
            </a:r>
          </a:p>
        </p:txBody>
      </p:sp>
      <p:grpSp>
        <p:nvGrpSpPr>
          <p:cNvPr id="306180" name="Group 4"/>
          <p:cNvGrpSpPr/>
          <p:nvPr/>
        </p:nvGrpSpPr>
        <p:grpSpPr bwMode="auto">
          <a:xfrm>
            <a:off x="2555875" y="549275"/>
            <a:ext cx="6588125" cy="6308725"/>
            <a:chOff x="0" y="0"/>
            <a:chExt cx="2928" cy="3396"/>
          </a:xfrm>
        </p:grpSpPr>
        <p:sp>
          <p:nvSpPr>
            <p:cNvPr id="306181" name="Text Box 5"/>
            <p:cNvSpPr txBox="1">
              <a:spLocks noChangeArrowheads="1"/>
            </p:cNvSpPr>
            <p:nvPr/>
          </p:nvSpPr>
          <p:spPr bwMode="auto">
            <a:xfrm>
              <a:off x="1469" y="0"/>
              <a:ext cx="150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306182" name="Group 6"/>
            <p:cNvGrpSpPr/>
            <p:nvPr/>
          </p:nvGrpSpPr>
          <p:grpSpPr bwMode="auto">
            <a:xfrm>
              <a:off x="0" y="180"/>
              <a:ext cx="2928" cy="3216"/>
              <a:chOff x="0" y="0"/>
              <a:chExt cx="2928" cy="3216"/>
            </a:xfrm>
          </p:grpSpPr>
          <p:sp>
            <p:nvSpPr>
              <p:cNvPr id="306183" name="Line 7"/>
              <p:cNvSpPr>
                <a:spLocks noChangeShapeType="1"/>
              </p:cNvSpPr>
              <p:nvPr/>
            </p:nvSpPr>
            <p:spPr bwMode="auto">
              <a:xfrm>
                <a:off x="0" y="1575"/>
                <a:ext cx="2928" cy="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06184" name="Group 8"/>
              <p:cNvGrpSpPr/>
              <p:nvPr/>
            </p:nvGrpSpPr>
            <p:grpSpPr bwMode="auto">
              <a:xfrm>
                <a:off x="135" y="0"/>
                <a:ext cx="2693" cy="3216"/>
                <a:chOff x="0" y="0"/>
                <a:chExt cx="2693" cy="3216"/>
              </a:xfrm>
            </p:grpSpPr>
            <p:sp>
              <p:nvSpPr>
                <p:cNvPr id="306185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305" y="0"/>
                  <a:ext cx="0" cy="3216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306186" name="Group 10"/>
                <p:cNvGrpSpPr/>
                <p:nvPr/>
              </p:nvGrpSpPr>
              <p:grpSpPr bwMode="auto">
                <a:xfrm>
                  <a:off x="0" y="72"/>
                  <a:ext cx="2693" cy="2934"/>
                  <a:chOff x="0" y="0"/>
                  <a:chExt cx="2693" cy="2934"/>
                </a:xfrm>
              </p:grpSpPr>
              <p:sp>
                <p:nvSpPr>
                  <p:cNvPr id="30618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188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336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189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528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190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720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191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912"/>
                    <a:ext cx="225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192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296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19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88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19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680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195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872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196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064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197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256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19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448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19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640"/>
                    <a:ext cx="225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00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832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01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02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03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04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05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104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06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07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10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08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09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10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11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12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13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14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15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  1    2    3   4    5   6</a:t>
                    </a:r>
                  </a:p>
                </p:txBody>
              </p:sp>
              <p:sp>
                <p:nvSpPr>
                  <p:cNvPr id="306216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-6</a:t>
                    </a:r>
                  </a:p>
                </p:txBody>
              </p:sp>
              <p:sp>
                <p:nvSpPr>
                  <p:cNvPr id="306217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50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06218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50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06219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384"/>
                    <a:ext cx="150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5</a:t>
                    </a:r>
                  </a:p>
                </p:txBody>
              </p:sp>
              <p:sp>
                <p:nvSpPr>
                  <p:cNvPr id="306220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576"/>
                    <a:ext cx="150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306221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960"/>
                    <a:ext cx="150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2</a:t>
                    </a:r>
                  </a:p>
                </p:txBody>
              </p:sp>
              <p:sp>
                <p:nvSpPr>
                  <p:cNvPr id="306222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768"/>
                    <a:ext cx="150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306223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152"/>
                    <a:ext cx="150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306224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1536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06225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1728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-2</a:t>
                    </a:r>
                  </a:p>
                </p:txBody>
              </p:sp>
              <p:sp>
                <p:nvSpPr>
                  <p:cNvPr id="306226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1920"/>
                    <a:ext cx="195" cy="24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-3</a:t>
                    </a:r>
                  </a:p>
                </p:txBody>
              </p:sp>
              <p:sp>
                <p:nvSpPr>
                  <p:cNvPr id="306227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112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-4</a:t>
                    </a:r>
                  </a:p>
                </p:txBody>
              </p:sp>
              <p:sp>
                <p:nvSpPr>
                  <p:cNvPr id="306228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304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-5</a:t>
                    </a:r>
                  </a:p>
                </p:txBody>
              </p:sp>
              <p:sp>
                <p:nvSpPr>
                  <p:cNvPr id="306229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496"/>
                    <a:ext cx="195" cy="24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-6</a:t>
                    </a:r>
                  </a:p>
                </p:txBody>
              </p:sp>
              <p:sp>
                <p:nvSpPr>
                  <p:cNvPr id="306230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688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-7</a:t>
                    </a:r>
                  </a:p>
                </p:txBody>
              </p:sp>
              <p:sp>
                <p:nvSpPr>
                  <p:cNvPr id="306231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" y="1440"/>
                    <a:ext cx="276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-5</a:t>
                    </a:r>
                  </a:p>
                </p:txBody>
              </p:sp>
              <p:sp>
                <p:nvSpPr>
                  <p:cNvPr id="306232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-4</a:t>
                    </a:r>
                  </a:p>
                </p:txBody>
              </p:sp>
              <p:sp>
                <p:nvSpPr>
                  <p:cNvPr id="306233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6" y="1440"/>
                    <a:ext cx="194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-3</a:t>
                    </a:r>
                  </a:p>
                </p:txBody>
              </p:sp>
              <p:sp>
                <p:nvSpPr>
                  <p:cNvPr id="306234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8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-2</a:t>
                    </a:r>
                  </a:p>
                </p:txBody>
              </p:sp>
              <p:sp>
                <p:nvSpPr>
                  <p:cNvPr id="306235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06236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44" y="1536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x</a:t>
                    </a:r>
                  </a:p>
                </p:txBody>
              </p:sp>
              <p:sp>
                <p:nvSpPr>
                  <p:cNvPr id="306237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95" y="981"/>
                    <a:ext cx="82" cy="5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en-US" sz="6000" b="1">
                      <a:solidFill>
                        <a:srgbClr val="FF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6238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9" y="219"/>
                    <a:ext cx="82" cy="5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en-US" sz="6000" b="1">
                      <a:solidFill>
                        <a:srgbClr val="FF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6239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2" y="394"/>
                    <a:ext cx="82" cy="27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6240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2" y="1109"/>
                    <a:ext cx="81" cy="28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6241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42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43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44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45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46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47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48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49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50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51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52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53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54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55" name="Text Box 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06256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57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58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59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60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61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62" name="Text Box 8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06263" name="Text 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06264" name="Text 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06265" name="Text Box 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06266" name="Text Box 9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06267" name="Text Box 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06268" name="Text Box 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06269" name="Text Box 9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 sz="2400" b="1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6270" name="Text Box 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06271" name="Text Box 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 sz="2400" b="1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6272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73" name="Text Box 9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06274" name="Text Box 9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  </a:t>
                    </a:r>
                  </a:p>
                </p:txBody>
              </p:sp>
              <p:sp>
                <p:nvSpPr>
                  <p:cNvPr id="306275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76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77" name="Text 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06278" name="Text Box 10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 </a:t>
                    </a:r>
                  </a:p>
                </p:txBody>
              </p:sp>
              <p:sp>
                <p:nvSpPr>
                  <p:cNvPr id="306279" name="Text 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" y="1440"/>
                    <a:ext cx="276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-5</a:t>
                    </a:r>
                  </a:p>
                </p:txBody>
              </p:sp>
              <p:sp>
                <p:nvSpPr>
                  <p:cNvPr id="306280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81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282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06283" name="Text 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0      </a:t>
                    </a:r>
                  </a:p>
                </p:txBody>
              </p:sp>
            </p:grpSp>
          </p:grpSp>
        </p:grpSp>
      </p:grpSp>
      <p:sp>
        <p:nvSpPr>
          <p:cNvPr id="306284" name="Rectangle 108"/>
          <p:cNvSpPr>
            <a:spLocks noChangeArrowheads="1"/>
          </p:cNvSpPr>
          <p:nvPr/>
        </p:nvSpPr>
        <p:spPr bwMode="auto">
          <a:xfrm>
            <a:off x="4716463" y="3213100"/>
            <a:ext cx="3635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306285" name="Text Box 109"/>
          <p:cNvSpPr txBox="1">
            <a:spLocks noChangeArrowheads="1"/>
          </p:cNvSpPr>
          <p:nvPr/>
        </p:nvSpPr>
        <p:spPr bwMode="auto">
          <a:xfrm>
            <a:off x="3995738" y="2636838"/>
            <a:ext cx="1439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-2,1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grpSp>
        <p:nvGrpSpPr>
          <p:cNvPr id="306286" name="Group 110"/>
          <p:cNvGrpSpPr/>
          <p:nvPr/>
        </p:nvGrpSpPr>
        <p:grpSpPr bwMode="auto">
          <a:xfrm>
            <a:off x="5795963" y="4581525"/>
            <a:ext cx="1597025" cy="942975"/>
            <a:chOff x="0" y="0"/>
            <a:chExt cx="1006" cy="594"/>
          </a:xfrm>
        </p:grpSpPr>
        <p:sp>
          <p:nvSpPr>
            <p:cNvPr id="306287" name="Rectangle 111"/>
            <p:cNvSpPr>
              <a:spLocks noChangeArrowheads="1"/>
            </p:cNvSpPr>
            <p:nvPr/>
          </p:nvSpPr>
          <p:spPr bwMode="auto">
            <a:xfrm>
              <a:off x="454" y="363"/>
              <a:ext cx="2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 b="1">
                <a:solidFill>
                  <a:srgbClr val="FF0000"/>
                </a:solidFill>
              </a:endParaRPr>
            </a:p>
          </p:txBody>
        </p:sp>
        <p:sp>
          <p:nvSpPr>
            <p:cNvPr id="306288" name="Text Box 112"/>
            <p:cNvSpPr txBox="1">
              <a:spLocks noChangeArrowheads="1"/>
            </p:cNvSpPr>
            <p:nvPr/>
          </p:nvSpPr>
          <p:spPr bwMode="auto">
            <a:xfrm>
              <a:off x="0" y="0"/>
              <a:ext cx="100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C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3,4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）</a:t>
              </a:r>
            </a:p>
          </p:txBody>
        </p:sp>
      </p:grpSp>
      <p:sp>
        <p:nvSpPr>
          <p:cNvPr id="306289" name="AutoShape 113"/>
          <p:cNvSpPr>
            <a:spLocks noChangeArrowheads="1"/>
          </p:cNvSpPr>
          <p:nvPr/>
        </p:nvSpPr>
        <p:spPr bwMode="auto">
          <a:xfrm flipH="1" flipV="1">
            <a:off x="5651500" y="3357563"/>
            <a:ext cx="287338" cy="1439862"/>
          </a:xfrm>
          <a:prstGeom prst="upArrow">
            <a:avLst>
              <a:gd name="adj1" fmla="val 50000"/>
              <a:gd name="adj2" fmla="val 12527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grpSp>
        <p:nvGrpSpPr>
          <p:cNvPr id="306290" name="Group 114"/>
          <p:cNvGrpSpPr/>
          <p:nvPr/>
        </p:nvGrpSpPr>
        <p:grpSpPr bwMode="auto">
          <a:xfrm>
            <a:off x="5867400" y="3141663"/>
            <a:ext cx="1584325" cy="809625"/>
            <a:chOff x="0" y="0"/>
            <a:chExt cx="1155" cy="663"/>
          </a:xfrm>
        </p:grpSpPr>
        <p:sp>
          <p:nvSpPr>
            <p:cNvPr id="306291" name="Rectangle 115"/>
            <p:cNvSpPr>
              <a:spLocks noChangeArrowheads="1"/>
            </p:cNvSpPr>
            <p:nvPr/>
          </p:nvSpPr>
          <p:spPr bwMode="auto">
            <a:xfrm>
              <a:off x="454" y="363"/>
              <a:ext cx="229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 b="1">
                <a:solidFill>
                  <a:srgbClr val="FF0000"/>
                </a:solidFill>
              </a:endParaRPr>
            </a:p>
          </p:txBody>
        </p:sp>
        <p:sp>
          <p:nvSpPr>
            <p:cNvPr id="306292" name="Text Box 116"/>
            <p:cNvSpPr txBox="1">
              <a:spLocks noChangeArrowheads="1"/>
            </p:cNvSpPr>
            <p:nvPr/>
          </p:nvSpPr>
          <p:spPr bwMode="auto">
            <a:xfrm>
              <a:off x="0" y="0"/>
              <a:ext cx="1155" cy="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3,1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）</a:t>
              </a:r>
            </a:p>
          </p:txBody>
        </p:sp>
      </p:grpSp>
      <p:sp>
        <p:nvSpPr>
          <p:cNvPr id="306293" name="Text Box 117"/>
          <p:cNvSpPr txBox="1">
            <a:spLocks noChangeArrowheads="1"/>
          </p:cNvSpPr>
          <p:nvPr/>
        </p:nvSpPr>
        <p:spPr bwMode="auto">
          <a:xfrm>
            <a:off x="2627313" y="378936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-7</a:t>
            </a:r>
          </a:p>
        </p:txBody>
      </p:sp>
      <p:sp>
        <p:nvSpPr>
          <p:cNvPr id="306294" name="AutoShape 118"/>
          <p:cNvSpPr>
            <a:spLocks noChangeArrowheads="1"/>
          </p:cNvSpPr>
          <p:nvPr/>
        </p:nvSpPr>
        <p:spPr bwMode="auto">
          <a:xfrm>
            <a:off x="4859338" y="3284538"/>
            <a:ext cx="1008062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3175">
            <a:solidFill>
              <a:srgbClr val="D60093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6295" name="Rectangle 119"/>
          <p:cNvSpPr>
            <a:spLocks noChangeArrowheads="1"/>
          </p:cNvSpPr>
          <p:nvPr/>
        </p:nvSpPr>
        <p:spPr bwMode="auto">
          <a:xfrm>
            <a:off x="0" y="3573463"/>
            <a:ext cx="2808288" cy="2519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5.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如果将点</a:t>
            </a: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向左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  平移</a:t>
            </a: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h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个单位长度，再向下平移</a:t>
            </a: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k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个单位长度得到点</a:t>
            </a: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D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，那么点</a:t>
            </a: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D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坐标是</a:t>
            </a: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(  ,  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） </a:t>
            </a:r>
          </a:p>
        </p:txBody>
      </p:sp>
      <p:sp>
        <p:nvSpPr>
          <p:cNvPr id="306296" name="Rectangle 120"/>
          <p:cNvSpPr>
            <a:spLocks noChangeArrowheads="1"/>
          </p:cNvSpPr>
          <p:nvPr/>
        </p:nvSpPr>
        <p:spPr bwMode="auto">
          <a:xfrm>
            <a:off x="5651500" y="0"/>
            <a:ext cx="3492500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4.</a:t>
            </a:r>
            <a:r>
              <a:rPr lang="zh-CN" alt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把点</a:t>
            </a:r>
            <a:r>
              <a:rPr 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（</a:t>
            </a:r>
            <a:r>
              <a:rPr 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-2,1</a:t>
            </a:r>
            <a:r>
              <a:rPr lang="zh-CN" alt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）进行怎样的平移可以得到点</a:t>
            </a:r>
            <a:r>
              <a:rPr 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E</a:t>
            </a:r>
            <a:r>
              <a:rPr lang="zh-CN" alt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 </a:t>
            </a:r>
            <a:r>
              <a:rPr 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( 5 , -4 </a:t>
            </a:r>
            <a:r>
              <a:rPr lang="zh-CN" alt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） </a:t>
            </a:r>
          </a:p>
        </p:txBody>
      </p:sp>
      <p:sp>
        <p:nvSpPr>
          <p:cNvPr id="306297" name="Rectangle 121"/>
          <p:cNvSpPr>
            <a:spLocks noChangeArrowheads="1"/>
          </p:cNvSpPr>
          <p:nvPr/>
        </p:nvSpPr>
        <p:spPr bwMode="auto">
          <a:xfrm>
            <a:off x="7596188" y="5229225"/>
            <a:ext cx="141763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</a:rPr>
              <a:t>E</a:t>
            </a:r>
            <a:r>
              <a:rPr lang="zh-CN" altLang="en-US" b="1">
                <a:solidFill>
                  <a:srgbClr val="FF0000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( 5 , -4 </a:t>
            </a:r>
            <a:r>
              <a:rPr lang="zh-CN" altLang="en-US" b="1">
                <a:solidFill>
                  <a:srgbClr val="FF0000"/>
                </a:solidFill>
              </a:rPr>
              <a:t>）</a:t>
            </a:r>
            <a:r>
              <a:rPr lang="zh-CN" altLang="en-US"/>
              <a:t> </a:t>
            </a:r>
          </a:p>
        </p:txBody>
      </p:sp>
      <p:grpSp>
        <p:nvGrpSpPr>
          <p:cNvPr id="306298" name="Group 122"/>
          <p:cNvGrpSpPr/>
          <p:nvPr/>
        </p:nvGrpSpPr>
        <p:grpSpPr bwMode="auto">
          <a:xfrm>
            <a:off x="5867400" y="3357563"/>
            <a:ext cx="2160588" cy="1873250"/>
            <a:chOff x="0" y="0"/>
            <a:chExt cx="1360" cy="907"/>
          </a:xfrm>
        </p:grpSpPr>
        <p:sp>
          <p:nvSpPr>
            <p:cNvPr id="306299" name="AutoShape 123"/>
            <p:cNvSpPr>
              <a:spLocks noChangeArrowheads="1"/>
            </p:cNvSpPr>
            <p:nvPr/>
          </p:nvSpPr>
          <p:spPr bwMode="auto">
            <a:xfrm flipH="1" flipV="1">
              <a:off x="1270" y="0"/>
              <a:ext cx="90" cy="907"/>
            </a:xfrm>
            <a:prstGeom prst="upArrow">
              <a:avLst>
                <a:gd name="adj1" fmla="val 50000"/>
                <a:gd name="adj2" fmla="val 251944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306300" name="Rectangle 124"/>
            <p:cNvSpPr>
              <a:spLocks noChangeArrowheads="1"/>
            </p:cNvSpPr>
            <p:nvPr/>
          </p:nvSpPr>
          <p:spPr bwMode="auto">
            <a:xfrm>
              <a:off x="0" y="0"/>
              <a:ext cx="131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06301" name="Text Box 125"/>
          <p:cNvSpPr txBox="1">
            <a:spLocks noChangeArrowheads="1"/>
          </p:cNvSpPr>
          <p:nvPr/>
        </p:nvSpPr>
        <p:spPr bwMode="auto">
          <a:xfrm>
            <a:off x="4716463" y="3213100"/>
            <a:ext cx="4111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00486 L 0.09132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6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6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6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21481 L -1.11111E-6 1.11111E-6 " pathEditMode="relative" rAng="0" ptsTypes="AA">
                                      <p:cBhvr>
                                        <p:cTn id="20" dur="2000" spd="-99800" fill="hold"/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6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6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6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0463 C 0.11007 0.0074 0.22014 0.00463 0.33021 0.00625 C 0.33073 0.09066 0.33177 0.17461 0.33177 0.25902 " pathEditMode="relative" rAng="0" ptsTypes="ffA">
                                      <p:cBhvr>
                                        <p:cTn id="39" dur="2000" fill="hold"/>
                                        <p:tgtEl>
                                          <p:spTgt spid="306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00" y="1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06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06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06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autoUpdateAnimBg="0"/>
      <p:bldP spid="306284" grpId="0" build="allAtOnce" autoUpdateAnimBg="0"/>
      <p:bldP spid="306289" grpId="0" animBg="1"/>
      <p:bldP spid="306294" grpId="0" animBg="1"/>
      <p:bldP spid="306295" grpId="0" animBg="1" autoUpdateAnimBg="0"/>
      <p:bldP spid="30629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Text Box 2"/>
          <p:cNvSpPr txBox="1">
            <a:spLocks noChangeArrowheads="1"/>
          </p:cNvSpPr>
          <p:nvPr/>
        </p:nvSpPr>
        <p:spPr bwMode="auto">
          <a:xfrm>
            <a:off x="838200" y="1219200"/>
            <a:ext cx="7662863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1.</a:t>
            </a:r>
            <a:r>
              <a:rPr lang="zh-CN" alt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将点</a:t>
            </a:r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A</a:t>
            </a:r>
            <a:r>
              <a:rPr lang="zh-CN" alt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（</a:t>
            </a:r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3</a:t>
            </a:r>
            <a:r>
              <a:rPr lang="zh-CN" alt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，</a:t>
            </a:r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2</a:t>
            </a:r>
            <a:r>
              <a:rPr lang="zh-CN" alt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）向上平移</a:t>
            </a:r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2</a:t>
            </a:r>
            <a:r>
              <a:rPr lang="zh-CN" alt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个单位长度</a:t>
            </a:r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,</a:t>
            </a:r>
          </a:p>
          <a:p>
            <a:r>
              <a:rPr lang="zh-CN" alt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得到</a:t>
            </a:r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A</a:t>
            </a:r>
            <a:r>
              <a:rPr lang="en-US" sz="3200" b="1" dirty="0">
                <a:solidFill>
                  <a:srgbClr val="0C0700"/>
                </a:solidFill>
                <a:latin typeface="Arial" panose="020B0604020202020204"/>
              </a:rPr>
              <a:t>’</a:t>
            </a:r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,</a:t>
            </a:r>
            <a:r>
              <a:rPr lang="zh-CN" alt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则</a:t>
            </a:r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A</a:t>
            </a:r>
            <a:r>
              <a:rPr lang="en-US" sz="3200" b="1" dirty="0">
                <a:solidFill>
                  <a:srgbClr val="0C0700"/>
                </a:solidFill>
                <a:latin typeface="Arial" panose="020B0604020202020204"/>
              </a:rPr>
              <a:t>’</a:t>
            </a:r>
            <a:r>
              <a:rPr lang="zh-CN" alt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的坐标为</a:t>
            </a:r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______.</a:t>
            </a:r>
          </a:p>
          <a:p>
            <a:r>
              <a:rPr 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将点</a:t>
            </a:r>
            <a:r>
              <a:rPr 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（</a:t>
            </a:r>
            <a:r>
              <a:rPr 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，</a:t>
            </a:r>
            <a:r>
              <a:rPr 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）向下平移</a:t>
            </a:r>
            <a:r>
              <a:rPr 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个单位长度</a:t>
            </a:r>
            <a:r>
              <a:rPr 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,</a:t>
            </a:r>
          </a:p>
          <a:p>
            <a:r>
              <a:rPr lang="zh-CN" alt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得到</a:t>
            </a:r>
            <a:r>
              <a:rPr 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A’,</a:t>
            </a:r>
            <a:r>
              <a:rPr lang="zh-CN" alt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则</a:t>
            </a:r>
            <a:r>
              <a:rPr 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A’</a:t>
            </a:r>
            <a:r>
              <a:rPr lang="zh-CN" alt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的坐标为</a:t>
            </a:r>
            <a:r>
              <a:rPr 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______.</a:t>
            </a:r>
          </a:p>
          <a:p>
            <a:r>
              <a:rPr 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3.</a:t>
            </a:r>
            <a:r>
              <a:rPr lang="zh-CN" alt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将点</a:t>
            </a:r>
            <a:r>
              <a:rPr 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（</a:t>
            </a:r>
            <a:r>
              <a:rPr 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，</a:t>
            </a:r>
            <a:r>
              <a:rPr 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）向左平移</a:t>
            </a:r>
            <a:r>
              <a:rPr 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个单位长度</a:t>
            </a:r>
            <a:r>
              <a:rPr 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,</a:t>
            </a:r>
          </a:p>
          <a:p>
            <a:r>
              <a:rPr lang="zh-CN" alt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得到</a:t>
            </a:r>
            <a:r>
              <a:rPr 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A’,</a:t>
            </a:r>
            <a:r>
              <a:rPr lang="zh-CN" alt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则</a:t>
            </a:r>
            <a:r>
              <a:rPr 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A’</a:t>
            </a:r>
            <a:r>
              <a:rPr lang="zh-CN" alt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的坐标为</a:t>
            </a:r>
            <a:r>
              <a:rPr lang="en-US" sz="3200" b="1" dirty="0">
                <a:solidFill>
                  <a:srgbClr val="0C0700"/>
                </a:solidFill>
                <a:latin typeface="Times New Roman" panose="02020603050405020304" pitchFamily="18" charset="0"/>
              </a:rPr>
              <a:t>______.</a:t>
            </a:r>
          </a:p>
        </p:txBody>
      </p:sp>
      <p:sp>
        <p:nvSpPr>
          <p:cNvPr id="307203" name="Text Box 3"/>
          <p:cNvSpPr txBox="1">
            <a:spLocks noChangeArrowheads="1"/>
          </p:cNvSpPr>
          <p:nvPr/>
        </p:nvSpPr>
        <p:spPr bwMode="auto">
          <a:xfrm>
            <a:off x="5003800" y="1630363"/>
            <a:ext cx="13509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DE0663"/>
                </a:solidFill>
                <a:latin typeface="Verdana" panose="020B0604030504040204" pitchFamily="34" charset="0"/>
              </a:rPr>
              <a:t>(3,4)</a:t>
            </a:r>
          </a:p>
        </p:txBody>
      </p:sp>
      <p:sp>
        <p:nvSpPr>
          <p:cNvPr id="307204" name="Text Box 4"/>
          <p:cNvSpPr txBox="1">
            <a:spLocks noChangeArrowheads="1"/>
          </p:cNvSpPr>
          <p:nvPr/>
        </p:nvSpPr>
        <p:spPr bwMode="auto">
          <a:xfrm>
            <a:off x="755576" y="4495800"/>
            <a:ext cx="7497763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4.</a:t>
            </a:r>
            <a:r>
              <a:rPr lang="zh-CN" alt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点</a:t>
            </a:r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A</a:t>
            </a:r>
            <a:r>
              <a:rPr lang="en-US" sz="3200" b="1" dirty="0">
                <a:solidFill>
                  <a:srgbClr val="0C0700"/>
                </a:solidFill>
                <a:latin typeface="Arial" panose="020B0604020202020204"/>
              </a:rPr>
              <a:t>’</a:t>
            </a:r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(6,3)</a:t>
            </a:r>
            <a:r>
              <a:rPr lang="zh-CN" alt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是由点</a:t>
            </a:r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A(-2,3)</a:t>
            </a:r>
            <a:r>
              <a:rPr lang="zh-CN" alt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经过</a:t>
            </a:r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____</a:t>
            </a:r>
          </a:p>
          <a:p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______________</a:t>
            </a:r>
            <a:r>
              <a:rPr lang="zh-CN" alt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得到的</a:t>
            </a:r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.</a:t>
            </a:r>
            <a:r>
              <a:rPr lang="zh-CN" alt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点</a:t>
            </a:r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B(4,3)</a:t>
            </a:r>
          </a:p>
          <a:p>
            <a:r>
              <a:rPr lang="zh-CN" alt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向</a:t>
            </a:r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______________</a:t>
            </a:r>
            <a:r>
              <a:rPr lang="zh-CN" alt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得到</a:t>
            </a:r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B</a:t>
            </a:r>
            <a:r>
              <a:rPr lang="en-US" sz="3200" b="1" dirty="0">
                <a:solidFill>
                  <a:srgbClr val="0C0700"/>
                </a:solidFill>
                <a:latin typeface="Arial" panose="020B0604020202020204"/>
              </a:rPr>
              <a:t>’</a:t>
            </a:r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(6,3)</a:t>
            </a:r>
          </a:p>
          <a:p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5.</a:t>
            </a:r>
            <a:r>
              <a:rPr lang="zh-CN" alt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课本</a:t>
            </a:r>
            <a:r>
              <a:rPr lang="en-US" sz="3200" b="1" dirty="0">
                <a:solidFill>
                  <a:srgbClr val="0C0700"/>
                </a:solidFill>
                <a:latin typeface="Verdana" panose="020B0604030504040204" pitchFamily="34" charset="0"/>
              </a:rPr>
              <a:t>P</a:t>
            </a:r>
            <a:r>
              <a:rPr lang="en-US" sz="2000" b="1" dirty="0">
                <a:solidFill>
                  <a:srgbClr val="0C0700"/>
                </a:solidFill>
                <a:latin typeface="Verdana" panose="020B0604030504040204" pitchFamily="34" charset="0"/>
              </a:rPr>
              <a:t>171  </a:t>
            </a:r>
            <a:r>
              <a:rPr lang="zh-CN" altLang="en-US" sz="2000" b="1" dirty="0">
                <a:solidFill>
                  <a:srgbClr val="0C0700"/>
                </a:solidFill>
                <a:latin typeface="Verdana" panose="020B0604030504040204" pitchFamily="34" charset="0"/>
              </a:rPr>
              <a:t>练习第</a:t>
            </a:r>
            <a:r>
              <a:rPr lang="en-US" sz="2000" b="1" dirty="0">
                <a:solidFill>
                  <a:srgbClr val="0C0700"/>
                </a:solidFill>
                <a:latin typeface="Verdana" panose="020B0604030504040204" pitchFamily="34" charset="0"/>
              </a:rPr>
              <a:t>2</a:t>
            </a:r>
            <a:r>
              <a:rPr lang="zh-CN" altLang="en-US" sz="2000" b="1" dirty="0">
                <a:solidFill>
                  <a:srgbClr val="0C0700"/>
                </a:solidFill>
                <a:latin typeface="Verdana" panose="020B0604030504040204" pitchFamily="34" charset="0"/>
              </a:rPr>
              <a:t>题</a:t>
            </a:r>
          </a:p>
        </p:txBody>
      </p:sp>
      <p:grpSp>
        <p:nvGrpSpPr>
          <p:cNvPr id="307205" name="Group 5"/>
          <p:cNvGrpSpPr/>
          <p:nvPr/>
        </p:nvGrpSpPr>
        <p:grpSpPr bwMode="auto">
          <a:xfrm>
            <a:off x="1527102" y="4365625"/>
            <a:ext cx="6819900" cy="1150938"/>
            <a:chOff x="0" y="0"/>
            <a:chExt cx="4296" cy="725"/>
          </a:xfrm>
        </p:grpSpPr>
        <p:sp>
          <p:nvSpPr>
            <p:cNvPr id="307206" name="Text Box 6"/>
            <p:cNvSpPr txBox="1">
              <a:spLocks noChangeArrowheads="1"/>
            </p:cNvSpPr>
            <p:nvPr/>
          </p:nvSpPr>
          <p:spPr bwMode="auto">
            <a:xfrm>
              <a:off x="3409" y="0"/>
              <a:ext cx="88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>
                  <a:solidFill>
                    <a:srgbClr val="DE0663"/>
                  </a:solidFill>
                  <a:latin typeface="Verdana" panose="020B0604030504040204" pitchFamily="34" charset="0"/>
                </a:rPr>
                <a:t>向右平</a:t>
              </a:r>
            </a:p>
          </p:txBody>
        </p:sp>
        <p:sp>
          <p:nvSpPr>
            <p:cNvPr id="307207" name="Text Box 7"/>
            <p:cNvSpPr txBox="1">
              <a:spLocks noChangeArrowheads="1"/>
            </p:cNvSpPr>
            <p:nvPr/>
          </p:nvSpPr>
          <p:spPr bwMode="auto">
            <a:xfrm>
              <a:off x="0" y="360"/>
              <a:ext cx="18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>
                  <a:solidFill>
                    <a:srgbClr val="DE0663"/>
                  </a:solidFill>
                  <a:latin typeface="Verdana" panose="020B0604030504040204" pitchFamily="34" charset="0"/>
                </a:rPr>
                <a:t>移</a:t>
              </a:r>
              <a:r>
                <a:rPr lang="en-US" sz="3200" b="1">
                  <a:solidFill>
                    <a:srgbClr val="DE0663"/>
                  </a:solidFill>
                  <a:latin typeface="Verdana" panose="020B0604030504040204" pitchFamily="34" charset="0"/>
                </a:rPr>
                <a:t>8</a:t>
              </a:r>
              <a:r>
                <a:rPr lang="zh-CN" altLang="en-US" sz="3200" b="1">
                  <a:solidFill>
                    <a:srgbClr val="DE0663"/>
                  </a:solidFill>
                  <a:latin typeface="Verdana" panose="020B0604030504040204" pitchFamily="34" charset="0"/>
                </a:rPr>
                <a:t>个单位长度</a:t>
              </a:r>
            </a:p>
          </p:txBody>
        </p:sp>
      </p:grpSp>
      <p:sp>
        <p:nvSpPr>
          <p:cNvPr id="307208" name="Text Box 8"/>
          <p:cNvSpPr txBox="1">
            <a:spLocks noChangeArrowheads="1"/>
          </p:cNvSpPr>
          <p:nvPr/>
        </p:nvSpPr>
        <p:spPr bwMode="auto">
          <a:xfrm>
            <a:off x="1527102" y="5516563"/>
            <a:ext cx="3736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DE0663"/>
                </a:solidFill>
                <a:latin typeface="Times New Roman" panose="02020603050405020304" pitchFamily="18" charset="0"/>
              </a:rPr>
              <a:t>右</a:t>
            </a:r>
            <a:r>
              <a:rPr lang="zh-CN" altLang="en-US" sz="3200" b="1">
                <a:solidFill>
                  <a:srgbClr val="DE0663"/>
                </a:solidFill>
                <a:latin typeface="Verdana" panose="020B0604030504040204" pitchFamily="34" charset="0"/>
              </a:rPr>
              <a:t>平移</a:t>
            </a:r>
            <a:r>
              <a:rPr lang="en-US" sz="3200" b="1">
                <a:solidFill>
                  <a:srgbClr val="DE0663"/>
                </a:solidFill>
                <a:latin typeface="Verdana" panose="020B0604030504040204" pitchFamily="34" charset="0"/>
              </a:rPr>
              <a:t>2</a:t>
            </a:r>
            <a:r>
              <a:rPr lang="zh-CN" altLang="en-US" sz="3200" b="1">
                <a:solidFill>
                  <a:srgbClr val="DE0663"/>
                </a:solidFill>
                <a:latin typeface="Verdana" panose="020B0604030504040204" pitchFamily="34" charset="0"/>
              </a:rPr>
              <a:t>个单位长度</a:t>
            </a:r>
          </a:p>
        </p:txBody>
      </p:sp>
      <p:sp>
        <p:nvSpPr>
          <p:cNvPr id="307209" name="WordArt 9"/>
          <p:cNvSpPr>
            <a:spLocks noChangeArrowheads="1" noChangeShapeType="1"/>
          </p:cNvSpPr>
          <p:nvPr/>
        </p:nvSpPr>
        <p:spPr bwMode="auto">
          <a:xfrm>
            <a:off x="381000" y="0"/>
            <a:ext cx="3581400" cy="1143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29486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小试牛刀</a:t>
            </a:r>
          </a:p>
        </p:txBody>
      </p:sp>
      <p:sp>
        <p:nvSpPr>
          <p:cNvPr id="307210" name="Text Box 10"/>
          <p:cNvSpPr txBox="1">
            <a:spLocks noChangeArrowheads="1"/>
          </p:cNvSpPr>
          <p:nvPr/>
        </p:nvSpPr>
        <p:spPr bwMode="auto">
          <a:xfrm>
            <a:off x="4859338" y="2708275"/>
            <a:ext cx="1546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DE0663"/>
                </a:solidFill>
                <a:latin typeface="Verdana" panose="020B0604030504040204" pitchFamily="34" charset="0"/>
              </a:rPr>
              <a:t>(3,-1)</a:t>
            </a:r>
          </a:p>
        </p:txBody>
      </p:sp>
      <p:sp>
        <p:nvSpPr>
          <p:cNvPr id="307211" name="Text Box 11"/>
          <p:cNvSpPr txBox="1">
            <a:spLocks noChangeArrowheads="1"/>
          </p:cNvSpPr>
          <p:nvPr/>
        </p:nvSpPr>
        <p:spPr bwMode="auto">
          <a:xfrm>
            <a:off x="4787900" y="3644900"/>
            <a:ext cx="1546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DE0663"/>
                </a:solidFill>
                <a:latin typeface="Verdana" panose="020B0604030504040204" pitchFamily="34" charset="0"/>
              </a:rPr>
              <a:t>(-1,2)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autoUpdateAnimBg="0"/>
      <p:bldP spid="307204" grpId="0" autoUpdateAnimBg="0"/>
      <p:bldP spid="307208" grpId="0" autoUpdateAnimBg="0"/>
      <p:bldP spid="307210" grpId="0" autoUpdateAnimBg="0"/>
      <p:bldP spid="30721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0638-D96B-4011-B27E-EAA36B2BA74B}" type="slidenum">
              <a:rPr lang="zh-CN" altLang="en-US"/>
              <a:t>12</a:t>
            </a:fld>
            <a:endParaRPr lang="en-US" altLang="zh-CN"/>
          </a:p>
        </p:txBody>
      </p:sp>
      <p:sp>
        <p:nvSpPr>
          <p:cNvPr id="308227" name="Text Box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0825" y="1412875"/>
            <a:ext cx="864235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0C07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zh-CN" altLang="en-US" sz="3200" dirty="0">
                <a:solidFill>
                  <a:srgbClr val="0C07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、在平面直角坐标系中，有一点</a:t>
            </a:r>
            <a:r>
              <a:rPr lang="en-US" sz="3200" dirty="0">
                <a:solidFill>
                  <a:srgbClr val="0C07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</a:t>
            </a:r>
            <a:r>
              <a:rPr lang="zh-CN" altLang="en-US" sz="3200" dirty="0">
                <a:solidFill>
                  <a:srgbClr val="0C07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（</a:t>
            </a:r>
            <a:r>
              <a:rPr lang="en-US" sz="3200" dirty="0">
                <a:solidFill>
                  <a:srgbClr val="0C07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-4</a:t>
            </a:r>
            <a:r>
              <a:rPr lang="zh-CN" altLang="en-US" sz="3200" dirty="0">
                <a:solidFill>
                  <a:srgbClr val="0C07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，</a:t>
            </a:r>
            <a:r>
              <a:rPr lang="en-US" sz="3200" dirty="0">
                <a:solidFill>
                  <a:srgbClr val="0C07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zh-CN" altLang="en-US" sz="3200" dirty="0">
                <a:solidFill>
                  <a:srgbClr val="0C07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），（</a:t>
            </a:r>
            <a:r>
              <a:rPr lang="en-US" sz="3200" dirty="0">
                <a:solidFill>
                  <a:srgbClr val="0C07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1</a:t>
            </a:r>
            <a:r>
              <a:rPr lang="zh-CN" altLang="en-US" sz="3200" dirty="0">
                <a:solidFill>
                  <a:srgbClr val="0C07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）若将</a:t>
            </a:r>
            <a:r>
              <a:rPr lang="en-US" sz="3200" dirty="0">
                <a:solidFill>
                  <a:srgbClr val="0C07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</a:t>
            </a:r>
            <a:r>
              <a:rPr lang="zh-CN" altLang="en-US" sz="3200" dirty="0">
                <a:solidFill>
                  <a:srgbClr val="0C07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先向右平移</a:t>
            </a:r>
            <a:r>
              <a:rPr lang="en-US" sz="3200" dirty="0">
                <a:solidFill>
                  <a:srgbClr val="0C07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5</a:t>
            </a:r>
            <a:r>
              <a:rPr lang="zh-CN" altLang="en-US" sz="3200" dirty="0">
                <a:solidFill>
                  <a:srgbClr val="0C07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个单位长度，再向上平移</a:t>
            </a:r>
            <a:r>
              <a:rPr lang="en-US" sz="3200" dirty="0">
                <a:solidFill>
                  <a:srgbClr val="0C07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3</a:t>
            </a:r>
            <a:r>
              <a:rPr lang="zh-CN" altLang="en-US" sz="3200" dirty="0">
                <a:solidFill>
                  <a:srgbClr val="0C07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个单位长度，所得坐标为</a:t>
            </a:r>
            <a:r>
              <a:rPr lang="en-US" sz="3200" dirty="0">
                <a:solidFill>
                  <a:srgbClr val="0C07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_______</a:t>
            </a:r>
            <a:r>
              <a:rPr lang="zh-CN" altLang="en-US" sz="3200" dirty="0">
                <a:solidFill>
                  <a:srgbClr val="0C07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。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308228" name="Text Box 11"/>
          <p:cNvSpPr>
            <a:spLocks noChangeArrowheads="1"/>
          </p:cNvSpPr>
          <p:nvPr/>
        </p:nvSpPr>
        <p:spPr bwMode="auto">
          <a:xfrm>
            <a:off x="5219700" y="2349500"/>
            <a:ext cx="2160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DF0B29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（-</a:t>
            </a:r>
            <a:r>
              <a:rPr lang="en-US" sz="3200">
                <a:solidFill>
                  <a:srgbClr val="DF0B29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1</a:t>
            </a:r>
            <a:r>
              <a:rPr lang="zh-CN" altLang="en-US" sz="3200">
                <a:solidFill>
                  <a:srgbClr val="DF0B29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，7）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08229" name="WordArt 12" descr="纸袋"/>
          <p:cNvSpPr>
            <a:spLocks noChangeArrowheads="1" noChangeShapeType="1" noTextEdit="1"/>
          </p:cNvSpPr>
          <p:nvPr/>
        </p:nvSpPr>
        <p:spPr bwMode="auto">
          <a:xfrm>
            <a:off x="2627313" y="333375"/>
            <a:ext cx="3240087" cy="96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400" kern="10" dirty="0">
                <a:ln w="9525">
                  <a:solidFill>
                    <a:srgbClr val="008000"/>
                  </a:solidFill>
                  <a:bevel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华文新魏" panose="02010800040101010101" pitchFamily="2" charset="-122"/>
                <a:ea typeface="华文新魏" panose="02010800040101010101" pitchFamily="2" charset="-122"/>
              </a:rPr>
              <a:t>小荷才露尖尖角</a:t>
            </a:r>
          </a:p>
        </p:txBody>
      </p:sp>
      <p:sp>
        <p:nvSpPr>
          <p:cNvPr id="308230" name="Rectangle 13"/>
          <p:cNvSpPr>
            <a:spLocks noChangeArrowheads="1"/>
          </p:cNvSpPr>
          <p:nvPr/>
        </p:nvSpPr>
        <p:spPr bwMode="auto">
          <a:xfrm>
            <a:off x="395288" y="3213100"/>
            <a:ext cx="8135937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bevel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0C07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sz="3200">
                <a:solidFill>
                  <a:srgbClr val="0C07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3200">
                <a:solidFill>
                  <a:srgbClr val="0C07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）若将</a:t>
            </a:r>
            <a:r>
              <a:rPr lang="en-US" sz="3200">
                <a:solidFill>
                  <a:srgbClr val="0C07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P</a:t>
            </a:r>
            <a:r>
              <a:rPr lang="zh-CN" altLang="en-US" sz="3200">
                <a:solidFill>
                  <a:srgbClr val="0C07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先向上平移</a:t>
            </a:r>
            <a:r>
              <a:rPr lang="en-US" sz="3200">
                <a:solidFill>
                  <a:srgbClr val="0C07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3</a:t>
            </a:r>
            <a:r>
              <a:rPr lang="zh-CN" altLang="en-US" sz="3200">
                <a:solidFill>
                  <a:srgbClr val="0C07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个单位长度，再向右平移</a:t>
            </a:r>
            <a:r>
              <a:rPr lang="en-US" sz="3200">
                <a:solidFill>
                  <a:srgbClr val="0C07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5</a:t>
            </a:r>
            <a:r>
              <a:rPr lang="zh-CN" altLang="en-US" sz="3200">
                <a:solidFill>
                  <a:srgbClr val="0C07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个单位长度，所得坐标为</a:t>
            </a:r>
            <a:r>
              <a:rPr lang="en-US" sz="3200">
                <a:solidFill>
                  <a:srgbClr val="0C07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_______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C07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(3)</a:t>
            </a:r>
            <a:r>
              <a:rPr lang="en-US" sz="3200" b="1">
                <a:solidFill>
                  <a:srgbClr val="0C07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已知点A(-4,-6),将点A先向右平移4个单位长度,再向上平移6个单位长度,得到A′,则A′的坐标为________.</a:t>
            </a:r>
            <a:r>
              <a:rPr lang="zh-CN" altLang="en-US" sz="3200">
                <a:solidFill>
                  <a:srgbClr val="0C07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。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08231" name="Text Box 14"/>
          <p:cNvSpPr>
            <a:spLocks noChangeArrowheads="1"/>
          </p:cNvSpPr>
          <p:nvPr/>
        </p:nvSpPr>
        <p:spPr bwMode="auto">
          <a:xfrm>
            <a:off x="5724525" y="3644900"/>
            <a:ext cx="2160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DF0B29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（</a:t>
            </a:r>
            <a:r>
              <a:rPr lang="en-US" sz="3200">
                <a:solidFill>
                  <a:srgbClr val="DF0B29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1</a:t>
            </a:r>
            <a:r>
              <a:rPr lang="zh-CN" altLang="en-US" sz="3200">
                <a:solidFill>
                  <a:srgbClr val="DF0B29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，</a:t>
            </a:r>
            <a:r>
              <a:rPr lang="en-US" sz="3200">
                <a:solidFill>
                  <a:srgbClr val="DF0B29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5</a:t>
            </a:r>
            <a:r>
              <a:rPr lang="zh-CN" altLang="en-US" sz="3200">
                <a:solidFill>
                  <a:srgbClr val="DF0B29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）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08232" name="Text Box 8"/>
          <p:cNvSpPr txBox="1">
            <a:spLocks noChangeArrowheads="1"/>
          </p:cNvSpPr>
          <p:nvPr/>
        </p:nvSpPr>
        <p:spPr bwMode="auto">
          <a:xfrm>
            <a:off x="2987675" y="5518150"/>
            <a:ext cx="20796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DF0B29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（-7，-2）</a:t>
            </a:r>
            <a:endParaRPr lang="zh-CN" altLang="en-US">
              <a:latin typeface="Calibri" panose="020F0502020204030204" pitchFamily="34" charset="0"/>
            </a:endParaRPr>
          </a:p>
          <a:p>
            <a:endParaRPr lang="zh-CN" alt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30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30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8" grpId="0" bldLvl="0" autoUpdateAnimBg="0"/>
      <p:bldP spid="308231" grpId="0" bldLvl="0" autoUpdateAnimBg="0"/>
      <p:bldP spid="308232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Text Box 2"/>
          <p:cNvSpPr txBox="1">
            <a:spLocks noChangeArrowheads="1"/>
          </p:cNvSpPr>
          <p:nvPr/>
        </p:nvSpPr>
        <p:spPr bwMode="auto">
          <a:xfrm>
            <a:off x="241668" y="211757"/>
            <a:ext cx="828040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/>
              <a:t>例</a:t>
            </a:r>
            <a:r>
              <a:rPr lang="en-US" sz="2800" b="1" dirty="0"/>
              <a:t>4  </a:t>
            </a:r>
            <a:r>
              <a:rPr lang="zh-CN" altLang="en-US" sz="2800" b="1" dirty="0"/>
              <a:t>如图，</a:t>
            </a:r>
            <a:r>
              <a:rPr lang="zh-CN" altLang="en-US" sz="2400" b="1" dirty="0"/>
              <a:t>⊿</a:t>
            </a:r>
            <a:r>
              <a:rPr lang="en-US" sz="2400" b="1" dirty="0"/>
              <a:t>ABC</a:t>
            </a:r>
            <a:r>
              <a:rPr lang="zh-CN" altLang="en-US" sz="2400" b="1" dirty="0"/>
              <a:t>的顶点坐标分别为</a:t>
            </a:r>
            <a:r>
              <a:rPr lang="en-US" sz="2400" b="1" dirty="0"/>
              <a:t>A(-3</a:t>
            </a:r>
            <a:r>
              <a:rPr lang="zh-CN" altLang="en-US" sz="2400" b="1" dirty="0"/>
              <a:t>，</a:t>
            </a:r>
            <a:r>
              <a:rPr lang="en-US" sz="2400" b="1" dirty="0"/>
              <a:t>3)</a:t>
            </a:r>
            <a:r>
              <a:rPr lang="zh-CN" altLang="en-US" sz="2400" b="1" dirty="0"/>
              <a:t>，</a:t>
            </a:r>
          </a:p>
          <a:p>
            <a:r>
              <a:rPr lang="en-US" sz="2400" b="1" dirty="0"/>
              <a:t>B(2</a:t>
            </a:r>
            <a:r>
              <a:rPr lang="zh-CN" altLang="en-US" sz="2400" b="1" dirty="0"/>
              <a:t>，</a:t>
            </a:r>
            <a:r>
              <a:rPr lang="en-US" sz="2400" b="1" dirty="0"/>
              <a:t>3)</a:t>
            </a:r>
            <a:r>
              <a:rPr lang="zh-CN" altLang="en-US" sz="2400" b="1" dirty="0"/>
              <a:t>，</a:t>
            </a:r>
            <a:r>
              <a:rPr lang="en-US" sz="2400" b="1" dirty="0"/>
              <a:t>C(0</a:t>
            </a:r>
            <a:r>
              <a:rPr lang="zh-CN" altLang="en-US" sz="2400" b="1" dirty="0"/>
              <a:t>，</a:t>
            </a:r>
            <a:r>
              <a:rPr lang="en-US" sz="2400" b="1" dirty="0"/>
              <a:t>5),</a:t>
            </a:r>
            <a:r>
              <a:rPr lang="zh-CN" altLang="en-US" sz="2400" b="1" dirty="0"/>
              <a:t>平移⊿</a:t>
            </a:r>
            <a:r>
              <a:rPr lang="en-US" sz="2400" b="1" dirty="0"/>
              <a:t>ABC</a:t>
            </a:r>
            <a:r>
              <a:rPr lang="zh-CN" altLang="en-US" sz="2400" b="1" dirty="0"/>
              <a:t>得到⊿</a:t>
            </a:r>
            <a:r>
              <a:rPr lang="en-US" sz="2400" b="1" dirty="0"/>
              <a:t>A`B`C`,</a:t>
            </a:r>
          </a:p>
          <a:p>
            <a:r>
              <a:rPr lang="zh-CN" altLang="en-US" sz="2400" b="1" dirty="0"/>
              <a:t>已知点</a:t>
            </a:r>
            <a:r>
              <a:rPr lang="en-US" sz="2400" b="1" dirty="0"/>
              <a:t>A`</a:t>
            </a:r>
            <a:r>
              <a:rPr lang="zh-CN" altLang="en-US" sz="2400" b="1" dirty="0"/>
              <a:t>的坐标是（</a:t>
            </a:r>
            <a:r>
              <a:rPr lang="en-US" sz="2400" b="1" dirty="0"/>
              <a:t>0</a:t>
            </a:r>
            <a:r>
              <a:rPr lang="zh-CN" altLang="en-US" sz="2400" b="1" dirty="0"/>
              <a:t>，</a:t>
            </a:r>
            <a:r>
              <a:rPr lang="en-US" sz="2400" b="1" dirty="0"/>
              <a:t>-2</a:t>
            </a:r>
            <a:r>
              <a:rPr lang="zh-CN" altLang="en-US" sz="2400" b="1" dirty="0"/>
              <a:t>）</a:t>
            </a:r>
          </a:p>
        </p:txBody>
      </p:sp>
      <p:grpSp>
        <p:nvGrpSpPr>
          <p:cNvPr id="310275" name="Group 3"/>
          <p:cNvGrpSpPr/>
          <p:nvPr/>
        </p:nvGrpSpPr>
        <p:grpSpPr bwMode="auto">
          <a:xfrm>
            <a:off x="3348038" y="836439"/>
            <a:ext cx="5832475" cy="5976937"/>
            <a:chOff x="0" y="0"/>
            <a:chExt cx="2928" cy="3396"/>
          </a:xfrm>
        </p:grpSpPr>
        <p:sp>
          <p:nvSpPr>
            <p:cNvPr id="310276" name="Text Box 4"/>
            <p:cNvSpPr txBox="1">
              <a:spLocks noChangeArrowheads="1"/>
            </p:cNvSpPr>
            <p:nvPr/>
          </p:nvSpPr>
          <p:spPr bwMode="auto">
            <a:xfrm>
              <a:off x="1469" y="0"/>
              <a:ext cx="169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310277" name="Group 5"/>
            <p:cNvGrpSpPr/>
            <p:nvPr/>
          </p:nvGrpSpPr>
          <p:grpSpPr bwMode="auto">
            <a:xfrm>
              <a:off x="0" y="180"/>
              <a:ext cx="2928" cy="3216"/>
              <a:chOff x="0" y="0"/>
              <a:chExt cx="2928" cy="3216"/>
            </a:xfrm>
          </p:grpSpPr>
          <p:sp>
            <p:nvSpPr>
              <p:cNvPr id="310278" name="Line 6"/>
              <p:cNvSpPr>
                <a:spLocks noChangeShapeType="1"/>
              </p:cNvSpPr>
              <p:nvPr/>
            </p:nvSpPr>
            <p:spPr bwMode="auto">
              <a:xfrm>
                <a:off x="0" y="1575"/>
                <a:ext cx="2928" cy="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10279" name="Group 7"/>
              <p:cNvGrpSpPr/>
              <p:nvPr/>
            </p:nvGrpSpPr>
            <p:grpSpPr bwMode="auto">
              <a:xfrm>
                <a:off x="135" y="0"/>
                <a:ext cx="2713" cy="3216"/>
                <a:chOff x="0" y="0"/>
                <a:chExt cx="2713" cy="3216"/>
              </a:xfrm>
            </p:grpSpPr>
            <p:sp>
              <p:nvSpPr>
                <p:cNvPr id="310280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1305" y="0"/>
                  <a:ext cx="0" cy="3216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310281" name="Group 9"/>
                <p:cNvGrpSpPr/>
                <p:nvPr/>
              </p:nvGrpSpPr>
              <p:grpSpPr bwMode="auto">
                <a:xfrm>
                  <a:off x="0" y="72"/>
                  <a:ext cx="2713" cy="2969"/>
                  <a:chOff x="0" y="0"/>
                  <a:chExt cx="2713" cy="2969"/>
                </a:xfrm>
              </p:grpSpPr>
              <p:sp>
                <p:nvSpPr>
                  <p:cNvPr id="310282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283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336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284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528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28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720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286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912"/>
                    <a:ext cx="225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28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296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28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88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289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680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29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872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291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064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292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256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293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448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294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640"/>
                    <a:ext cx="225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295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832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296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297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298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299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00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104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01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02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10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03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04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05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06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07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08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09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10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  1    2    3   4    5   6</a:t>
                    </a:r>
                  </a:p>
                </p:txBody>
              </p:sp>
              <p:sp>
                <p:nvSpPr>
                  <p:cNvPr id="310311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1440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-6</a:t>
                    </a:r>
                  </a:p>
                </p:txBody>
              </p:sp>
              <p:sp>
                <p:nvSpPr>
                  <p:cNvPr id="310312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69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10313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69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10314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384"/>
                    <a:ext cx="169" cy="2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5</a:t>
                    </a:r>
                  </a:p>
                </p:txBody>
              </p:sp>
              <p:sp>
                <p:nvSpPr>
                  <p:cNvPr id="310315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576"/>
                    <a:ext cx="169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310316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960"/>
                    <a:ext cx="15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2</a:t>
                    </a:r>
                  </a:p>
                </p:txBody>
              </p:sp>
              <p:sp>
                <p:nvSpPr>
                  <p:cNvPr id="310317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768"/>
                    <a:ext cx="169" cy="2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310318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152"/>
                    <a:ext cx="169" cy="2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310319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1536"/>
                    <a:ext cx="220" cy="2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10320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1728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-2</a:t>
                    </a:r>
                  </a:p>
                </p:txBody>
              </p:sp>
              <p:sp>
                <p:nvSpPr>
                  <p:cNvPr id="310321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1920"/>
                    <a:ext cx="220" cy="2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-3</a:t>
                    </a:r>
                  </a:p>
                </p:txBody>
              </p:sp>
              <p:sp>
                <p:nvSpPr>
                  <p:cNvPr id="310322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112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-4</a:t>
                    </a:r>
                  </a:p>
                </p:txBody>
              </p:sp>
              <p:sp>
                <p:nvSpPr>
                  <p:cNvPr id="310323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304"/>
                    <a:ext cx="220" cy="2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-5</a:t>
                    </a:r>
                  </a:p>
                </p:txBody>
              </p:sp>
              <p:sp>
                <p:nvSpPr>
                  <p:cNvPr id="310324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496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-6</a:t>
                    </a:r>
                  </a:p>
                </p:txBody>
              </p:sp>
              <p:sp>
                <p:nvSpPr>
                  <p:cNvPr id="310325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688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-7</a:t>
                    </a:r>
                  </a:p>
                </p:txBody>
              </p:sp>
              <p:sp>
                <p:nvSpPr>
                  <p:cNvPr id="310326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" y="1440"/>
                    <a:ext cx="276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-5</a:t>
                    </a:r>
                  </a:p>
                </p:txBody>
              </p:sp>
              <p:sp>
                <p:nvSpPr>
                  <p:cNvPr id="310327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" y="1440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-4</a:t>
                    </a:r>
                  </a:p>
                </p:txBody>
              </p:sp>
              <p:sp>
                <p:nvSpPr>
                  <p:cNvPr id="310328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6" y="1440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-3</a:t>
                    </a:r>
                  </a:p>
                </p:txBody>
              </p:sp>
              <p:sp>
                <p:nvSpPr>
                  <p:cNvPr id="310329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8" y="1440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-2</a:t>
                    </a:r>
                  </a:p>
                </p:txBody>
              </p:sp>
              <p:sp>
                <p:nvSpPr>
                  <p:cNvPr id="310330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10331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44" y="1536"/>
                    <a:ext cx="169" cy="2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x</a:t>
                    </a:r>
                  </a:p>
                </p:txBody>
              </p:sp>
              <p:sp>
                <p:nvSpPr>
                  <p:cNvPr id="310332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90" y="981"/>
                    <a:ext cx="92" cy="62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en-US" sz="6000" b="1">
                      <a:solidFill>
                        <a:srgbClr val="FF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0333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4" y="219"/>
                    <a:ext cx="92" cy="62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en-US" sz="6000" b="1">
                      <a:solidFill>
                        <a:srgbClr val="FF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0334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06" y="394"/>
                    <a:ext cx="93" cy="31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0335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36" y="1109"/>
                    <a:ext cx="93" cy="32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0336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37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38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39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40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41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42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43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44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45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46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47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48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49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50" name="Text Box 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69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10351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52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53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54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55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56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57" name="Text Box 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69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10358" name="Text Box 8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69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10359" name="Text 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69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10360" name="Text 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69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10361" name="Text Box 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69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10362" name="Text Box 9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69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10363" name="Text Box 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69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10364" name="Text Box 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 sz="2400" b="1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0365" name="Text Box 9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10366" name="Text Box 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 sz="2400" b="1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0367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68" name="Text Box 9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10369" name="Text Box 9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  </a:t>
                    </a:r>
                  </a:p>
                </p:txBody>
              </p:sp>
              <p:sp>
                <p:nvSpPr>
                  <p:cNvPr id="310370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71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72" name="Text 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10373" name="Text 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 </a:t>
                    </a:r>
                  </a:p>
                </p:txBody>
              </p:sp>
              <p:sp>
                <p:nvSpPr>
                  <p:cNvPr id="310374" name="Text Box 10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" y="1440"/>
                    <a:ext cx="276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-5</a:t>
                    </a:r>
                  </a:p>
                </p:txBody>
              </p:sp>
              <p:sp>
                <p:nvSpPr>
                  <p:cNvPr id="310375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76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377" name="Text 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10378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0      </a:t>
                    </a:r>
                  </a:p>
                </p:txBody>
              </p:sp>
            </p:grpSp>
          </p:grpSp>
        </p:grpSp>
      </p:grpSp>
      <p:sp>
        <p:nvSpPr>
          <p:cNvPr id="310379" name="Text Box 107"/>
          <p:cNvSpPr txBox="1">
            <a:spLocks noChangeArrowheads="1"/>
          </p:cNvSpPr>
          <p:nvPr/>
        </p:nvSpPr>
        <p:spPr bwMode="auto">
          <a:xfrm>
            <a:off x="7019925" y="2563639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0380" name="Text Box 108"/>
          <p:cNvSpPr txBox="1">
            <a:spLocks noChangeArrowheads="1"/>
          </p:cNvSpPr>
          <p:nvPr/>
        </p:nvSpPr>
        <p:spPr bwMode="auto">
          <a:xfrm>
            <a:off x="6300788" y="4581351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A`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0381" name="Rectangle 109"/>
          <p:cNvSpPr>
            <a:spLocks noChangeArrowheads="1"/>
          </p:cNvSpPr>
          <p:nvPr/>
        </p:nvSpPr>
        <p:spPr bwMode="auto">
          <a:xfrm>
            <a:off x="6011863" y="4365451"/>
            <a:ext cx="3635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310382" name="Text Box 110"/>
          <p:cNvSpPr txBox="1">
            <a:spLocks noChangeArrowheads="1"/>
          </p:cNvSpPr>
          <p:nvPr/>
        </p:nvSpPr>
        <p:spPr bwMode="auto">
          <a:xfrm>
            <a:off x="179512" y="3209979"/>
            <a:ext cx="332815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(1)</a:t>
            </a:r>
            <a:r>
              <a:rPr lang="zh-CN" altLang="en-US" sz="2400" dirty="0"/>
              <a:t>求点</a:t>
            </a:r>
            <a:r>
              <a:rPr lang="en-US" sz="2400" dirty="0"/>
              <a:t>B`,C`</a:t>
            </a:r>
            <a:r>
              <a:rPr lang="zh-CN" altLang="en-US" sz="2400" dirty="0"/>
              <a:t>的坐标</a:t>
            </a:r>
            <a:r>
              <a:rPr lang="en-US" sz="2400" dirty="0"/>
              <a:t>;</a:t>
            </a:r>
            <a:endParaRPr lang="zh-CN" altLang="en-US" sz="2400" dirty="0"/>
          </a:p>
          <a:p>
            <a:r>
              <a:rPr lang="en-US" sz="2400" dirty="0"/>
              <a:t>(2)</a:t>
            </a:r>
            <a:r>
              <a:rPr lang="zh-CN" altLang="en-US" sz="2400" dirty="0"/>
              <a:t>画出</a:t>
            </a:r>
            <a:r>
              <a:rPr lang="zh-CN" altLang="en-US" sz="2400" b="1" dirty="0"/>
              <a:t>⊿</a:t>
            </a:r>
            <a:r>
              <a:rPr lang="en-US" sz="2400" b="1" dirty="0"/>
              <a:t>A`B`C`</a:t>
            </a:r>
            <a:r>
              <a:rPr lang="zh-CN" altLang="en-US" sz="2400" b="1" dirty="0"/>
              <a:t>；</a:t>
            </a:r>
          </a:p>
          <a:p>
            <a:r>
              <a:rPr lang="en-US" altLang="zh-CN" sz="2400" dirty="0" smtClean="0"/>
              <a:t>(3)</a:t>
            </a:r>
            <a:r>
              <a:rPr lang="zh-CN" altLang="en-US" sz="2400" b="1" dirty="0" smtClean="0"/>
              <a:t>⊿</a:t>
            </a:r>
            <a:r>
              <a:rPr lang="en-US" sz="2400" b="1" dirty="0"/>
              <a:t>A`B`C`</a:t>
            </a:r>
            <a:r>
              <a:rPr lang="zh-CN" altLang="en-US" sz="2400" b="1" dirty="0"/>
              <a:t>可以由</a:t>
            </a:r>
          </a:p>
          <a:p>
            <a:r>
              <a:rPr lang="zh-CN" altLang="en-US" sz="2400" b="1" dirty="0"/>
              <a:t>⊿</a:t>
            </a:r>
            <a:r>
              <a:rPr lang="en-US" sz="2400" b="1" dirty="0"/>
              <a:t>ABC</a:t>
            </a:r>
            <a:r>
              <a:rPr lang="zh-CN" altLang="en-US" sz="2400" b="1" dirty="0"/>
              <a:t>经过一次平移得</a:t>
            </a:r>
          </a:p>
          <a:p>
            <a:r>
              <a:rPr lang="zh-CN" altLang="en-US" sz="2400" b="1" dirty="0"/>
              <a:t>到吗？如果能，请在图</a:t>
            </a:r>
          </a:p>
          <a:p>
            <a:r>
              <a:rPr lang="zh-CN" altLang="en-US" sz="2400" b="1" dirty="0"/>
              <a:t>中标出平移的方向，并</a:t>
            </a:r>
          </a:p>
          <a:p>
            <a:r>
              <a:rPr lang="zh-CN" altLang="en-US" sz="2400" b="1" dirty="0"/>
              <a:t> 求出平移的距离</a:t>
            </a:r>
            <a:r>
              <a:rPr lang="en-US" sz="2400" b="1" dirty="0"/>
              <a:t>.</a:t>
            </a:r>
          </a:p>
        </p:txBody>
      </p:sp>
      <p:grpSp>
        <p:nvGrpSpPr>
          <p:cNvPr id="310383" name="Group 111"/>
          <p:cNvGrpSpPr/>
          <p:nvPr/>
        </p:nvGrpSpPr>
        <p:grpSpPr bwMode="auto">
          <a:xfrm>
            <a:off x="4067175" y="2060401"/>
            <a:ext cx="1084263" cy="960438"/>
            <a:chOff x="0" y="0"/>
            <a:chExt cx="683" cy="610"/>
          </a:xfrm>
        </p:grpSpPr>
        <p:sp>
          <p:nvSpPr>
            <p:cNvPr id="310384" name="Rectangle 112"/>
            <p:cNvSpPr>
              <a:spLocks noChangeArrowheads="1"/>
            </p:cNvSpPr>
            <p:nvPr/>
          </p:nvSpPr>
          <p:spPr bwMode="auto">
            <a:xfrm>
              <a:off x="454" y="377"/>
              <a:ext cx="2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</a:rPr>
                <a:t>●</a:t>
              </a:r>
            </a:p>
          </p:txBody>
        </p:sp>
        <p:sp>
          <p:nvSpPr>
            <p:cNvPr id="310385" name="Text Box 113"/>
            <p:cNvSpPr txBox="1">
              <a:spLocks noChangeArrowheads="1"/>
            </p:cNvSpPr>
            <p:nvPr/>
          </p:nvSpPr>
          <p:spPr bwMode="auto">
            <a:xfrm>
              <a:off x="0" y="0"/>
              <a:ext cx="558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A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10386" name="Group 114"/>
          <p:cNvGrpSpPr/>
          <p:nvPr/>
        </p:nvGrpSpPr>
        <p:grpSpPr bwMode="auto">
          <a:xfrm>
            <a:off x="5292725" y="1412701"/>
            <a:ext cx="1330325" cy="965200"/>
            <a:chOff x="0" y="0"/>
            <a:chExt cx="838" cy="608"/>
          </a:xfrm>
        </p:grpSpPr>
        <p:sp>
          <p:nvSpPr>
            <p:cNvPr id="310387" name="Rectangle 115"/>
            <p:cNvSpPr>
              <a:spLocks noChangeArrowheads="1"/>
            </p:cNvSpPr>
            <p:nvPr/>
          </p:nvSpPr>
          <p:spPr bwMode="auto">
            <a:xfrm>
              <a:off x="454" y="377"/>
              <a:ext cx="2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</a:rPr>
                <a:t>●</a:t>
              </a:r>
            </a:p>
          </p:txBody>
        </p:sp>
        <p:sp>
          <p:nvSpPr>
            <p:cNvPr id="310388" name="Text Box 116"/>
            <p:cNvSpPr txBox="1">
              <a:spLocks noChangeArrowheads="1"/>
            </p:cNvSpPr>
            <p:nvPr/>
          </p:nvSpPr>
          <p:spPr bwMode="auto">
            <a:xfrm>
              <a:off x="0" y="0"/>
              <a:ext cx="83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     C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10389" name="Group 117"/>
          <p:cNvGrpSpPr/>
          <p:nvPr/>
        </p:nvGrpSpPr>
        <p:grpSpPr bwMode="auto">
          <a:xfrm>
            <a:off x="6011863" y="2060401"/>
            <a:ext cx="1084262" cy="942975"/>
            <a:chOff x="0" y="0"/>
            <a:chExt cx="683" cy="594"/>
          </a:xfrm>
        </p:grpSpPr>
        <p:sp>
          <p:nvSpPr>
            <p:cNvPr id="310390" name="Rectangle 118"/>
            <p:cNvSpPr>
              <a:spLocks noChangeArrowheads="1"/>
            </p:cNvSpPr>
            <p:nvPr/>
          </p:nvSpPr>
          <p:spPr bwMode="auto">
            <a:xfrm>
              <a:off x="454" y="363"/>
              <a:ext cx="2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</a:rPr>
                <a:t>●</a:t>
              </a:r>
            </a:p>
          </p:txBody>
        </p:sp>
        <p:sp>
          <p:nvSpPr>
            <p:cNvPr id="310391" name="Text Box 119"/>
            <p:cNvSpPr txBox="1">
              <a:spLocks noChangeArrowheads="1"/>
            </p:cNvSpPr>
            <p:nvPr/>
          </p:nvSpPr>
          <p:spPr bwMode="auto">
            <a:xfrm>
              <a:off x="0" y="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 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10392" name="Group 120"/>
          <p:cNvGrpSpPr/>
          <p:nvPr/>
        </p:nvGrpSpPr>
        <p:grpSpPr bwMode="auto">
          <a:xfrm>
            <a:off x="4067175" y="2060401"/>
            <a:ext cx="1084263" cy="960438"/>
            <a:chOff x="0" y="0"/>
            <a:chExt cx="683" cy="610"/>
          </a:xfrm>
        </p:grpSpPr>
        <p:sp>
          <p:nvSpPr>
            <p:cNvPr id="310393" name="Rectangle 121"/>
            <p:cNvSpPr>
              <a:spLocks noChangeArrowheads="1"/>
            </p:cNvSpPr>
            <p:nvPr/>
          </p:nvSpPr>
          <p:spPr bwMode="auto">
            <a:xfrm>
              <a:off x="454" y="377"/>
              <a:ext cx="2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</a:rPr>
                <a:t>●</a:t>
              </a:r>
            </a:p>
          </p:txBody>
        </p:sp>
        <p:sp>
          <p:nvSpPr>
            <p:cNvPr id="310394" name="Text Box 122"/>
            <p:cNvSpPr txBox="1">
              <a:spLocks noChangeArrowheads="1"/>
            </p:cNvSpPr>
            <p:nvPr/>
          </p:nvSpPr>
          <p:spPr bwMode="auto">
            <a:xfrm>
              <a:off x="0" y="0"/>
              <a:ext cx="558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A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10395" name="Group 123"/>
          <p:cNvGrpSpPr/>
          <p:nvPr/>
        </p:nvGrpSpPr>
        <p:grpSpPr bwMode="auto">
          <a:xfrm>
            <a:off x="4067175" y="2060401"/>
            <a:ext cx="1084263" cy="960438"/>
            <a:chOff x="0" y="0"/>
            <a:chExt cx="683" cy="610"/>
          </a:xfrm>
        </p:grpSpPr>
        <p:sp>
          <p:nvSpPr>
            <p:cNvPr id="310396" name="Rectangle 124"/>
            <p:cNvSpPr>
              <a:spLocks noChangeArrowheads="1"/>
            </p:cNvSpPr>
            <p:nvPr/>
          </p:nvSpPr>
          <p:spPr bwMode="auto">
            <a:xfrm>
              <a:off x="454" y="377"/>
              <a:ext cx="2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</a:rPr>
                <a:t>●</a:t>
              </a:r>
            </a:p>
          </p:txBody>
        </p:sp>
        <p:sp>
          <p:nvSpPr>
            <p:cNvPr id="310397" name="Text Box 125"/>
            <p:cNvSpPr txBox="1">
              <a:spLocks noChangeArrowheads="1"/>
            </p:cNvSpPr>
            <p:nvPr/>
          </p:nvSpPr>
          <p:spPr bwMode="auto">
            <a:xfrm>
              <a:off x="0" y="0"/>
              <a:ext cx="558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A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10398" name="Group 126"/>
          <p:cNvGrpSpPr/>
          <p:nvPr/>
        </p:nvGrpSpPr>
        <p:grpSpPr bwMode="auto">
          <a:xfrm>
            <a:off x="4067175" y="1412701"/>
            <a:ext cx="3028950" cy="1585913"/>
            <a:chOff x="0" y="0"/>
            <a:chExt cx="1908" cy="999"/>
          </a:xfrm>
        </p:grpSpPr>
        <p:grpSp>
          <p:nvGrpSpPr>
            <p:cNvPr id="310399" name="Group 127"/>
            <p:cNvGrpSpPr/>
            <p:nvPr/>
          </p:nvGrpSpPr>
          <p:grpSpPr bwMode="auto">
            <a:xfrm>
              <a:off x="590" y="484"/>
              <a:ext cx="1225" cy="409"/>
              <a:chOff x="0" y="0"/>
              <a:chExt cx="1225" cy="409"/>
            </a:xfrm>
          </p:grpSpPr>
          <p:sp>
            <p:nvSpPr>
              <p:cNvPr id="310400" name="Line 128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726" cy="4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401" name="Line 129"/>
              <p:cNvSpPr>
                <a:spLocks noChangeShapeType="1"/>
              </p:cNvSpPr>
              <p:nvPr/>
            </p:nvSpPr>
            <p:spPr bwMode="auto">
              <a:xfrm>
                <a:off x="726" y="0"/>
                <a:ext cx="499" cy="4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402" name="Line 130"/>
              <p:cNvSpPr>
                <a:spLocks noChangeShapeType="1"/>
              </p:cNvSpPr>
              <p:nvPr/>
            </p:nvSpPr>
            <p:spPr bwMode="auto">
              <a:xfrm>
                <a:off x="0" y="409"/>
                <a:ext cx="122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10403" name="Group 131"/>
            <p:cNvGrpSpPr/>
            <p:nvPr/>
          </p:nvGrpSpPr>
          <p:grpSpPr bwMode="auto">
            <a:xfrm>
              <a:off x="1225" y="394"/>
              <a:ext cx="683" cy="594"/>
              <a:chOff x="0" y="0"/>
              <a:chExt cx="683" cy="594"/>
            </a:xfrm>
          </p:grpSpPr>
          <p:sp>
            <p:nvSpPr>
              <p:cNvPr id="310404" name="Rectangle 132"/>
              <p:cNvSpPr>
                <a:spLocks noChangeArrowheads="1"/>
              </p:cNvSpPr>
              <p:nvPr/>
            </p:nvSpPr>
            <p:spPr bwMode="auto">
              <a:xfrm>
                <a:off x="454" y="363"/>
                <a:ext cx="2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b="1">
                    <a:solidFill>
                      <a:srgbClr val="FF0000"/>
                    </a:solidFill>
                  </a:rPr>
                  <a:t>●</a:t>
                </a:r>
              </a:p>
            </p:txBody>
          </p:sp>
          <p:sp>
            <p:nvSpPr>
              <p:cNvPr id="310405" name="Text Box 13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 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0406" name="Group 134"/>
            <p:cNvGrpSpPr/>
            <p:nvPr/>
          </p:nvGrpSpPr>
          <p:grpSpPr bwMode="auto">
            <a:xfrm>
              <a:off x="0" y="394"/>
              <a:ext cx="683" cy="605"/>
              <a:chOff x="0" y="0"/>
              <a:chExt cx="683" cy="610"/>
            </a:xfrm>
          </p:grpSpPr>
          <p:sp>
            <p:nvSpPr>
              <p:cNvPr id="310407" name="Rectangle 135"/>
              <p:cNvSpPr>
                <a:spLocks noChangeArrowheads="1"/>
              </p:cNvSpPr>
              <p:nvPr/>
            </p:nvSpPr>
            <p:spPr bwMode="auto">
              <a:xfrm>
                <a:off x="454" y="377"/>
                <a:ext cx="229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b="1">
                    <a:solidFill>
                      <a:srgbClr val="FF0000"/>
                    </a:solidFill>
                  </a:rPr>
                  <a:t>●</a:t>
                </a:r>
              </a:p>
            </p:txBody>
          </p:sp>
          <p:sp>
            <p:nvSpPr>
              <p:cNvPr id="310408" name="Text Box 13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558" cy="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r>
                  <a:rPr 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    A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0409" name="Group 137"/>
            <p:cNvGrpSpPr/>
            <p:nvPr/>
          </p:nvGrpSpPr>
          <p:grpSpPr bwMode="auto">
            <a:xfrm>
              <a:off x="772" y="0"/>
              <a:ext cx="838" cy="608"/>
              <a:chOff x="0" y="0"/>
              <a:chExt cx="838" cy="608"/>
            </a:xfrm>
          </p:grpSpPr>
          <p:sp>
            <p:nvSpPr>
              <p:cNvPr id="310410" name="Rectangle 138"/>
              <p:cNvSpPr>
                <a:spLocks noChangeArrowheads="1"/>
              </p:cNvSpPr>
              <p:nvPr/>
            </p:nvSpPr>
            <p:spPr bwMode="auto">
              <a:xfrm>
                <a:off x="454" y="377"/>
                <a:ext cx="2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b="1">
                    <a:solidFill>
                      <a:srgbClr val="FF0000"/>
                    </a:solidFill>
                  </a:rPr>
                  <a:t>●</a:t>
                </a:r>
              </a:p>
            </p:txBody>
          </p:sp>
          <p:sp>
            <p:nvSpPr>
              <p:cNvPr id="310411" name="Text Box 139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838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r>
                  <a:rPr 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         C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10412" name="Text Box 140"/>
          <p:cNvSpPr txBox="1">
            <a:spLocks noChangeArrowheads="1"/>
          </p:cNvSpPr>
          <p:nvPr/>
        </p:nvSpPr>
        <p:spPr bwMode="auto">
          <a:xfrm>
            <a:off x="8245475" y="4220989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C00CC"/>
                </a:solidFill>
              </a:rPr>
              <a:t>B`</a:t>
            </a:r>
          </a:p>
        </p:txBody>
      </p:sp>
      <p:grpSp>
        <p:nvGrpSpPr>
          <p:cNvPr id="310413" name="Group 141"/>
          <p:cNvGrpSpPr/>
          <p:nvPr/>
        </p:nvGrpSpPr>
        <p:grpSpPr bwMode="auto">
          <a:xfrm>
            <a:off x="4067175" y="2060401"/>
            <a:ext cx="3027363" cy="960438"/>
            <a:chOff x="0" y="0"/>
            <a:chExt cx="4769" cy="1513"/>
          </a:xfrm>
        </p:grpSpPr>
        <p:grpSp>
          <p:nvGrpSpPr>
            <p:cNvPr id="310414" name="Group 142"/>
            <p:cNvGrpSpPr/>
            <p:nvPr/>
          </p:nvGrpSpPr>
          <p:grpSpPr bwMode="auto">
            <a:xfrm>
              <a:off x="0" y="0"/>
              <a:ext cx="1707" cy="1513"/>
              <a:chOff x="0" y="0"/>
              <a:chExt cx="683" cy="610"/>
            </a:xfrm>
          </p:grpSpPr>
          <p:sp>
            <p:nvSpPr>
              <p:cNvPr id="310415" name="Rectangle 143"/>
              <p:cNvSpPr>
                <a:spLocks noChangeArrowheads="1"/>
              </p:cNvSpPr>
              <p:nvPr/>
            </p:nvSpPr>
            <p:spPr bwMode="auto">
              <a:xfrm>
                <a:off x="454" y="377"/>
                <a:ext cx="229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b="1">
                    <a:solidFill>
                      <a:srgbClr val="FF0000"/>
                    </a:solidFill>
                  </a:rPr>
                  <a:t>●</a:t>
                </a:r>
              </a:p>
            </p:txBody>
          </p:sp>
          <p:sp>
            <p:nvSpPr>
              <p:cNvPr id="310416" name="Text Box 14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96" cy="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r>
                  <a:rPr 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    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0417" name="Group 145"/>
            <p:cNvGrpSpPr/>
            <p:nvPr/>
          </p:nvGrpSpPr>
          <p:grpSpPr bwMode="auto">
            <a:xfrm>
              <a:off x="1474" y="0"/>
              <a:ext cx="3295" cy="1484"/>
              <a:chOff x="0" y="0"/>
              <a:chExt cx="3295" cy="1484"/>
            </a:xfrm>
          </p:grpSpPr>
          <p:grpSp>
            <p:nvGrpSpPr>
              <p:cNvPr id="310418" name="Group 146"/>
              <p:cNvGrpSpPr/>
              <p:nvPr/>
            </p:nvGrpSpPr>
            <p:grpSpPr bwMode="auto">
              <a:xfrm>
                <a:off x="1" y="0"/>
                <a:ext cx="3295" cy="1484"/>
                <a:chOff x="0" y="0"/>
                <a:chExt cx="3295" cy="1484"/>
              </a:xfrm>
            </p:grpSpPr>
            <p:sp>
              <p:nvSpPr>
                <p:cNvPr id="310419" name="Line 147"/>
                <p:cNvSpPr>
                  <a:spLocks noChangeShapeType="1"/>
                </p:cNvSpPr>
                <p:nvPr/>
              </p:nvSpPr>
              <p:spPr bwMode="auto">
                <a:xfrm>
                  <a:off x="0" y="1248"/>
                  <a:ext cx="306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beve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310420" name="Group 148"/>
                <p:cNvGrpSpPr/>
                <p:nvPr/>
              </p:nvGrpSpPr>
              <p:grpSpPr bwMode="auto">
                <a:xfrm>
                  <a:off x="1587" y="0"/>
                  <a:ext cx="1708" cy="1485"/>
                  <a:chOff x="0" y="0"/>
                  <a:chExt cx="683" cy="594"/>
                </a:xfrm>
              </p:grpSpPr>
              <p:sp>
                <p:nvSpPr>
                  <p:cNvPr id="310421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454" y="363"/>
                    <a:ext cx="22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zh-CN" altLang="en-US" b="1">
                        <a:solidFill>
                          <a:srgbClr val="FF0000"/>
                        </a:solidFill>
                      </a:rPr>
                      <a:t>●</a:t>
                    </a:r>
                  </a:p>
                </p:txBody>
              </p:sp>
              <p:sp>
                <p:nvSpPr>
                  <p:cNvPr id="310422" name="Text Box 1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28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</a:rPr>
                      <a:t>  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310423" name="Group 151"/>
              <p:cNvGrpSpPr/>
              <p:nvPr/>
            </p:nvGrpSpPr>
            <p:grpSpPr bwMode="auto">
              <a:xfrm>
                <a:off x="0" y="150"/>
                <a:ext cx="3062" cy="1098"/>
                <a:chOff x="0" y="0"/>
                <a:chExt cx="3062" cy="1098"/>
              </a:xfrm>
            </p:grpSpPr>
            <p:sp>
              <p:nvSpPr>
                <p:cNvPr id="310424" name="Line 152"/>
                <p:cNvSpPr>
                  <a:spLocks noChangeShapeType="1"/>
                </p:cNvSpPr>
                <p:nvPr/>
              </p:nvSpPr>
              <p:spPr bwMode="auto">
                <a:xfrm flipV="1">
                  <a:off x="0" y="74"/>
                  <a:ext cx="1814" cy="102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0425" name="Line 153"/>
                <p:cNvSpPr>
                  <a:spLocks noChangeShapeType="1"/>
                </p:cNvSpPr>
                <p:nvPr/>
              </p:nvSpPr>
              <p:spPr bwMode="auto">
                <a:xfrm>
                  <a:off x="1794" y="0"/>
                  <a:ext cx="1268" cy="109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46 L -0.00018 0.25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0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6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25162 L 0.13368 0.25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0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10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412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ext Box 2"/>
          <p:cNvSpPr txBox="1">
            <a:spLocks noChangeArrowheads="1"/>
          </p:cNvSpPr>
          <p:nvPr/>
        </p:nvSpPr>
        <p:spPr bwMode="auto">
          <a:xfrm>
            <a:off x="218412" y="917178"/>
            <a:ext cx="8424863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/>
              <a:t>解 （</a:t>
            </a:r>
            <a:r>
              <a:rPr lang="en-US" sz="2800" b="1" dirty="0"/>
              <a:t>1</a:t>
            </a:r>
            <a:r>
              <a:rPr lang="zh-CN" altLang="en-US" sz="2800" b="1" dirty="0"/>
              <a:t>）  如图，因为点</a:t>
            </a:r>
            <a:r>
              <a:rPr lang="en-US" sz="2800" b="1" dirty="0"/>
              <a:t>A</a:t>
            </a:r>
            <a:r>
              <a:rPr lang="zh-CN" altLang="en-US" sz="2800" b="1" dirty="0"/>
              <a:t>与点</a:t>
            </a:r>
            <a:r>
              <a:rPr lang="en-US" sz="2800" b="1" dirty="0"/>
              <a:t>A`</a:t>
            </a:r>
            <a:r>
              <a:rPr lang="zh-CN" altLang="en-US" sz="2800" b="1" dirty="0"/>
              <a:t>的坐标分别是</a:t>
            </a:r>
          </a:p>
          <a:p>
            <a:r>
              <a:rPr lang="zh-CN" altLang="en-US" sz="2800" b="1" dirty="0"/>
              <a:t>（</a:t>
            </a:r>
            <a:r>
              <a:rPr lang="en-US" sz="2800" b="1" dirty="0"/>
              <a:t>-3,3</a:t>
            </a:r>
            <a:r>
              <a:rPr lang="zh-CN" altLang="en-US" sz="2800" b="1" dirty="0"/>
              <a:t>）与（</a:t>
            </a:r>
            <a:r>
              <a:rPr lang="en-US" sz="2800" b="1" dirty="0"/>
              <a:t>0</a:t>
            </a:r>
            <a:r>
              <a:rPr lang="zh-CN" altLang="en-US" sz="2800" b="1" dirty="0"/>
              <a:t>，</a:t>
            </a:r>
            <a:r>
              <a:rPr lang="en-US" sz="2800" b="1" dirty="0"/>
              <a:t>-2</a:t>
            </a:r>
            <a:r>
              <a:rPr lang="zh-CN" altLang="en-US" sz="2800" b="1" dirty="0"/>
              <a:t>），由</a:t>
            </a:r>
          </a:p>
          <a:p>
            <a:r>
              <a:rPr lang="en-US" sz="2800" b="1" dirty="0"/>
              <a:t>       0-</a:t>
            </a:r>
            <a:r>
              <a:rPr lang="zh-CN" altLang="en-US" sz="2800" b="1" dirty="0"/>
              <a:t>（</a:t>
            </a:r>
            <a:r>
              <a:rPr lang="en-US" sz="2800" b="1" dirty="0"/>
              <a:t>-3</a:t>
            </a:r>
            <a:r>
              <a:rPr lang="zh-CN" altLang="en-US" sz="2800" b="1" dirty="0"/>
              <a:t>）</a:t>
            </a:r>
            <a:r>
              <a:rPr lang="en-US" sz="2800" b="1" dirty="0"/>
              <a:t>=3</a:t>
            </a:r>
            <a:r>
              <a:rPr lang="zh-CN" altLang="en-US" sz="2800" b="1" dirty="0"/>
              <a:t>，</a:t>
            </a:r>
            <a:r>
              <a:rPr lang="en-US" sz="2800" b="1" dirty="0"/>
              <a:t>-2-3=-5</a:t>
            </a:r>
          </a:p>
          <a:p>
            <a:r>
              <a:rPr lang="zh-CN" altLang="en-US" sz="2800" b="1" dirty="0"/>
              <a:t>       可知，点</a:t>
            </a:r>
            <a:r>
              <a:rPr lang="en-US" sz="2800" b="1" dirty="0"/>
              <a:t>A`</a:t>
            </a:r>
            <a:r>
              <a:rPr lang="zh-CN" altLang="en-US" sz="2800" b="1" dirty="0"/>
              <a:t>可以看作是将点</a:t>
            </a:r>
            <a:r>
              <a:rPr lang="en-US" sz="2800" b="1" dirty="0"/>
              <a:t>A</a:t>
            </a:r>
            <a:r>
              <a:rPr lang="zh-CN" altLang="en-US" sz="2800" b="1" dirty="0"/>
              <a:t>先向右平移</a:t>
            </a:r>
            <a:r>
              <a:rPr lang="en-US" sz="2800" b="1" dirty="0"/>
              <a:t>3</a:t>
            </a:r>
            <a:r>
              <a:rPr lang="zh-CN" altLang="en-US" sz="2800" b="1" dirty="0"/>
              <a:t>个单位长度，再向下平移</a:t>
            </a:r>
            <a:r>
              <a:rPr lang="en-US" sz="2800" b="1" dirty="0"/>
              <a:t>5</a:t>
            </a:r>
            <a:r>
              <a:rPr lang="zh-CN" altLang="en-US" sz="2800" b="1" dirty="0"/>
              <a:t>个单位长度得到的</a:t>
            </a:r>
            <a:r>
              <a:rPr lang="en-US" sz="2800" b="1" dirty="0"/>
              <a:t>.</a:t>
            </a:r>
            <a:r>
              <a:rPr lang="zh-CN" altLang="en-US" sz="2800" b="1" dirty="0"/>
              <a:t>从而，点</a:t>
            </a:r>
            <a:r>
              <a:rPr lang="en-US" sz="2800" b="1" dirty="0"/>
              <a:t>B`,C`</a:t>
            </a:r>
            <a:r>
              <a:rPr lang="zh-CN" altLang="en-US" sz="2800" b="1" dirty="0"/>
              <a:t>可以看作是将点</a:t>
            </a:r>
            <a:r>
              <a:rPr lang="en-US" sz="2800" b="1" dirty="0"/>
              <a:t>B,C</a:t>
            </a:r>
            <a:r>
              <a:rPr lang="zh-CN" altLang="en-US" sz="2800" b="1" dirty="0"/>
              <a:t>分别进行了同样的平移而得到的</a:t>
            </a:r>
            <a:r>
              <a:rPr lang="en-US" sz="2800" b="1" dirty="0"/>
              <a:t>.</a:t>
            </a:r>
            <a:r>
              <a:rPr lang="zh-CN" altLang="en-US" sz="2800" b="1" dirty="0"/>
              <a:t>所以，点</a:t>
            </a:r>
            <a:r>
              <a:rPr lang="en-US" sz="2800" b="1" dirty="0"/>
              <a:t>B`</a:t>
            </a:r>
            <a:r>
              <a:rPr lang="zh-CN" altLang="en-US" sz="2800" b="1" dirty="0"/>
              <a:t>的坐标为（</a:t>
            </a:r>
            <a:r>
              <a:rPr lang="en-US" sz="2800" b="1" dirty="0"/>
              <a:t>2+3,3+</a:t>
            </a:r>
            <a:r>
              <a:rPr lang="zh-CN" altLang="en-US" sz="2800" b="1" dirty="0"/>
              <a:t>（</a:t>
            </a:r>
            <a:r>
              <a:rPr lang="en-US" sz="2800" b="1" dirty="0"/>
              <a:t>-5</a:t>
            </a:r>
            <a:r>
              <a:rPr lang="zh-CN" altLang="en-US" sz="2800" b="1" dirty="0"/>
              <a:t>）），即（</a:t>
            </a:r>
            <a:r>
              <a:rPr lang="en-US" sz="2800" b="1" dirty="0"/>
              <a:t>5</a:t>
            </a:r>
            <a:r>
              <a:rPr lang="zh-CN" altLang="en-US" sz="2800" b="1" dirty="0"/>
              <a:t>，</a:t>
            </a:r>
            <a:r>
              <a:rPr lang="en-US" sz="2800" b="1" dirty="0"/>
              <a:t>-2</a:t>
            </a:r>
            <a:r>
              <a:rPr lang="zh-CN" altLang="en-US" sz="2800" b="1" dirty="0"/>
              <a:t>）；点</a:t>
            </a:r>
            <a:r>
              <a:rPr lang="en-US" sz="2800" b="1" dirty="0"/>
              <a:t>C`</a:t>
            </a:r>
            <a:r>
              <a:rPr lang="zh-CN" altLang="en-US" sz="2800" b="1" dirty="0"/>
              <a:t>的坐标为（</a:t>
            </a:r>
            <a:r>
              <a:rPr lang="en-US" sz="2800" b="1" dirty="0"/>
              <a:t>0+3,5+</a:t>
            </a:r>
            <a:r>
              <a:rPr lang="zh-CN" altLang="en-US" sz="2800" b="1" dirty="0"/>
              <a:t>（</a:t>
            </a:r>
            <a:r>
              <a:rPr lang="en-US" sz="2800" b="1" dirty="0"/>
              <a:t>-5</a:t>
            </a:r>
            <a:r>
              <a:rPr lang="zh-CN" altLang="en-US" sz="2800" b="1" dirty="0"/>
              <a:t>）），即（</a:t>
            </a:r>
            <a:r>
              <a:rPr lang="en-US" sz="2800" b="1" dirty="0"/>
              <a:t>3</a:t>
            </a:r>
            <a:r>
              <a:rPr lang="zh-CN" altLang="en-US" sz="2800" b="1" dirty="0"/>
              <a:t>，</a:t>
            </a:r>
            <a:r>
              <a:rPr lang="en-US" sz="2800" b="1" dirty="0"/>
              <a:t>0</a:t>
            </a:r>
            <a:r>
              <a:rPr lang="zh-CN" altLang="en-US" sz="2800" b="1" dirty="0" smtClean="0"/>
              <a:t>）；</a:t>
            </a:r>
            <a:endParaRPr lang="zh-CN" altLang="en-US" sz="2800" b="1" dirty="0"/>
          </a:p>
        </p:txBody>
      </p:sp>
      <p:sp>
        <p:nvSpPr>
          <p:cNvPr id="311299" name="Text Box 3"/>
          <p:cNvSpPr txBox="1">
            <a:spLocks noChangeArrowheads="1"/>
          </p:cNvSpPr>
          <p:nvPr/>
        </p:nvSpPr>
        <p:spPr bwMode="auto">
          <a:xfrm>
            <a:off x="190015" y="5253329"/>
            <a:ext cx="842486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/>
              <a:t>（</a:t>
            </a:r>
            <a:r>
              <a:rPr lang="en-US" sz="2800" b="1" dirty="0"/>
              <a:t>2</a:t>
            </a:r>
            <a:r>
              <a:rPr lang="zh-CN" altLang="en-US" sz="2800" b="1" dirty="0"/>
              <a:t>）分别作出点</a:t>
            </a:r>
            <a:r>
              <a:rPr lang="en-US" sz="2800" b="1" dirty="0"/>
              <a:t>B`,C`,</a:t>
            </a:r>
            <a:r>
              <a:rPr lang="zh-CN" altLang="en-US" sz="2800" b="1" dirty="0"/>
              <a:t>顺次连接</a:t>
            </a:r>
            <a:r>
              <a:rPr lang="en-US" sz="2800" b="1" dirty="0"/>
              <a:t>A`B`,B`C`,C`A`,</a:t>
            </a:r>
            <a:r>
              <a:rPr lang="zh-CN" altLang="en-US" sz="2800" b="1" dirty="0"/>
              <a:t>就得到</a:t>
            </a:r>
            <a:r>
              <a:rPr lang="zh-CN" altLang="en-US" sz="2400" b="1" dirty="0"/>
              <a:t>⊿</a:t>
            </a:r>
            <a:r>
              <a:rPr lang="en-US" sz="2400" b="1" dirty="0"/>
              <a:t>A`B`C</a:t>
            </a:r>
            <a:r>
              <a:rPr lang="en-US" sz="2400" b="1" dirty="0" smtClean="0"/>
              <a:t>`.</a:t>
            </a:r>
            <a:endParaRPr lang="zh-CN" altLang="en-US" sz="2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322" name="Group 2"/>
          <p:cNvGrpSpPr/>
          <p:nvPr/>
        </p:nvGrpSpPr>
        <p:grpSpPr bwMode="auto">
          <a:xfrm>
            <a:off x="3240087" y="1208481"/>
            <a:ext cx="5832475" cy="5516563"/>
            <a:chOff x="0" y="0"/>
            <a:chExt cx="2928" cy="3396"/>
          </a:xfrm>
        </p:grpSpPr>
        <p:sp>
          <p:nvSpPr>
            <p:cNvPr id="312323" name="Text Box 3"/>
            <p:cNvSpPr txBox="1">
              <a:spLocks noChangeArrowheads="1"/>
            </p:cNvSpPr>
            <p:nvPr/>
          </p:nvSpPr>
          <p:spPr bwMode="auto">
            <a:xfrm>
              <a:off x="1469" y="0"/>
              <a:ext cx="169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312324" name="Group 4"/>
            <p:cNvGrpSpPr/>
            <p:nvPr/>
          </p:nvGrpSpPr>
          <p:grpSpPr bwMode="auto">
            <a:xfrm>
              <a:off x="0" y="180"/>
              <a:ext cx="2928" cy="3216"/>
              <a:chOff x="0" y="0"/>
              <a:chExt cx="2928" cy="3216"/>
            </a:xfrm>
          </p:grpSpPr>
          <p:sp>
            <p:nvSpPr>
              <p:cNvPr id="312325" name="Line 5"/>
              <p:cNvSpPr>
                <a:spLocks noChangeShapeType="1"/>
              </p:cNvSpPr>
              <p:nvPr/>
            </p:nvSpPr>
            <p:spPr bwMode="auto">
              <a:xfrm>
                <a:off x="0" y="1575"/>
                <a:ext cx="2928" cy="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12326" name="Group 6"/>
              <p:cNvGrpSpPr/>
              <p:nvPr/>
            </p:nvGrpSpPr>
            <p:grpSpPr bwMode="auto">
              <a:xfrm>
                <a:off x="135" y="0"/>
                <a:ext cx="2713" cy="3216"/>
                <a:chOff x="0" y="0"/>
                <a:chExt cx="2713" cy="3216"/>
              </a:xfrm>
            </p:grpSpPr>
            <p:sp>
              <p:nvSpPr>
                <p:cNvPr id="312327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1305" y="0"/>
                  <a:ext cx="0" cy="3216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312328" name="Group 8"/>
                <p:cNvGrpSpPr/>
                <p:nvPr/>
              </p:nvGrpSpPr>
              <p:grpSpPr bwMode="auto">
                <a:xfrm>
                  <a:off x="0" y="72"/>
                  <a:ext cx="2713" cy="2969"/>
                  <a:chOff x="0" y="0"/>
                  <a:chExt cx="2713" cy="2969"/>
                </a:xfrm>
              </p:grpSpPr>
              <p:sp>
                <p:nvSpPr>
                  <p:cNvPr id="312329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30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336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3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528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32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720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33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912"/>
                    <a:ext cx="225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34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296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35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88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36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680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3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872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38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064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39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256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40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448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41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640"/>
                    <a:ext cx="225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42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832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43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44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4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46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47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104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48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49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10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50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51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52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53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54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55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56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57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  1    2    3   4    5   6</a:t>
                    </a:r>
                  </a:p>
                </p:txBody>
              </p:sp>
              <p:sp>
                <p:nvSpPr>
                  <p:cNvPr id="312358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1440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-6</a:t>
                    </a:r>
                  </a:p>
                </p:txBody>
              </p:sp>
              <p:sp>
                <p:nvSpPr>
                  <p:cNvPr id="312359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69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12360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69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12361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384"/>
                    <a:ext cx="169" cy="2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5</a:t>
                    </a:r>
                  </a:p>
                </p:txBody>
              </p:sp>
              <p:sp>
                <p:nvSpPr>
                  <p:cNvPr id="312362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576"/>
                    <a:ext cx="169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312363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960"/>
                    <a:ext cx="15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2</a:t>
                    </a:r>
                  </a:p>
                </p:txBody>
              </p:sp>
              <p:sp>
                <p:nvSpPr>
                  <p:cNvPr id="312364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768"/>
                    <a:ext cx="169" cy="2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312365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152"/>
                    <a:ext cx="169" cy="2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312366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1536"/>
                    <a:ext cx="220" cy="2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12367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1728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-2</a:t>
                    </a:r>
                  </a:p>
                </p:txBody>
              </p:sp>
              <p:sp>
                <p:nvSpPr>
                  <p:cNvPr id="312368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1920"/>
                    <a:ext cx="220" cy="2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-3</a:t>
                    </a:r>
                  </a:p>
                </p:txBody>
              </p:sp>
              <p:sp>
                <p:nvSpPr>
                  <p:cNvPr id="312369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112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-4</a:t>
                    </a:r>
                  </a:p>
                </p:txBody>
              </p:sp>
              <p:sp>
                <p:nvSpPr>
                  <p:cNvPr id="312370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304"/>
                    <a:ext cx="220" cy="2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-5</a:t>
                    </a:r>
                  </a:p>
                </p:txBody>
              </p:sp>
              <p:sp>
                <p:nvSpPr>
                  <p:cNvPr id="312371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496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-6</a:t>
                    </a:r>
                  </a:p>
                </p:txBody>
              </p:sp>
              <p:sp>
                <p:nvSpPr>
                  <p:cNvPr id="312372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688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-7</a:t>
                    </a:r>
                  </a:p>
                </p:txBody>
              </p:sp>
              <p:sp>
                <p:nvSpPr>
                  <p:cNvPr id="312373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" y="1440"/>
                    <a:ext cx="276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-5</a:t>
                    </a:r>
                  </a:p>
                </p:txBody>
              </p:sp>
              <p:sp>
                <p:nvSpPr>
                  <p:cNvPr id="312374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" y="1440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-4</a:t>
                    </a:r>
                  </a:p>
                </p:txBody>
              </p:sp>
              <p:sp>
                <p:nvSpPr>
                  <p:cNvPr id="312375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6" y="1440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-3</a:t>
                    </a:r>
                  </a:p>
                </p:txBody>
              </p:sp>
              <p:sp>
                <p:nvSpPr>
                  <p:cNvPr id="312376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8" y="1440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-2</a:t>
                    </a:r>
                  </a:p>
                </p:txBody>
              </p:sp>
              <p:sp>
                <p:nvSpPr>
                  <p:cNvPr id="312377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12378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44" y="1536"/>
                    <a:ext cx="169" cy="2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x</a:t>
                    </a:r>
                  </a:p>
                </p:txBody>
              </p:sp>
              <p:sp>
                <p:nvSpPr>
                  <p:cNvPr id="312379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90" y="981"/>
                    <a:ext cx="92" cy="62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en-US" sz="6000" b="1">
                      <a:solidFill>
                        <a:srgbClr val="FF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2380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4" y="219"/>
                    <a:ext cx="92" cy="62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en-US" sz="6000" b="1">
                      <a:solidFill>
                        <a:srgbClr val="FF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2381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06" y="394"/>
                    <a:ext cx="93" cy="31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2382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36" y="1109"/>
                    <a:ext cx="93" cy="32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2383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84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85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86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87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88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89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90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91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92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93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94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95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96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97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69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12398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399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400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401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402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403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404" name="Text Box 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69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12405" name="Text Box 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69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12406" name="Text Box 8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69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12407" name="Text 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69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12408" name="Text 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69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12409" name="Text Box 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69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12410" name="Text Box 9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69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12411" name="Text Box 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 sz="2400" b="1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2412" name="Text Box 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12413" name="Text Box 9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 sz="2400" b="1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2414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415" name="Text Box 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12416" name="Text Box 9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  </a:t>
                    </a:r>
                  </a:p>
                </p:txBody>
              </p:sp>
              <p:sp>
                <p:nvSpPr>
                  <p:cNvPr id="312417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418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419" name="Text Box 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12420" name="Text 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 </a:t>
                    </a:r>
                  </a:p>
                </p:txBody>
              </p:sp>
              <p:sp>
                <p:nvSpPr>
                  <p:cNvPr id="312421" name="Text 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" y="1440"/>
                    <a:ext cx="276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-5</a:t>
                    </a:r>
                  </a:p>
                </p:txBody>
              </p:sp>
              <p:sp>
                <p:nvSpPr>
                  <p:cNvPr id="312422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423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424" name="Text Box 1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220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12425" name="Text 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0      </a:t>
                    </a:r>
                  </a:p>
                </p:txBody>
              </p:sp>
            </p:grpSp>
          </p:grpSp>
        </p:grpSp>
      </p:grpSp>
      <p:grpSp>
        <p:nvGrpSpPr>
          <p:cNvPr id="312426" name="Group 106"/>
          <p:cNvGrpSpPr/>
          <p:nvPr/>
        </p:nvGrpSpPr>
        <p:grpSpPr bwMode="auto">
          <a:xfrm>
            <a:off x="5003800" y="1916113"/>
            <a:ext cx="1944688" cy="649287"/>
            <a:chOff x="0" y="0"/>
            <a:chExt cx="1225" cy="409"/>
          </a:xfrm>
        </p:grpSpPr>
        <p:sp>
          <p:nvSpPr>
            <p:cNvPr id="312427" name="Line 107"/>
            <p:cNvSpPr>
              <a:spLocks noChangeShapeType="1"/>
            </p:cNvSpPr>
            <p:nvPr/>
          </p:nvSpPr>
          <p:spPr bwMode="auto">
            <a:xfrm flipV="1">
              <a:off x="0" y="0"/>
              <a:ext cx="726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428" name="Line 108"/>
            <p:cNvSpPr>
              <a:spLocks noChangeShapeType="1"/>
            </p:cNvSpPr>
            <p:nvPr/>
          </p:nvSpPr>
          <p:spPr bwMode="auto">
            <a:xfrm>
              <a:off x="726" y="0"/>
              <a:ext cx="499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429" name="Line 109"/>
            <p:cNvSpPr>
              <a:spLocks noChangeShapeType="1"/>
            </p:cNvSpPr>
            <p:nvPr/>
          </p:nvSpPr>
          <p:spPr bwMode="auto">
            <a:xfrm>
              <a:off x="0" y="409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2430" name="Text Box 110"/>
          <p:cNvSpPr txBox="1">
            <a:spLocks noChangeArrowheads="1"/>
          </p:cNvSpPr>
          <p:nvPr/>
        </p:nvSpPr>
        <p:spPr bwMode="auto">
          <a:xfrm>
            <a:off x="4572000" y="2205038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2431" name="Text Box 111"/>
          <p:cNvSpPr txBox="1">
            <a:spLocks noChangeArrowheads="1"/>
          </p:cNvSpPr>
          <p:nvPr/>
        </p:nvSpPr>
        <p:spPr bwMode="auto">
          <a:xfrm>
            <a:off x="6948488" y="2349500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2432" name="Text Box 112"/>
          <p:cNvSpPr txBox="1">
            <a:spLocks noChangeArrowheads="1"/>
          </p:cNvSpPr>
          <p:nvPr/>
        </p:nvSpPr>
        <p:spPr bwMode="auto">
          <a:xfrm>
            <a:off x="6156325" y="1484313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2433" name="Text Box 113"/>
          <p:cNvSpPr txBox="1">
            <a:spLocks noChangeArrowheads="1"/>
          </p:cNvSpPr>
          <p:nvPr/>
        </p:nvSpPr>
        <p:spPr bwMode="auto">
          <a:xfrm>
            <a:off x="6300788" y="3933825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A`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2434" name="Rectangle 114"/>
          <p:cNvSpPr>
            <a:spLocks noChangeArrowheads="1"/>
          </p:cNvSpPr>
          <p:nvPr/>
        </p:nvSpPr>
        <p:spPr bwMode="auto">
          <a:xfrm>
            <a:off x="5940425" y="3933825"/>
            <a:ext cx="36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●</a:t>
            </a:r>
          </a:p>
        </p:txBody>
      </p:sp>
      <p:grpSp>
        <p:nvGrpSpPr>
          <p:cNvPr id="312435" name="Group 115"/>
          <p:cNvGrpSpPr/>
          <p:nvPr/>
        </p:nvGrpSpPr>
        <p:grpSpPr bwMode="auto">
          <a:xfrm>
            <a:off x="6156325" y="3500438"/>
            <a:ext cx="1944688" cy="649287"/>
            <a:chOff x="0" y="0"/>
            <a:chExt cx="1225" cy="409"/>
          </a:xfrm>
        </p:grpSpPr>
        <p:sp>
          <p:nvSpPr>
            <p:cNvPr id="312436" name="Line 116"/>
            <p:cNvSpPr>
              <a:spLocks noChangeShapeType="1"/>
            </p:cNvSpPr>
            <p:nvPr/>
          </p:nvSpPr>
          <p:spPr bwMode="auto">
            <a:xfrm flipV="1">
              <a:off x="0" y="0"/>
              <a:ext cx="726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437" name="Line 117"/>
            <p:cNvSpPr>
              <a:spLocks noChangeShapeType="1"/>
            </p:cNvSpPr>
            <p:nvPr/>
          </p:nvSpPr>
          <p:spPr bwMode="auto">
            <a:xfrm>
              <a:off x="726" y="0"/>
              <a:ext cx="499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438" name="Line 118"/>
            <p:cNvSpPr>
              <a:spLocks noChangeShapeType="1"/>
            </p:cNvSpPr>
            <p:nvPr/>
          </p:nvSpPr>
          <p:spPr bwMode="auto">
            <a:xfrm>
              <a:off x="0" y="409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2439" name="Text Box 119"/>
          <p:cNvSpPr txBox="1">
            <a:spLocks noChangeArrowheads="1"/>
          </p:cNvSpPr>
          <p:nvPr/>
        </p:nvSpPr>
        <p:spPr bwMode="auto">
          <a:xfrm>
            <a:off x="7308850" y="2997200"/>
            <a:ext cx="935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C`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2440" name="Line 120"/>
          <p:cNvSpPr>
            <a:spLocks noChangeShapeType="1"/>
          </p:cNvSpPr>
          <p:nvPr/>
        </p:nvSpPr>
        <p:spPr bwMode="auto">
          <a:xfrm>
            <a:off x="6156325" y="1916113"/>
            <a:ext cx="1152525" cy="15843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312441" name="Object 121"/>
          <p:cNvGraphicFramePr>
            <a:graphicFrameLocks noGrp="1" noChangeAspect="1"/>
          </p:cNvGraphicFramePr>
          <p:nvPr>
            <p:ph/>
          </p:nvPr>
        </p:nvGraphicFramePr>
        <p:xfrm>
          <a:off x="80963" y="61913"/>
          <a:ext cx="4862512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48" name="公式" r:id="rId3" imgW="3556000" imgH="1676400" progId="Equation.3">
                  <p:embed/>
                </p:oleObj>
              </mc:Choice>
              <mc:Fallback>
                <p:oleObj name="公式" r:id="rId3" imgW="3556000" imgH="1676400" progId="Equation.3">
                  <p:embed/>
                  <p:pic>
                    <p:nvPicPr>
                      <p:cNvPr id="0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3" y="61913"/>
                        <a:ext cx="4862512" cy="229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2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Text Box 2"/>
          <p:cNvSpPr txBox="1">
            <a:spLocks noChangeArrowheads="1"/>
          </p:cNvSpPr>
          <p:nvPr/>
        </p:nvSpPr>
        <p:spPr bwMode="auto">
          <a:xfrm>
            <a:off x="0" y="0"/>
            <a:ext cx="1547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 dirty="0">
                <a:latin typeface="Times New Roman" panose="02020603050405020304" pitchFamily="18" charset="0"/>
                <a:ea typeface="楷体_GB2312" charset="-122"/>
              </a:rPr>
              <a:t>小结</a:t>
            </a:r>
          </a:p>
        </p:txBody>
      </p:sp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2268538" y="711200"/>
            <a:ext cx="4641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rgbClr val="CC0000"/>
                </a:solidFill>
                <a:latin typeface="Times New Roman" panose="02020603050405020304" pitchFamily="18" charset="0"/>
                <a:ea typeface="楷体_GB2312" charset="-122"/>
              </a:rPr>
              <a:t>今天你有什么收获</a:t>
            </a:r>
            <a:r>
              <a:rPr lang="en-US" sz="4000" b="1" dirty="0">
                <a:solidFill>
                  <a:srgbClr val="CC0000"/>
                </a:solidFill>
                <a:latin typeface="Times New Roman" panose="02020603050405020304" pitchFamily="18" charset="0"/>
                <a:ea typeface="楷体_GB2312" charset="-122"/>
              </a:rPr>
              <a:t>? </a:t>
            </a:r>
          </a:p>
        </p:txBody>
      </p:sp>
      <p:sp>
        <p:nvSpPr>
          <p:cNvPr id="313348" name="Text Box 4"/>
          <p:cNvSpPr txBox="1">
            <a:spLocks noChangeArrowheads="1"/>
          </p:cNvSpPr>
          <p:nvPr/>
        </p:nvSpPr>
        <p:spPr bwMode="auto">
          <a:xfrm>
            <a:off x="323850" y="1652588"/>
            <a:ext cx="84645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ea typeface="楷体_GB2312" charset="-122"/>
              </a:rPr>
              <a:t>1</a:t>
            </a:r>
            <a:r>
              <a:rPr lang="zh-CN" altLang="en-US" sz="4000" b="1" dirty="0">
                <a:latin typeface="Times New Roman" panose="02020603050405020304" pitchFamily="18" charset="0"/>
                <a:ea typeface="楷体_GB2312" charset="-122"/>
              </a:rPr>
              <a:t>、知道了在平面直角坐标系内</a:t>
            </a:r>
            <a:r>
              <a:rPr lang="en-US" sz="4000" b="1" dirty="0">
                <a:latin typeface="Times New Roman" panose="02020603050405020304" pitchFamily="18" charset="0"/>
                <a:ea typeface="楷体_GB2312" charset="-122"/>
              </a:rPr>
              <a:t>,</a:t>
            </a:r>
            <a:r>
              <a:rPr lang="zh-CN" altLang="en-US" sz="4000" b="1" dirty="0">
                <a:latin typeface="Times New Roman" panose="02020603050405020304" pitchFamily="18" charset="0"/>
                <a:ea typeface="楷体_GB2312" charset="-122"/>
              </a:rPr>
              <a:t>将点</a:t>
            </a:r>
          </a:p>
          <a:p>
            <a:r>
              <a:rPr lang="en-US" sz="4000" b="1" dirty="0">
                <a:latin typeface="Times New Roman" panose="02020603050405020304" pitchFamily="18" charset="0"/>
                <a:ea typeface="楷体_GB2312" charset="-122"/>
              </a:rPr>
              <a:t>P(</a:t>
            </a:r>
            <a:r>
              <a:rPr lang="en-US" sz="4000" b="1" i="1" dirty="0">
                <a:latin typeface="Times New Roman" panose="02020603050405020304" pitchFamily="18" charset="0"/>
                <a:ea typeface="楷体_GB2312" charset="-122"/>
              </a:rPr>
              <a:t>x</a:t>
            </a:r>
            <a:r>
              <a:rPr lang="zh-CN" altLang="en-US" sz="4000" b="1" dirty="0">
                <a:latin typeface="Times New Roman" panose="02020603050405020304" pitchFamily="18" charset="0"/>
                <a:ea typeface="楷体_GB2312" charset="-122"/>
              </a:rPr>
              <a:t>，</a:t>
            </a:r>
            <a:r>
              <a:rPr lang="en-US" sz="4000" b="1" i="1" dirty="0">
                <a:latin typeface="Times New Roman" panose="02020603050405020304" pitchFamily="18" charset="0"/>
                <a:ea typeface="楷体_GB2312" charset="-122"/>
              </a:rPr>
              <a:t>y</a:t>
            </a:r>
            <a:r>
              <a:rPr lang="en-US" sz="4000" b="1" dirty="0">
                <a:latin typeface="Times New Roman" panose="02020603050405020304" pitchFamily="18" charset="0"/>
                <a:ea typeface="楷体_GB2312" charset="-122"/>
              </a:rPr>
              <a:t>)</a:t>
            </a:r>
            <a:r>
              <a:rPr lang="zh-CN" altLang="en-US" sz="4000" b="1" dirty="0">
                <a:latin typeface="Times New Roman" panose="02020603050405020304" pitchFamily="18" charset="0"/>
                <a:ea typeface="楷体_GB2312" charset="-122"/>
              </a:rPr>
              <a:t>向左、右、上、下平移</a:t>
            </a:r>
            <a:r>
              <a:rPr lang="en-US" sz="4000" b="1" i="1" dirty="0">
                <a:latin typeface="Times New Roman" panose="02020603050405020304" pitchFamily="18" charset="0"/>
                <a:ea typeface="楷体_GB2312" charset="-122"/>
              </a:rPr>
              <a:t>a </a:t>
            </a:r>
            <a:r>
              <a:rPr lang="zh-CN" altLang="en-US" sz="4000" b="1" dirty="0">
                <a:latin typeface="Times New Roman" panose="02020603050405020304" pitchFamily="18" charset="0"/>
                <a:ea typeface="楷体_GB2312" charset="-122"/>
              </a:rPr>
              <a:t>个</a:t>
            </a:r>
          </a:p>
          <a:p>
            <a:r>
              <a:rPr lang="zh-CN" altLang="en-US" sz="4000" b="1" dirty="0">
                <a:latin typeface="Times New Roman" panose="02020603050405020304" pitchFamily="18" charset="0"/>
                <a:ea typeface="楷体_GB2312" charset="-122"/>
              </a:rPr>
              <a:t>单位长度后，对应点的坐标变化情况</a:t>
            </a:r>
            <a:r>
              <a:rPr lang="en-US" sz="4000" b="1" dirty="0">
                <a:latin typeface="Times New Roman" panose="02020603050405020304" pitchFamily="18" charset="0"/>
                <a:ea typeface="楷体_GB2312" charset="-122"/>
              </a:rPr>
              <a:t>.</a:t>
            </a:r>
          </a:p>
        </p:txBody>
      </p:sp>
      <p:sp>
        <p:nvSpPr>
          <p:cNvPr id="313349" name="Text Box 5"/>
          <p:cNvSpPr txBox="1">
            <a:spLocks noChangeArrowheads="1"/>
          </p:cNvSpPr>
          <p:nvPr/>
        </p:nvSpPr>
        <p:spPr bwMode="auto">
          <a:xfrm>
            <a:off x="323850" y="4110038"/>
            <a:ext cx="8591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ea typeface="楷体_GB2312" charset="-122"/>
              </a:rPr>
              <a:t>2</a:t>
            </a:r>
            <a:r>
              <a:rPr lang="zh-CN" altLang="en-US" sz="4000" b="1" dirty="0">
                <a:latin typeface="Times New Roman" panose="02020603050405020304" pitchFamily="18" charset="0"/>
                <a:ea typeface="楷体_GB2312" charset="-122"/>
              </a:rPr>
              <a:t>、将图形平移时就是将关键点进行平</a:t>
            </a:r>
          </a:p>
          <a:p>
            <a:r>
              <a:rPr lang="zh-CN" altLang="en-US" sz="4000" b="1" dirty="0">
                <a:latin typeface="Times New Roman" panose="02020603050405020304" pitchFamily="18" charset="0"/>
                <a:ea typeface="楷体_GB2312" charset="-122"/>
              </a:rPr>
              <a:t>移，再顺次连接各关键点</a:t>
            </a:r>
            <a:r>
              <a:rPr lang="en-US" sz="4000" b="1" dirty="0">
                <a:latin typeface="Times New Roman" panose="02020603050405020304" pitchFamily="18" charset="0"/>
                <a:ea typeface="楷体_GB2312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autoUpdateAnimBg="0"/>
      <p:bldP spid="313348" grpId="0" autoUpdateAnimBg="0"/>
      <p:bldP spid="31334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ChangeArrowheads="1"/>
          </p:cNvSpPr>
          <p:nvPr/>
        </p:nvSpPr>
        <p:spPr bwMode="auto">
          <a:xfrm>
            <a:off x="1979613" y="2709863"/>
            <a:ext cx="223202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楷体_GB2312" charset="-122"/>
              </a:rPr>
              <a:t>向左平移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200" b="1" i="1">
                <a:latin typeface="Times New Roman" panose="02020603050405020304" pitchFamily="18" charset="0"/>
                <a:ea typeface="楷体_GB2312" charset="-122"/>
              </a:rPr>
              <a:t> </a:t>
            </a:r>
            <a:r>
              <a:rPr lang="en-US" sz="3200" b="1" i="1">
                <a:latin typeface="Times New Roman" panose="02020603050405020304" pitchFamily="18" charset="0"/>
                <a:ea typeface="楷体_GB2312" charset="-122"/>
              </a:rPr>
              <a:t>a</a:t>
            </a:r>
            <a:r>
              <a:rPr lang="zh-CN" altLang="en-US" sz="3200" b="1">
                <a:latin typeface="Times New Roman" panose="02020603050405020304" pitchFamily="18" charset="0"/>
                <a:ea typeface="楷体_GB2312" charset="-122"/>
              </a:rPr>
              <a:t>个单位</a:t>
            </a:r>
          </a:p>
        </p:txBody>
      </p:sp>
      <p:grpSp>
        <p:nvGrpSpPr>
          <p:cNvPr id="315395" name="Group 3"/>
          <p:cNvGrpSpPr/>
          <p:nvPr/>
        </p:nvGrpSpPr>
        <p:grpSpPr bwMode="auto">
          <a:xfrm>
            <a:off x="3779838" y="3933825"/>
            <a:ext cx="1549400" cy="1857375"/>
            <a:chOff x="0" y="0"/>
            <a:chExt cx="976" cy="1170"/>
          </a:xfrm>
        </p:grpSpPr>
        <p:sp>
          <p:nvSpPr>
            <p:cNvPr id="315396" name="Rectangle 4"/>
            <p:cNvSpPr>
              <a:spLocks noChangeArrowheads="1"/>
            </p:cNvSpPr>
            <p:nvPr/>
          </p:nvSpPr>
          <p:spPr bwMode="auto">
            <a:xfrm>
              <a:off x="0" y="36"/>
              <a:ext cx="976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latin typeface="Times New Roman" panose="02020603050405020304" pitchFamily="18" charset="0"/>
                  <a:ea typeface="楷体_GB2312" charset="-122"/>
                </a:rPr>
                <a:t>向下平移</a:t>
              </a:r>
            </a:p>
            <a:p>
              <a:pPr>
                <a:lnSpc>
                  <a:spcPct val="130000"/>
                </a:lnSpc>
                <a:spcBef>
                  <a:spcPct val="50000"/>
                </a:spcBef>
              </a:pPr>
              <a:r>
                <a:rPr lang="zh-CN" altLang="en-US" sz="3200" b="1">
                  <a:latin typeface="Times New Roman" panose="02020603050405020304" pitchFamily="18" charset="0"/>
                  <a:ea typeface="楷体_GB2312" charset="-122"/>
                </a:rPr>
                <a:t>    个单位</a:t>
              </a:r>
            </a:p>
          </p:txBody>
        </p:sp>
        <p:sp>
          <p:nvSpPr>
            <p:cNvPr id="315397" name="Rectangle 5"/>
            <p:cNvSpPr>
              <a:spLocks noChangeArrowheads="1"/>
            </p:cNvSpPr>
            <p:nvPr/>
          </p:nvSpPr>
          <p:spPr bwMode="auto">
            <a:xfrm>
              <a:off x="57" y="0"/>
              <a:ext cx="3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>
                  <a:latin typeface="Times New Roman" panose="02020603050405020304" pitchFamily="18" charset="0"/>
                  <a:ea typeface="楷体_GB2312" charset="-122"/>
                </a:rPr>
                <a:t> </a:t>
              </a:r>
              <a:r>
                <a:rPr lang="en-US" sz="3200" b="1" i="1">
                  <a:latin typeface="Times New Roman" panose="02020603050405020304" pitchFamily="18" charset="0"/>
                  <a:ea typeface="楷体_GB2312" charset="-122"/>
                </a:rPr>
                <a:t>b</a:t>
              </a:r>
            </a:p>
          </p:txBody>
        </p:sp>
      </p:grpSp>
      <p:grpSp>
        <p:nvGrpSpPr>
          <p:cNvPr id="315398" name="Group 6"/>
          <p:cNvGrpSpPr/>
          <p:nvPr/>
        </p:nvGrpSpPr>
        <p:grpSpPr bwMode="auto">
          <a:xfrm>
            <a:off x="3706813" y="1127125"/>
            <a:ext cx="1549400" cy="2108200"/>
            <a:chOff x="0" y="0"/>
            <a:chExt cx="976" cy="1328"/>
          </a:xfrm>
        </p:grpSpPr>
        <p:sp>
          <p:nvSpPr>
            <p:cNvPr id="315399" name="Rectangle 7"/>
            <p:cNvSpPr>
              <a:spLocks noChangeArrowheads="1"/>
            </p:cNvSpPr>
            <p:nvPr/>
          </p:nvSpPr>
          <p:spPr bwMode="auto">
            <a:xfrm>
              <a:off x="0" y="58"/>
              <a:ext cx="976" cy="1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latin typeface="Times New Roman" panose="02020603050405020304" pitchFamily="18" charset="0"/>
                  <a:ea typeface="楷体_GB2312" charset="-122"/>
                </a:rPr>
                <a:t>向上平移</a:t>
              </a:r>
            </a:p>
            <a:p>
              <a:pPr>
                <a:lnSpc>
                  <a:spcPct val="130000"/>
                </a:lnSpc>
                <a:spcBef>
                  <a:spcPct val="50000"/>
                </a:spcBef>
              </a:pPr>
              <a:r>
                <a:rPr lang="zh-CN" altLang="en-US" sz="3200" b="1">
                  <a:latin typeface="Times New Roman" panose="02020603050405020304" pitchFamily="18" charset="0"/>
                  <a:ea typeface="楷体_GB2312" charset="-122"/>
                </a:rPr>
                <a:t>    个单位</a:t>
              </a:r>
            </a:p>
          </p:txBody>
        </p:sp>
        <p:sp>
          <p:nvSpPr>
            <p:cNvPr id="315400" name="Rectangle 8"/>
            <p:cNvSpPr>
              <a:spLocks noChangeArrowheads="1"/>
            </p:cNvSpPr>
            <p:nvPr/>
          </p:nvSpPr>
          <p:spPr bwMode="auto">
            <a:xfrm>
              <a:off x="93" y="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 i="1">
                  <a:latin typeface="Times New Roman" panose="02020603050405020304" pitchFamily="18" charset="0"/>
                  <a:ea typeface="楷体_GB2312" charset="-122"/>
                </a:rPr>
                <a:t>b</a:t>
              </a:r>
            </a:p>
          </p:txBody>
        </p:sp>
      </p:grpSp>
      <p:sp>
        <p:nvSpPr>
          <p:cNvPr id="315401" name="Rectangle 9"/>
          <p:cNvSpPr>
            <a:spLocks noChangeArrowheads="1"/>
          </p:cNvSpPr>
          <p:nvPr/>
        </p:nvSpPr>
        <p:spPr bwMode="auto">
          <a:xfrm>
            <a:off x="5219700" y="2709863"/>
            <a:ext cx="223202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楷体_GB2312" charset="-122"/>
              </a:rPr>
              <a:t>向右平移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200" b="1" i="1">
                <a:latin typeface="Times New Roman" panose="02020603050405020304" pitchFamily="18" charset="0"/>
                <a:ea typeface="楷体_GB2312" charset="-122"/>
              </a:rPr>
              <a:t> </a:t>
            </a:r>
            <a:r>
              <a:rPr lang="en-US" sz="3200" b="1" i="1">
                <a:latin typeface="Times New Roman" panose="02020603050405020304" pitchFamily="18" charset="0"/>
                <a:ea typeface="楷体_GB2312" charset="-122"/>
              </a:rPr>
              <a:t>a</a:t>
            </a:r>
            <a:r>
              <a:rPr lang="zh-CN" altLang="en-US" sz="3200" b="1">
                <a:latin typeface="Times New Roman" panose="02020603050405020304" pitchFamily="18" charset="0"/>
                <a:ea typeface="楷体_GB2312" charset="-122"/>
              </a:rPr>
              <a:t>个单位</a:t>
            </a:r>
          </a:p>
        </p:txBody>
      </p:sp>
      <p:sp>
        <p:nvSpPr>
          <p:cNvPr id="315402" name="Text Box 10"/>
          <p:cNvSpPr txBox="1">
            <a:spLocks noChangeArrowheads="1"/>
          </p:cNvSpPr>
          <p:nvPr/>
        </p:nvSpPr>
        <p:spPr bwMode="auto">
          <a:xfrm>
            <a:off x="0" y="0"/>
            <a:ext cx="1547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latin typeface="Times New Roman" panose="02020603050405020304" pitchFamily="18" charset="0"/>
                <a:ea typeface="楷体_GB2312" charset="-122"/>
              </a:rPr>
              <a:t>小结</a:t>
            </a:r>
          </a:p>
        </p:txBody>
      </p:sp>
      <p:sp>
        <p:nvSpPr>
          <p:cNvPr id="315403" name="Rectangle 11"/>
          <p:cNvSpPr>
            <a:spLocks noChangeArrowheads="1"/>
          </p:cNvSpPr>
          <p:nvPr/>
        </p:nvSpPr>
        <p:spPr bwMode="auto">
          <a:xfrm>
            <a:off x="3779838" y="3070225"/>
            <a:ext cx="1566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P(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x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, 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y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)</a:t>
            </a:r>
          </a:p>
        </p:txBody>
      </p:sp>
      <p:sp>
        <p:nvSpPr>
          <p:cNvPr id="315404" name="Rectangle 12"/>
          <p:cNvSpPr>
            <a:spLocks noChangeArrowheads="1"/>
          </p:cNvSpPr>
          <p:nvPr/>
        </p:nvSpPr>
        <p:spPr bwMode="auto">
          <a:xfrm>
            <a:off x="3541713" y="5797550"/>
            <a:ext cx="199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P(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x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, 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y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-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b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)</a:t>
            </a:r>
          </a:p>
        </p:txBody>
      </p:sp>
      <p:sp>
        <p:nvSpPr>
          <p:cNvPr id="315405" name="Rectangle 13"/>
          <p:cNvSpPr>
            <a:spLocks noChangeArrowheads="1"/>
          </p:cNvSpPr>
          <p:nvPr/>
        </p:nvSpPr>
        <p:spPr bwMode="auto">
          <a:xfrm>
            <a:off x="3397250" y="333375"/>
            <a:ext cx="21097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P(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x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, 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y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+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b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)</a:t>
            </a:r>
          </a:p>
        </p:txBody>
      </p:sp>
      <p:sp>
        <p:nvSpPr>
          <p:cNvPr id="315406" name="AutoShape 14"/>
          <p:cNvSpPr>
            <a:spLocks noChangeArrowheads="1"/>
          </p:cNvSpPr>
          <p:nvPr/>
        </p:nvSpPr>
        <p:spPr bwMode="auto">
          <a:xfrm rot="16200000" flipH="1">
            <a:off x="3688556" y="4745832"/>
            <a:ext cx="1766887" cy="431800"/>
          </a:xfrm>
          <a:prstGeom prst="rightArrow">
            <a:avLst>
              <a:gd name="adj1" fmla="val 50000"/>
              <a:gd name="adj2" fmla="val 102298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zh-CN" altLang="en-US" sz="3200" b="1">
              <a:latin typeface="Times New Roman" panose="02020603050405020304" pitchFamily="18" charset="0"/>
              <a:ea typeface="楷体_GB2312" charset="-122"/>
            </a:endParaRPr>
          </a:p>
        </p:txBody>
      </p:sp>
      <p:sp>
        <p:nvSpPr>
          <p:cNvPr id="315407" name="AutoShape 15"/>
          <p:cNvSpPr>
            <a:spLocks noChangeArrowheads="1"/>
          </p:cNvSpPr>
          <p:nvPr/>
        </p:nvSpPr>
        <p:spPr bwMode="auto">
          <a:xfrm rot="16200000">
            <a:off x="3615531" y="1937544"/>
            <a:ext cx="1766888" cy="431800"/>
          </a:xfrm>
          <a:prstGeom prst="rightArrow">
            <a:avLst>
              <a:gd name="adj1" fmla="val 50000"/>
              <a:gd name="adj2" fmla="val 102298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zh-CN" altLang="en-US" sz="3200" b="1">
              <a:latin typeface="Times New Roman" panose="02020603050405020304" pitchFamily="18" charset="0"/>
              <a:ea typeface="楷体_GB2312" charset="-122"/>
            </a:endParaRPr>
          </a:p>
        </p:txBody>
      </p:sp>
      <p:sp>
        <p:nvSpPr>
          <p:cNvPr id="315408" name="Rectangle 16"/>
          <p:cNvSpPr>
            <a:spLocks noChangeArrowheads="1"/>
          </p:cNvSpPr>
          <p:nvPr/>
        </p:nvSpPr>
        <p:spPr bwMode="auto">
          <a:xfrm>
            <a:off x="0" y="3014663"/>
            <a:ext cx="199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P(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x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-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a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, 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y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)</a:t>
            </a:r>
          </a:p>
        </p:txBody>
      </p:sp>
      <p:sp>
        <p:nvSpPr>
          <p:cNvPr id="315409" name="Rectangle 17"/>
          <p:cNvSpPr>
            <a:spLocks noChangeArrowheads="1"/>
          </p:cNvSpPr>
          <p:nvPr/>
        </p:nvSpPr>
        <p:spPr bwMode="auto">
          <a:xfrm>
            <a:off x="7034213" y="2997200"/>
            <a:ext cx="21097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P(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x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+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a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, 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y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)</a:t>
            </a:r>
          </a:p>
        </p:txBody>
      </p:sp>
      <p:sp>
        <p:nvSpPr>
          <p:cNvPr id="315410" name="AutoShape 18"/>
          <p:cNvSpPr>
            <a:spLocks noChangeArrowheads="1"/>
          </p:cNvSpPr>
          <p:nvPr/>
        </p:nvSpPr>
        <p:spPr bwMode="auto">
          <a:xfrm>
            <a:off x="5364163" y="3230563"/>
            <a:ext cx="1766887" cy="431800"/>
          </a:xfrm>
          <a:prstGeom prst="rightArrow">
            <a:avLst>
              <a:gd name="adj1" fmla="val 50000"/>
              <a:gd name="adj2" fmla="val 102298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3200" b="1">
              <a:latin typeface="Times New Roman" panose="02020603050405020304" pitchFamily="18" charset="0"/>
              <a:ea typeface="楷体_GB2312" charset="-122"/>
            </a:endParaRPr>
          </a:p>
        </p:txBody>
      </p:sp>
      <p:sp>
        <p:nvSpPr>
          <p:cNvPr id="315411" name="AutoShape 19"/>
          <p:cNvSpPr>
            <a:spLocks noChangeArrowheads="1"/>
          </p:cNvSpPr>
          <p:nvPr/>
        </p:nvSpPr>
        <p:spPr bwMode="auto">
          <a:xfrm flipH="1">
            <a:off x="1908175" y="3230563"/>
            <a:ext cx="1766888" cy="431800"/>
          </a:xfrm>
          <a:prstGeom prst="rightArrow">
            <a:avLst>
              <a:gd name="adj1" fmla="val 50000"/>
              <a:gd name="adj2" fmla="val 102298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3200" b="1">
              <a:latin typeface="Times New Roman" panose="02020603050405020304" pitchFamily="18" charset="0"/>
              <a:ea typeface="楷体_GB231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4" grpId="0" autoUpdateAnimBg="0"/>
      <p:bldP spid="315401" grpId="0" autoUpdateAnimBg="0"/>
      <p:bldP spid="315404" grpId="0" autoUpdateAnimBg="0"/>
      <p:bldP spid="315405" grpId="0" autoUpdateAnimBg="0"/>
      <p:bldP spid="315406" grpId="0" animBg="1" autoUpdateAnimBg="0"/>
      <p:bldP spid="315407" grpId="0" animBg="1" autoUpdateAnimBg="0"/>
      <p:bldP spid="315408" grpId="0" autoUpdateAnimBg="0"/>
      <p:bldP spid="315409" grpId="0" autoUpdateAnimBg="0"/>
      <p:bldP spid="315410" grpId="0" animBg="1" autoUpdateAnimBg="0"/>
      <p:bldP spid="315411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620713"/>
            <a:ext cx="8229600" cy="1944191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、（</a:t>
            </a:r>
            <a:r>
              <a:rPr lang="en-US" altLang="zh-CN" sz="2800" b="1" dirty="0"/>
              <a:t>2012</a:t>
            </a:r>
            <a:r>
              <a:rPr lang="zh-CN" altLang="en-US" sz="2800" b="1" dirty="0"/>
              <a:t>山东青岛）</a:t>
            </a:r>
            <a:r>
              <a:rPr lang="zh-CN" altLang="en-US" sz="2800" dirty="0"/>
              <a:t>如图，将四边形</a:t>
            </a:r>
            <a:r>
              <a:rPr lang="en-US" altLang="zh-CN" sz="2800" i="1" dirty="0"/>
              <a:t>ABCD</a:t>
            </a:r>
            <a:r>
              <a:rPr lang="zh-CN" altLang="en-US" sz="2800" dirty="0"/>
              <a:t>先向左平移</a:t>
            </a:r>
            <a:r>
              <a:rPr lang="en-US" altLang="zh-CN" sz="2800" dirty="0"/>
              <a:t>3</a:t>
            </a:r>
            <a:r>
              <a:rPr lang="zh-CN" altLang="en-US" sz="2800" dirty="0"/>
              <a:t>个单位，再向上平移</a:t>
            </a:r>
            <a:r>
              <a:rPr lang="en-US" altLang="zh-CN" sz="2800" dirty="0"/>
              <a:t>2</a:t>
            </a:r>
            <a:r>
              <a:rPr lang="zh-CN" altLang="en-US" sz="2800" dirty="0"/>
              <a:t>个单位，那么点</a:t>
            </a:r>
            <a:r>
              <a:rPr lang="en-US" altLang="zh-CN" sz="2800" i="1" dirty="0"/>
              <a:t>A</a:t>
            </a:r>
            <a:r>
              <a:rPr lang="zh-CN" altLang="en-US" sz="2800" dirty="0"/>
              <a:t>的对应点</a:t>
            </a:r>
            <a:r>
              <a:rPr lang="en-US" altLang="zh-CN" sz="2800" i="1" dirty="0"/>
              <a:t>A</a:t>
            </a:r>
            <a:r>
              <a:rPr lang="en-US" altLang="zh-CN" sz="2800" baseline="-25000" dirty="0"/>
              <a:t>1</a:t>
            </a:r>
            <a:r>
              <a:rPr lang="zh-CN" altLang="en-US" sz="2800" dirty="0"/>
              <a:t>的坐标是</a:t>
            </a:r>
            <a:r>
              <a:rPr lang="en-US" altLang="zh-CN" sz="2800" dirty="0"/>
              <a:t>【    】</a:t>
            </a:r>
            <a:endParaRPr lang="en-US" altLang="zh-CN" sz="2800" i="1" dirty="0"/>
          </a:p>
          <a:p>
            <a:pPr>
              <a:buFontTx/>
              <a:buNone/>
            </a:pPr>
            <a:r>
              <a:rPr lang="en-US" altLang="zh-CN" sz="2800" i="1" dirty="0"/>
              <a:t>A</a:t>
            </a:r>
            <a:r>
              <a:rPr lang="zh-CN" altLang="en-US" sz="2800" dirty="0"/>
              <a:t>．</a:t>
            </a:r>
            <a:r>
              <a:rPr lang="en-US" altLang="zh-CN" sz="2800" dirty="0"/>
              <a:t>(6</a:t>
            </a:r>
            <a:r>
              <a:rPr lang="zh-CN" altLang="en-US" sz="2800" dirty="0"/>
              <a:t>，</a:t>
            </a:r>
            <a:r>
              <a:rPr lang="en-US" altLang="zh-CN" sz="2800" dirty="0"/>
              <a:t>1)   </a:t>
            </a:r>
            <a:r>
              <a:rPr lang="en-US" altLang="zh-CN" sz="2800" i="1" dirty="0"/>
              <a:t>B</a:t>
            </a:r>
            <a:r>
              <a:rPr lang="zh-CN" altLang="en-US" sz="2800" dirty="0"/>
              <a:t>．</a:t>
            </a:r>
            <a:r>
              <a:rPr lang="en-US" altLang="zh-CN" sz="2800" dirty="0"/>
              <a:t>(0</a:t>
            </a:r>
            <a:r>
              <a:rPr lang="zh-CN" altLang="en-US" sz="2800" dirty="0"/>
              <a:t>，</a:t>
            </a:r>
            <a:r>
              <a:rPr lang="en-US" altLang="zh-CN" sz="2800" dirty="0"/>
              <a:t>1)      </a:t>
            </a:r>
            <a:r>
              <a:rPr lang="en-US" altLang="zh-CN" sz="2800" i="1" dirty="0"/>
              <a:t>C</a:t>
            </a:r>
            <a:r>
              <a:rPr lang="zh-CN" altLang="en-US" sz="2800" dirty="0"/>
              <a:t>．</a:t>
            </a:r>
            <a:r>
              <a:rPr lang="en-US" altLang="zh-CN" sz="2800" dirty="0"/>
              <a:t>(0</a:t>
            </a:r>
            <a:r>
              <a:rPr lang="zh-CN" altLang="en-US" sz="2800" dirty="0"/>
              <a:t>，－</a:t>
            </a:r>
            <a:r>
              <a:rPr lang="en-US" altLang="zh-CN" sz="2800" dirty="0"/>
              <a:t>3) </a:t>
            </a:r>
            <a:r>
              <a:rPr lang="en-US" altLang="zh-CN" sz="2800" i="1" dirty="0"/>
              <a:t>D</a:t>
            </a:r>
            <a:r>
              <a:rPr lang="zh-CN" altLang="en-US" sz="2800" dirty="0"/>
              <a:t>．</a:t>
            </a:r>
            <a:r>
              <a:rPr lang="en-US" altLang="zh-CN" sz="2800" dirty="0"/>
              <a:t>(6</a:t>
            </a:r>
            <a:r>
              <a:rPr lang="zh-CN" altLang="en-US" sz="2800" dirty="0"/>
              <a:t>，－</a:t>
            </a:r>
            <a:r>
              <a:rPr lang="en-US" altLang="zh-CN" sz="2800" dirty="0"/>
              <a:t>3)</a:t>
            </a:r>
            <a:endParaRPr lang="zh-CN" altLang="en-US" sz="2800" dirty="0"/>
          </a:p>
        </p:txBody>
      </p:sp>
      <p:pic>
        <p:nvPicPr>
          <p:cNvPr id="317443" name="Picture 3" descr="本资料来源于http://www.xuekewang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852936"/>
            <a:ext cx="4465637" cy="344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7444" name="Group 4"/>
          <p:cNvGrpSpPr/>
          <p:nvPr/>
        </p:nvGrpSpPr>
        <p:grpSpPr bwMode="auto">
          <a:xfrm>
            <a:off x="0" y="0"/>
            <a:ext cx="3419475" cy="692150"/>
            <a:chOff x="0" y="0"/>
            <a:chExt cx="2256" cy="576"/>
          </a:xfrm>
        </p:grpSpPr>
        <p:grpSp>
          <p:nvGrpSpPr>
            <p:cNvPr id="317445" name="Group 5"/>
            <p:cNvGrpSpPr/>
            <p:nvPr/>
          </p:nvGrpSpPr>
          <p:grpSpPr bwMode="auto">
            <a:xfrm>
              <a:off x="0" y="2"/>
              <a:ext cx="1488" cy="463"/>
              <a:chOff x="1920" y="40"/>
              <a:chExt cx="2112" cy="163"/>
            </a:xfrm>
          </p:grpSpPr>
          <p:sp>
            <p:nvSpPr>
              <p:cNvPr id="317446" name="Rectangle 6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145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buFontTx/>
                  <a:buNone/>
                </a:pPr>
                <a:r>
                  <a:rPr lang="zh-CN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当堂检测 </a:t>
                </a:r>
                <a:endParaRPr lang="zh-CN" altLang="en-US" sz="24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317447" name="Rectangle 7" descr="PE03255_"/>
              <p:cNvSpPr>
                <a:spLocks noChangeArrowheads="1"/>
              </p:cNvSpPr>
              <p:nvPr/>
            </p:nvSpPr>
            <p:spPr bwMode="auto">
              <a:xfrm>
                <a:off x="3597" y="40"/>
                <a:ext cx="17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3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buFontTx/>
                  <a:buNone/>
                </a:pPr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317448" name="Picture 8" descr="678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449" name="Picture 9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17450" name="Rectangle 10"/>
          <p:cNvSpPr>
            <a:spLocks noChangeArrowheads="1"/>
          </p:cNvSpPr>
          <p:nvPr/>
        </p:nvSpPr>
        <p:spPr bwMode="auto">
          <a:xfrm>
            <a:off x="3973671" y="1482724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1511300" algn="l"/>
                <a:tab pos="2736850" algn="l"/>
                <a:tab pos="4000500" algn="l"/>
              </a:tabLst>
            </a:pPr>
            <a:r>
              <a:rPr lang="en-US" altLang="zh-CN" sz="2800" i="1">
                <a:solidFill>
                  <a:srgbClr val="FF3300"/>
                </a:solidFill>
              </a:rPr>
              <a:t>B</a:t>
            </a:r>
            <a:endParaRPr lang="zh-CN" altLang="en-US" sz="28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idx="1"/>
          </p:nvPr>
        </p:nvSpPr>
        <p:spPr>
          <a:xfrm>
            <a:off x="49855" y="679227"/>
            <a:ext cx="8229600" cy="2173709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400" b="1" dirty="0"/>
              <a:t>2、</a:t>
            </a:r>
            <a:r>
              <a:rPr lang="zh-CN" altLang="zh-CN" sz="2400" b="1" dirty="0"/>
              <a:t>（</a:t>
            </a:r>
            <a:r>
              <a:rPr lang="en-US" altLang="zh-CN" sz="2400" b="1" dirty="0"/>
              <a:t>2013•</a:t>
            </a:r>
            <a:r>
              <a:rPr lang="zh-CN" altLang="en-US" sz="2400" b="1" dirty="0"/>
              <a:t>广安）将点</a:t>
            </a:r>
            <a:r>
              <a:rPr lang="en-US" altLang="zh-CN" sz="2400" b="1" dirty="0"/>
              <a:t>A</a:t>
            </a:r>
            <a:r>
              <a:rPr lang="zh-CN" altLang="en-US" sz="2400" b="1" dirty="0"/>
              <a:t>（</a:t>
            </a:r>
            <a:r>
              <a:rPr lang="en-US" altLang="zh-CN" sz="2400" b="1" dirty="0"/>
              <a:t>﹣1</a:t>
            </a:r>
            <a:r>
              <a:rPr lang="zh-CN" altLang="en-US" sz="2400" b="1" dirty="0"/>
              <a:t>，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）沿</a:t>
            </a:r>
            <a:r>
              <a:rPr lang="en-US" altLang="zh-CN" sz="2400" b="1" dirty="0"/>
              <a:t>x</a:t>
            </a:r>
            <a:r>
              <a:rPr lang="zh-CN" altLang="en-US" sz="2400" b="1" dirty="0"/>
              <a:t>轴向右平移</a:t>
            </a:r>
            <a:r>
              <a:rPr lang="en-US" altLang="zh-CN" sz="2400" b="1" dirty="0"/>
              <a:t>3</a:t>
            </a:r>
            <a:r>
              <a:rPr lang="zh-CN" altLang="en-US" sz="2400" b="1" dirty="0"/>
              <a:t>个单位长度，再沿</a:t>
            </a:r>
            <a:r>
              <a:rPr lang="en-US" altLang="zh-CN" sz="2400" b="1" dirty="0"/>
              <a:t>y</a:t>
            </a:r>
            <a:r>
              <a:rPr lang="zh-CN" altLang="en-US" sz="2400" b="1" dirty="0"/>
              <a:t>轴向下平移</a:t>
            </a:r>
            <a:r>
              <a:rPr lang="en-US" altLang="zh-CN" sz="2400" b="1" dirty="0"/>
              <a:t>4</a:t>
            </a:r>
            <a:r>
              <a:rPr lang="zh-CN" altLang="en-US" sz="2400" b="1" dirty="0"/>
              <a:t>个长度单位后得到点</a:t>
            </a:r>
            <a:r>
              <a:rPr lang="en-US" altLang="zh-CN" sz="2400" b="1" dirty="0"/>
              <a:t>A′</a:t>
            </a:r>
            <a:r>
              <a:rPr lang="zh-CN" altLang="en-US" sz="2400" b="1" dirty="0"/>
              <a:t>的坐标为</a:t>
            </a:r>
            <a:r>
              <a:rPr lang="zh-CN" altLang="en-US" sz="2400" b="1" u="sng" dirty="0"/>
              <a:t>　         　</a:t>
            </a:r>
            <a:r>
              <a:rPr lang="zh-CN" altLang="en-US" i="1" dirty="0"/>
              <a:t>．</a:t>
            </a:r>
          </a:p>
        </p:txBody>
      </p:sp>
      <p:grpSp>
        <p:nvGrpSpPr>
          <p:cNvPr id="318467" name="Group 3"/>
          <p:cNvGrpSpPr/>
          <p:nvPr/>
        </p:nvGrpSpPr>
        <p:grpSpPr bwMode="auto">
          <a:xfrm>
            <a:off x="0" y="0"/>
            <a:ext cx="3419475" cy="692150"/>
            <a:chOff x="0" y="0"/>
            <a:chExt cx="2256" cy="576"/>
          </a:xfrm>
        </p:grpSpPr>
        <p:grpSp>
          <p:nvGrpSpPr>
            <p:cNvPr id="318468" name="Group 4"/>
            <p:cNvGrpSpPr/>
            <p:nvPr/>
          </p:nvGrpSpPr>
          <p:grpSpPr bwMode="auto">
            <a:xfrm>
              <a:off x="0" y="2"/>
              <a:ext cx="1488" cy="463"/>
              <a:chOff x="1920" y="40"/>
              <a:chExt cx="2112" cy="163"/>
            </a:xfrm>
          </p:grpSpPr>
          <p:sp>
            <p:nvSpPr>
              <p:cNvPr id="318469" name="Rectangle 5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145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buFontTx/>
                  <a:buNone/>
                </a:pP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当堂检测 </a:t>
                </a:r>
                <a:endParaRPr lang="zh-CN" altLang="en-US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318470" name="Rectangle 6" descr="PE03255_"/>
              <p:cNvSpPr>
                <a:spLocks noChangeArrowheads="1"/>
              </p:cNvSpPr>
              <p:nvPr/>
            </p:nvSpPr>
            <p:spPr bwMode="auto">
              <a:xfrm>
                <a:off x="3597" y="40"/>
                <a:ext cx="17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buFontTx/>
                  <a:buNone/>
                </a:pPr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318471" name="Picture 7" descr="67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8472" name="Picture 8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18473" name="Rectangle 9"/>
          <p:cNvSpPr>
            <a:spLocks noChangeArrowheads="1"/>
          </p:cNvSpPr>
          <p:nvPr/>
        </p:nvSpPr>
        <p:spPr bwMode="auto">
          <a:xfrm>
            <a:off x="611560" y="1471613"/>
            <a:ext cx="174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3300"/>
                </a:solidFill>
              </a:rPr>
              <a:t>（</a:t>
            </a:r>
            <a:r>
              <a:rPr lang="en-US" altLang="zh-CN" sz="2400" b="1" dirty="0">
                <a:solidFill>
                  <a:srgbClr val="FF3300"/>
                </a:solidFill>
              </a:rPr>
              <a:t>2</a:t>
            </a:r>
            <a:r>
              <a:rPr lang="zh-CN" altLang="en-US" sz="2400" b="1" dirty="0">
                <a:solidFill>
                  <a:srgbClr val="FF3300"/>
                </a:solidFill>
              </a:rPr>
              <a:t>，</a:t>
            </a:r>
            <a:r>
              <a:rPr lang="en-US" altLang="zh-CN" sz="2400" b="1" dirty="0">
                <a:solidFill>
                  <a:srgbClr val="FF3300"/>
                </a:solidFill>
              </a:rPr>
              <a:t>﹣2</a:t>
            </a:r>
            <a:r>
              <a:rPr lang="zh-CN" altLang="en-US" sz="2400" b="1" dirty="0">
                <a:solidFill>
                  <a:srgbClr val="FF3300"/>
                </a:solidFill>
              </a:rPr>
              <a:t>）</a:t>
            </a:r>
          </a:p>
        </p:txBody>
      </p:sp>
      <p:sp>
        <p:nvSpPr>
          <p:cNvPr id="318474" name="Rectangle 10"/>
          <p:cNvSpPr>
            <a:spLocks noChangeArrowheads="1"/>
          </p:cNvSpPr>
          <p:nvPr/>
        </p:nvSpPr>
        <p:spPr bwMode="auto">
          <a:xfrm>
            <a:off x="0" y="1916113"/>
            <a:ext cx="93551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1511300" algn="l"/>
                <a:tab pos="2736850" algn="l"/>
                <a:tab pos="4000500" algn="l"/>
              </a:tabLst>
            </a:pPr>
            <a:r>
              <a:rPr lang="en-US" altLang="zh-CN" sz="2400" b="1" dirty="0">
                <a:cs typeface="Times New Roman" panose="02020603050405020304" pitchFamily="18" charset="0"/>
              </a:rPr>
              <a:t>3</a:t>
            </a:r>
            <a:r>
              <a:rPr lang="zh-CN" altLang="en-US" sz="2400" b="1" dirty="0">
                <a:cs typeface="Times New Roman" panose="02020603050405020304" pitchFamily="18" charset="0"/>
              </a:rPr>
              <a:t>、（</a:t>
            </a:r>
            <a:r>
              <a:rPr lang="en-US" altLang="zh-CN" sz="2400" b="1" dirty="0">
                <a:cs typeface="Times New Roman" panose="02020603050405020304" pitchFamily="18" charset="0"/>
              </a:rPr>
              <a:t>2012</a:t>
            </a:r>
            <a:r>
              <a:rPr lang="zh-CN" altLang="en-US" sz="2400" b="1" dirty="0">
                <a:cs typeface="Times New Roman" panose="02020603050405020304" pitchFamily="18" charset="0"/>
              </a:rPr>
              <a:t>辽宁铁岭）如图，在平面直角坐标系中，△</a:t>
            </a:r>
            <a:r>
              <a:rPr lang="en-US" altLang="zh-CN" sz="2400" b="1" i="1" dirty="0">
                <a:cs typeface="Times New Roman" panose="02020603050405020304" pitchFamily="18" charset="0"/>
              </a:rPr>
              <a:t>ABC</a:t>
            </a:r>
            <a:r>
              <a:rPr lang="zh-CN" altLang="en-US" sz="2400" b="1" dirty="0">
                <a:cs typeface="Times New Roman" panose="02020603050405020304" pitchFamily="18" charset="0"/>
              </a:rPr>
              <a:t>经过平移</a:t>
            </a:r>
          </a:p>
          <a:p>
            <a:pPr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400" b="1" dirty="0">
                <a:cs typeface="Times New Roman" panose="02020603050405020304" pitchFamily="18" charset="0"/>
              </a:rPr>
              <a:t>后点</a:t>
            </a:r>
            <a:r>
              <a:rPr lang="en-US" altLang="zh-CN" sz="2400" b="1" i="1" dirty="0">
                <a:cs typeface="Times New Roman" panose="02020603050405020304" pitchFamily="18" charset="0"/>
              </a:rPr>
              <a:t>A</a:t>
            </a:r>
            <a:r>
              <a:rPr lang="zh-CN" altLang="en-US" sz="2400" b="1" dirty="0">
                <a:cs typeface="Times New Roman" panose="02020603050405020304" pitchFamily="18" charset="0"/>
              </a:rPr>
              <a:t>的对应点为点</a:t>
            </a:r>
            <a:r>
              <a:rPr lang="en-US" altLang="zh-CN" sz="2400" b="1" i="1" dirty="0">
                <a:cs typeface="Times New Roman" panose="02020603050405020304" pitchFamily="18" charset="0"/>
              </a:rPr>
              <a:t>A</a:t>
            </a:r>
            <a:r>
              <a:rPr lang="en-US" altLang="zh-CN" sz="2400" b="1" dirty="0">
                <a:cs typeface="Times New Roman" panose="02020603050405020304" pitchFamily="18" charset="0"/>
              </a:rPr>
              <a:t>′,</a:t>
            </a:r>
            <a:r>
              <a:rPr lang="zh-CN" altLang="en-US" sz="2400" b="1" dirty="0">
                <a:cs typeface="Times New Roman" panose="02020603050405020304" pitchFamily="18" charset="0"/>
              </a:rPr>
              <a:t>则平移后点</a:t>
            </a:r>
            <a:r>
              <a:rPr lang="en-US" altLang="zh-CN" sz="2400" b="1" i="1" dirty="0">
                <a:cs typeface="Times New Roman" panose="02020603050405020304" pitchFamily="18" charset="0"/>
              </a:rPr>
              <a:t>B</a:t>
            </a:r>
            <a:r>
              <a:rPr lang="zh-CN" altLang="en-US" sz="2400" b="1" dirty="0">
                <a:cs typeface="Times New Roman" panose="02020603050405020304" pitchFamily="18" charset="0"/>
              </a:rPr>
              <a:t>的对应点</a:t>
            </a:r>
            <a:r>
              <a:rPr lang="en-US" altLang="zh-CN" sz="2400" b="1" i="1" dirty="0">
                <a:cs typeface="Times New Roman" panose="02020603050405020304" pitchFamily="18" charset="0"/>
              </a:rPr>
              <a:t>B</a:t>
            </a:r>
            <a:r>
              <a:rPr lang="en-US" altLang="zh-CN" sz="2400" b="1" dirty="0">
                <a:cs typeface="Times New Roman" panose="02020603050405020304" pitchFamily="18" charset="0"/>
              </a:rPr>
              <a:t>′</a:t>
            </a:r>
            <a:r>
              <a:rPr lang="zh-CN" altLang="en-US" sz="2400" b="1" dirty="0">
                <a:cs typeface="Times New Roman" panose="02020603050405020304" pitchFamily="18" charset="0"/>
              </a:rPr>
              <a:t>的坐标为</a:t>
            </a:r>
            <a:r>
              <a:rPr lang="zh-CN" altLang="en-US" sz="2400" b="1" u="sng" dirty="0">
                <a:cs typeface="Times New Roman" panose="02020603050405020304" pitchFamily="18" charset="0"/>
              </a:rPr>
              <a:t>         </a:t>
            </a:r>
            <a:r>
              <a:rPr lang="en-US" altLang="zh-CN" sz="2400" b="1" dirty="0">
                <a:cs typeface="Times New Roman" panose="02020603050405020304" pitchFamily="18" charset="0"/>
              </a:rPr>
              <a:t>.</a:t>
            </a:r>
            <a:endParaRPr lang="en-US" altLang="zh-CN" sz="2400" b="1" dirty="0"/>
          </a:p>
        </p:txBody>
      </p:sp>
      <p:pic>
        <p:nvPicPr>
          <p:cNvPr id="318475" name="Picture24" descr="本资料来源于http://www.xuekewang.co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00338" y="2781300"/>
            <a:ext cx="4103687" cy="365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8477" name="Rectangle 13"/>
          <p:cNvSpPr>
            <a:spLocks noChangeArrowheads="1"/>
          </p:cNvSpPr>
          <p:nvPr/>
        </p:nvSpPr>
        <p:spPr bwMode="auto">
          <a:xfrm>
            <a:off x="7310438" y="2281238"/>
            <a:ext cx="1833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FF3300"/>
                </a:solidFill>
              </a:rPr>
              <a:t>（</a:t>
            </a:r>
            <a:r>
              <a:rPr lang="en-US" altLang="zh-CN" sz="2400" b="1">
                <a:solidFill>
                  <a:srgbClr val="FF3300"/>
                </a:solidFill>
              </a:rPr>
              <a:t>﹣2</a:t>
            </a:r>
            <a:r>
              <a:rPr lang="zh-CN" altLang="en-US" sz="2400" b="1">
                <a:solidFill>
                  <a:srgbClr val="FF3300"/>
                </a:solidFill>
              </a:rPr>
              <a:t>，</a:t>
            </a:r>
            <a:r>
              <a:rPr lang="en-US" altLang="zh-CN" sz="2400" b="1">
                <a:solidFill>
                  <a:srgbClr val="FF3300"/>
                </a:solidFill>
              </a:rPr>
              <a:t>1</a:t>
            </a:r>
            <a:r>
              <a:rPr lang="zh-CN" altLang="en-US" sz="2400" b="1">
                <a:solidFill>
                  <a:srgbClr val="FF3300"/>
                </a:solidFill>
              </a:rPr>
              <a:t>）</a:t>
            </a:r>
            <a:r>
              <a:rPr lang="zh-CN" altLang="en-US" sz="2400">
                <a:solidFill>
                  <a:srgbClr val="FF33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73" grpId="0"/>
      <p:bldP spid="3184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Text Box 2"/>
          <p:cNvSpPr txBox="1">
            <a:spLocks noChangeArrowheads="1"/>
          </p:cNvSpPr>
          <p:nvPr/>
        </p:nvSpPr>
        <p:spPr bwMode="auto">
          <a:xfrm>
            <a:off x="533400" y="1219200"/>
            <a:ext cx="7639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3200" b="1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539750" y="1485900"/>
            <a:ext cx="87852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在平面内，将一个图形沿某一个方向移动</a:t>
            </a:r>
          </a:p>
          <a:p>
            <a:r>
              <a:rPr lang="zh-CN" altLang="en-US" sz="2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一定的距离，图形的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这种变化</a:t>
            </a:r>
            <a:r>
              <a:rPr lang="zh-CN" altLang="en-US" sz="2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叫做平移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r>
              <a:rPr lang="zh-CN" altLang="en-US" sz="28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平移只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改变</a:t>
            </a:r>
            <a:r>
              <a:rPr lang="zh-CN" altLang="en-US" sz="28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图形的</a:t>
            </a:r>
            <a:r>
              <a:rPr lang="zh-CN" altLang="en-US" sz="2800" b="1" u="sng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不改变</a:t>
            </a:r>
            <a:r>
              <a:rPr lang="zh-CN" altLang="en-US" sz="28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图形的</a:t>
            </a:r>
            <a:r>
              <a:rPr lang="zh-CN" altLang="en-US" sz="2800" b="1" u="sng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。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3635375" y="2349500"/>
            <a:ext cx="893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位置</a:t>
            </a:r>
          </a:p>
        </p:txBody>
      </p:sp>
      <p:sp>
        <p:nvSpPr>
          <p:cNvPr id="295941" name="Text Box 5"/>
          <p:cNvSpPr txBox="1">
            <a:spLocks noChangeArrowheads="1"/>
          </p:cNvSpPr>
          <p:nvPr/>
        </p:nvSpPr>
        <p:spPr bwMode="auto">
          <a:xfrm>
            <a:off x="6661150" y="2276475"/>
            <a:ext cx="19605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形状和大小</a:t>
            </a:r>
          </a:p>
        </p:txBody>
      </p:sp>
      <p:grpSp>
        <p:nvGrpSpPr>
          <p:cNvPr id="295942" name="Group 6"/>
          <p:cNvGrpSpPr/>
          <p:nvPr/>
        </p:nvGrpSpPr>
        <p:grpSpPr bwMode="auto">
          <a:xfrm>
            <a:off x="395288" y="-87313"/>
            <a:ext cx="6049962" cy="1106488"/>
            <a:chOff x="0" y="0"/>
            <a:chExt cx="1776" cy="544"/>
          </a:xfrm>
        </p:grpSpPr>
        <p:grpSp>
          <p:nvGrpSpPr>
            <p:cNvPr id="295943" name="Group 7"/>
            <p:cNvGrpSpPr/>
            <p:nvPr/>
          </p:nvGrpSpPr>
          <p:grpSpPr bwMode="auto">
            <a:xfrm>
              <a:off x="0" y="0"/>
              <a:ext cx="1680" cy="544"/>
              <a:chOff x="0" y="0"/>
              <a:chExt cx="4176" cy="550"/>
            </a:xfrm>
          </p:grpSpPr>
          <p:sp>
            <p:nvSpPr>
              <p:cNvPr id="295944" name="AutoShape 8"/>
              <p:cNvSpPr>
                <a:spLocks noChangeArrowheads="1"/>
              </p:cNvSpPr>
              <p:nvPr/>
            </p:nvSpPr>
            <p:spPr bwMode="auto">
              <a:xfrm>
                <a:off x="0" y="22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5945" name="Text Box 9"/>
              <p:cNvSpPr txBox="1">
                <a:spLocks noChangeArrowheads="1"/>
              </p:cNvSpPr>
              <p:nvPr/>
            </p:nvSpPr>
            <p:spPr bwMode="auto">
              <a:xfrm>
                <a:off x="48" y="0"/>
                <a:ext cx="4128" cy="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en-US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295946" name="Picture 10" descr="打开书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102"/>
              <a:ext cx="39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95947" name="Text Box 11"/>
            <p:cNvSpPr txBox="1">
              <a:spLocks noChangeArrowheads="1"/>
            </p:cNvSpPr>
            <p:nvPr/>
          </p:nvSpPr>
          <p:spPr bwMode="auto">
            <a:xfrm>
              <a:off x="48" y="102"/>
              <a:ext cx="1728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dirty="0">
                  <a:solidFill>
                    <a:schemeClr val="folHlink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知 识             链  接    </a:t>
              </a:r>
            </a:p>
          </p:txBody>
        </p:sp>
      </p:grpSp>
      <p:sp>
        <p:nvSpPr>
          <p:cNvPr id="295948" name="Text Box 12"/>
          <p:cNvSpPr txBox="1">
            <a:spLocks noChangeArrowheads="1"/>
          </p:cNvSpPr>
          <p:nvPr/>
        </p:nvSpPr>
        <p:spPr bwMode="auto">
          <a:xfrm>
            <a:off x="395288" y="981075"/>
            <a:ext cx="24511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3300"/>
                </a:solidFill>
                <a:latin typeface="Calibri" panose="020F0502020204030204" pitchFamily="34" charset="0"/>
              </a:rPr>
              <a:t>平移定义：</a:t>
            </a:r>
          </a:p>
        </p:txBody>
      </p:sp>
      <p:sp>
        <p:nvSpPr>
          <p:cNvPr id="295949" name="Text Box 13"/>
          <p:cNvSpPr txBox="1">
            <a:spLocks noChangeArrowheads="1"/>
          </p:cNvSpPr>
          <p:nvPr/>
        </p:nvSpPr>
        <p:spPr bwMode="auto">
          <a:xfrm>
            <a:off x="539750" y="2997200"/>
            <a:ext cx="16049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3300"/>
                </a:solidFill>
                <a:latin typeface="Calibri" panose="020F0502020204030204" pitchFamily="34" charset="0"/>
              </a:rPr>
              <a:t>平移性质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  <p:sp>
        <p:nvSpPr>
          <p:cNvPr id="295950" name="Text Box 14"/>
          <p:cNvSpPr txBox="1">
            <a:spLocks noChangeArrowheads="1"/>
          </p:cNvSpPr>
          <p:nvPr/>
        </p:nvSpPr>
        <p:spPr bwMode="auto">
          <a:xfrm>
            <a:off x="500856" y="4005064"/>
            <a:ext cx="77041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/>
              <a:t> 一个图形和它经过平移所得的图形中，</a:t>
            </a:r>
            <a:r>
              <a:rPr lang="zh-CN" altLang="en-US" sz="2800" b="1" dirty="0">
                <a:ea typeface="黑体" panose="02010609060101010101" pitchFamily="49" charset="-122"/>
              </a:rPr>
              <a:t>一个图形和它平移所得的图形中，两组对应点的连线平行（或在同一条直线上）且相等;</a:t>
            </a:r>
            <a:endParaRPr lang="zh-CN" altLang="en-US" sz="2800" b="1" dirty="0">
              <a:latin typeface="Calibri" panose="020F050202020403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5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95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5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5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9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95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95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autoUpdateAnimBg="0"/>
      <p:bldP spid="295940" grpId="0" bldLvl="0" autoUpdateAnimBg="0"/>
      <p:bldP spid="295941" grpId="0" bldLvl="0" autoUpdateAnimBg="0"/>
      <p:bldP spid="295948" grpId="0" bldLvl="0" autoUpdateAnimBg="0"/>
      <p:bldP spid="295949" grpId="0" bldLvl="0" autoUpdateAnimBg="0"/>
      <p:bldP spid="295950" grpId="0" bldLvl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Text Box 2"/>
          <p:cNvSpPr>
            <a:spLocks noChangeArrowheads="1"/>
          </p:cNvSpPr>
          <p:nvPr/>
        </p:nvSpPr>
        <p:spPr bwMode="auto">
          <a:xfrm>
            <a:off x="179388" y="404813"/>
            <a:ext cx="8208962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0000"/>
                </a:solidFill>
                <a:latin typeface="楷体_GB2312" charset="-122"/>
                <a:ea typeface="楷体_GB2312" charset="-122"/>
                <a:sym typeface="楷体_GB2312" charset="-122"/>
              </a:rPr>
              <a:t>3、如图，三角形</a:t>
            </a:r>
            <a:r>
              <a:rPr lang="en-US" sz="2800">
                <a:solidFill>
                  <a:srgbClr val="000000"/>
                </a:solidFill>
                <a:latin typeface="楷体_GB2312" charset="-122"/>
                <a:ea typeface="楷体_GB2312" charset="-122"/>
                <a:sym typeface="楷体_GB2312" charset="-122"/>
              </a:rPr>
              <a:t>AOB</a:t>
            </a:r>
            <a:r>
              <a:rPr lang="zh-CN" altLang="en-US" sz="2800">
                <a:solidFill>
                  <a:srgbClr val="000000"/>
                </a:solidFill>
                <a:latin typeface="楷体_GB2312" charset="-122"/>
                <a:ea typeface="楷体_GB2312" charset="-122"/>
                <a:sym typeface="楷体_GB2312" charset="-122"/>
              </a:rPr>
              <a:t>沿</a:t>
            </a:r>
            <a:r>
              <a:rPr lang="en-US" sz="2800">
                <a:solidFill>
                  <a:srgbClr val="000000"/>
                </a:solidFill>
                <a:latin typeface="楷体_GB2312" charset="-122"/>
                <a:ea typeface="楷体_GB2312" charset="-122"/>
                <a:sym typeface="楷体_GB2312" charset="-122"/>
              </a:rPr>
              <a:t>x</a:t>
            </a:r>
            <a:r>
              <a:rPr lang="zh-CN" altLang="en-US" sz="2800">
                <a:solidFill>
                  <a:srgbClr val="000000"/>
                </a:solidFill>
                <a:latin typeface="楷体_GB2312" charset="-122"/>
                <a:ea typeface="楷体_GB2312" charset="-122"/>
                <a:sym typeface="楷体_GB2312" charset="-122"/>
              </a:rPr>
              <a:t>轴向右平移</a:t>
            </a:r>
            <a:r>
              <a:rPr lang="en-US" sz="2800">
                <a:solidFill>
                  <a:srgbClr val="000000"/>
                </a:solidFill>
                <a:latin typeface="楷体_GB2312" charset="-122"/>
                <a:ea typeface="楷体_GB2312" charset="-122"/>
                <a:sym typeface="楷体_GB2312" charset="-122"/>
              </a:rPr>
              <a:t>3</a:t>
            </a:r>
            <a:r>
              <a:rPr lang="zh-CN" altLang="en-US" sz="2800">
                <a:solidFill>
                  <a:srgbClr val="000000"/>
                </a:solidFill>
                <a:latin typeface="楷体_GB2312" charset="-122"/>
                <a:ea typeface="楷体_GB2312" charset="-122"/>
                <a:sym typeface="楷体_GB2312" charset="-122"/>
              </a:rPr>
              <a:t>个单位后，得到三角形</a:t>
            </a:r>
            <a:r>
              <a:rPr lang="en-US" sz="2800">
                <a:solidFill>
                  <a:srgbClr val="000000"/>
                </a:solidFill>
                <a:latin typeface="楷体_GB2312" charset="-122"/>
                <a:ea typeface="楷体_GB2312" charset="-122"/>
                <a:sym typeface="楷体_GB2312" charset="-122"/>
              </a:rPr>
              <a:t>CDE</a:t>
            </a:r>
            <a:r>
              <a:rPr lang="zh-CN" altLang="en-US" sz="2800">
                <a:solidFill>
                  <a:srgbClr val="000000"/>
                </a:solidFill>
                <a:latin typeface="楷体_GB2312" charset="-122"/>
                <a:ea typeface="楷体_GB2312" charset="-122"/>
                <a:sym typeface="楷体_GB2312" charset="-122"/>
              </a:rPr>
              <a:t>，则三角形</a:t>
            </a:r>
            <a:r>
              <a:rPr lang="en-US" sz="2800">
                <a:solidFill>
                  <a:srgbClr val="000000"/>
                </a:solidFill>
                <a:latin typeface="楷体_GB2312" charset="-122"/>
                <a:ea typeface="楷体_GB2312" charset="-122"/>
                <a:sym typeface="楷体_GB2312" charset="-122"/>
              </a:rPr>
              <a:t>CDE</a:t>
            </a:r>
            <a:r>
              <a:rPr lang="zh-CN" altLang="en-US" sz="2800">
                <a:solidFill>
                  <a:srgbClr val="000000"/>
                </a:solidFill>
                <a:latin typeface="楷体_GB2312" charset="-122"/>
                <a:ea typeface="楷体_GB2312" charset="-122"/>
                <a:sym typeface="楷体_GB2312" charset="-122"/>
              </a:rPr>
              <a:t>的三个顶点坐标为多少？</a:t>
            </a:r>
            <a:endParaRPr lang="zh-CN" altLang="en-US" sz="2800">
              <a:latin typeface="Calibri" panose="020F0502020204030204" pitchFamily="34" charset="0"/>
            </a:endParaRPr>
          </a:p>
        </p:txBody>
      </p:sp>
      <p:grpSp>
        <p:nvGrpSpPr>
          <p:cNvPr id="319491" name="Group 3"/>
          <p:cNvGrpSpPr/>
          <p:nvPr/>
        </p:nvGrpSpPr>
        <p:grpSpPr bwMode="auto">
          <a:xfrm>
            <a:off x="4881563" y="1193800"/>
            <a:ext cx="646112" cy="4956175"/>
            <a:chOff x="0" y="0"/>
            <a:chExt cx="431" cy="3552"/>
          </a:xfrm>
        </p:grpSpPr>
        <p:sp>
          <p:nvSpPr>
            <p:cNvPr id="319492" name="Line 4"/>
            <p:cNvSpPr>
              <a:spLocks noChangeShapeType="1"/>
            </p:cNvSpPr>
            <p:nvPr/>
          </p:nvSpPr>
          <p:spPr bwMode="auto">
            <a:xfrm flipV="1">
              <a:off x="287" y="0"/>
              <a:ext cx="1" cy="35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19493" name="Text Box 5"/>
            <p:cNvSpPr>
              <a:spLocks noChangeArrowheads="1"/>
            </p:cNvSpPr>
            <p:nvPr/>
          </p:nvSpPr>
          <p:spPr bwMode="auto">
            <a:xfrm>
              <a:off x="47" y="913"/>
              <a:ext cx="22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3</a:t>
              </a:r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319494" name="Text Box 6"/>
            <p:cNvSpPr>
              <a:spLocks noChangeArrowheads="1"/>
            </p:cNvSpPr>
            <p:nvPr/>
          </p:nvSpPr>
          <p:spPr bwMode="auto">
            <a:xfrm>
              <a:off x="47" y="1583"/>
              <a:ext cx="22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1</a:t>
              </a:r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319495" name="Text Box 7"/>
            <p:cNvSpPr>
              <a:spLocks noChangeArrowheads="1"/>
            </p:cNvSpPr>
            <p:nvPr/>
          </p:nvSpPr>
          <p:spPr bwMode="auto">
            <a:xfrm>
              <a:off x="47" y="576"/>
              <a:ext cx="22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4</a:t>
              </a:r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319496" name="Text Box 8"/>
            <p:cNvSpPr>
              <a:spLocks noChangeArrowheads="1"/>
            </p:cNvSpPr>
            <p:nvPr/>
          </p:nvSpPr>
          <p:spPr bwMode="auto">
            <a:xfrm>
              <a:off x="47" y="1200"/>
              <a:ext cx="22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2</a:t>
              </a:r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319497" name="Text Box 9"/>
            <p:cNvSpPr>
              <a:spLocks noChangeArrowheads="1"/>
            </p:cNvSpPr>
            <p:nvPr/>
          </p:nvSpPr>
          <p:spPr bwMode="auto">
            <a:xfrm>
              <a:off x="47" y="241"/>
              <a:ext cx="22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5</a:t>
              </a:r>
              <a:endParaRPr lang="zh-CN" altLang="en-US">
                <a:latin typeface="Calibri" panose="020F0502020204030204" pitchFamily="34" charset="0"/>
              </a:endParaRPr>
            </a:p>
          </p:txBody>
        </p:sp>
        <p:grpSp>
          <p:nvGrpSpPr>
            <p:cNvPr id="319498" name="Group 10"/>
            <p:cNvGrpSpPr/>
            <p:nvPr/>
          </p:nvGrpSpPr>
          <p:grpSpPr bwMode="auto">
            <a:xfrm rot="16237236">
              <a:off x="191" y="456"/>
              <a:ext cx="312" cy="168"/>
              <a:chOff x="0" y="0"/>
              <a:chExt cx="192" cy="96"/>
            </a:xfrm>
          </p:grpSpPr>
          <p:sp>
            <p:nvSpPr>
              <p:cNvPr id="319499" name="Line 11"/>
              <p:cNvSpPr>
                <a:spLocks noChangeShapeType="1"/>
              </p:cNvSpPr>
              <p:nvPr/>
            </p:nvSpPr>
            <p:spPr bwMode="auto">
              <a:xfrm>
                <a:off x="0" y="0"/>
                <a:ext cx="1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0000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319500" name="Line 12"/>
              <p:cNvSpPr>
                <a:spLocks noChangeShapeType="1"/>
              </p:cNvSpPr>
              <p:nvPr/>
            </p:nvSpPr>
            <p:spPr bwMode="auto">
              <a:xfrm>
                <a:off x="192" y="0"/>
                <a:ext cx="1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0000"/>
                  </a:solidFill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19501" name="Group 13"/>
            <p:cNvGrpSpPr/>
            <p:nvPr/>
          </p:nvGrpSpPr>
          <p:grpSpPr bwMode="auto">
            <a:xfrm rot="16237236">
              <a:off x="191" y="1128"/>
              <a:ext cx="312" cy="168"/>
              <a:chOff x="0" y="0"/>
              <a:chExt cx="192" cy="96"/>
            </a:xfrm>
          </p:grpSpPr>
          <p:sp>
            <p:nvSpPr>
              <p:cNvPr id="319502" name="Line 14"/>
              <p:cNvSpPr>
                <a:spLocks noChangeShapeType="1"/>
              </p:cNvSpPr>
              <p:nvPr/>
            </p:nvSpPr>
            <p:spPr bwMode="auto">
              <a:xfrm>
                <a:off x="0" y="0"/>
                <a:ext cx="1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0000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319503" name="Line 15"/>
              <p:cNvSpPr>
                <a:spLocks noChangeShapeType="1"/>
              </p:cNvSpPr>
              <p:nvPr/>
            </p:nvSpPr>
            <p:spPr bwMode="auto">
              <a:xfrm>
                <a:off x="192" y="0"/>
                <a:ext cx="1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0000"/>
                  </a:solidFill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19504" name="Group 16"/>
            <p:cNvGrpSpPr/>
            <p:nvPr/>
          </p:nvGrpSpPr>
          <p:grpSpPr bwMode="auto">
            <a:xfrm rot="16237236">
              <a:off x="191" y="1776"/>
              <a:ext cx="312" cy="168"/>
              <a:chOff x="0" y="0"/>
              <a:chExt cx="192" cy="96"/>
            </a:xfrm>
          </p:grpSpPr>
          <p:sp>
            <p:nvSpPr>
              <p:cNvPr id="319505" name="Line 17"/>
              <p:cNvSpPr>
                <a:spLocks noChangeShapeType="1"/>
              </p:cNvSpPr>
              <p:nvPr/>
            </p:nvSpPr>
            <p:spPr bwMode="auto">
              <a:xfrm>
                <a:off x="0" y="0"/>
                <a:ext cx="1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0000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319506" name="Line 18"/>
              <p:cNvSpPr>
                <a:spLocks noChangeShapeType="1"/>
              </p:cNvSpPr>
              <p:nvPr/>
            </p:nvSpPr>
            <p:spPr bwMode="auto">
              <a:xfrm>
                <a:off x="192" y="0"/>
                <a:ext cx="1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0000"/>
                  </a:solidFill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19507" name="Text Box 19"/>
            <p:cNvSpPr>
              <a:spLocks noChangeArrowheads="1"/>
            </p:cNvSpPr>
            <p:nvPr/>
          </p:nvSpPr>
          <p:spPr bwMode="auto">
            <a:xfrm>
              <a:off x="0" y="2543"/>
              <a:ext cx="2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-2</a:t>
              </a:r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319508" name="Text Box 20"/>
            <p:cNvSpPr>
              <a:spLocks noChangeArrowheads="1"/>
            </p:cNvSpPr>
            <p:nvPr/>
          </p:nvSpPr>
          <p:spPr bwMode="auto">
            <a:xfrm>
              <a:off x="0" y="3217"/>
              <a:ext cx="2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-4</a:t>
              </a:r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319509" name="Text Box 21"/>
            <p:cNvSpPr>
              <a:spLocks noChangeArrowheads="1"/>
            </p:cNvSpPr>
            <p:nvPr/>
          </p:nvSpPr>
          <p:spPr bwMode="auto">
            <a:xfrm>
              <a:off x="0" y="2208"/>
              <a:ext cx="292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-1</a:t>
              </a:r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319510" name="Text Box 22"/>
            <p:cNvSpPr>
              <a:spLocks noChangeArrowheads="1"/>
            </p:cNvSpPr>
            <p:nvPr/>
          </p:nvSpPr>
          <p:spPr bwMode="auto">
            <a:xfrm>
              <a:off x="0" y="2831"/>
              <a:ext cx="292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-3</a:t>
              </a:r>
              <a:endParaRPr lang="zh-CN" altLang="en-US">
                <a:latin typeface="Calibri" panose="020F0502020204030204" pitchFamily="34" charset="0"/>
              </a:endParaRPr>
            </a:p>
          </p:txBody>
        </p:sp>
        <p:grpSp>
          <p:nvGrpSpPr>
            <p:cNvPr id="319511" name="Group 23"/>
            <p:cNvGrpSpPr/>
            <p:nvPr/>
          </p:nvGrpSpPr>
          <p:grpSpPr bwMode="auto">
            <a:xfrm rot="16237236">
              <a:off x="191" y="2424"/>
              <a:ext cx="312" cy="168"/>
              <a:chOff x="0" y="0"/>
              <a:chExt cx="192" cy="96"/>
            </a:xfrm>
          </p:grpSpPr>
          <p:sp>
            <p:nvSpPr>
              <p:cNvPr id="319512" name="Line 24"/>
              <p:cNvSpPr>
                <a:spLocks noChangeShapeType="1"/>
              </p:cNvSpPr>
              <p:nvPr/>
            </p:nvSpPr>
            <p:spPr bwMode="auto">
              <a:xfrm>
                <a:off x="0" y="0"/>
                <a:ext cx="1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0000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319513" name="Line 25"/>
              <p:cNvSpPr>
                <a:spLocks noChangeShapeType="1"/>
              </p:cNvSpPr>
              <p:nvPr/>
            </p:nvSpPr>
            <p:spPr bwMode="auto">
              <a:xfrm>
                <a:off x="192" y="0"/>
                <a:ext cx="1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0000"/>
                  </a:solidFill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19514" name="Group 26"/>
            <p:cNvGrpSpPr/>
            <p:nvPr/>
          </p:nvGrpSpPr>
          <p:grpSpPr bwMode="auto">
            <a:xfrm rot="16237236">
              <a:off x="191" y="3096"/>
              <a:ext cx="312" cy="168"/>
              <a:chOff x="0" y="0"/>
              <a:chExt cx="192" cy="96"/>
            </a:xfrm>
          </p:grpSpPr>
          <p:sp>
            <p:nvSpPr>
              <p:cNvPr id="319515" name="Line 27"/>
              <p:cNvSpPr>
                <a:spLocks noChangeShapeType="1"/>
              </p:cNvSpPr>
              <p:nvPr/>
            </p:nvSpPr>
            <p:spPr bwMode="auto">
              <a:xfrm>
                <a:off x="0" y="0"/>
                <a:ext cx="1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0000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319516" name="Line 28"/>
              <p:cNvSpPr>
                <a:spLocks noChangeShapeType="1"/>
              </p:cNvSpPr>
              <p:nvPr/>
            </p:nvSpPr>
            <p:spPr bwMode="auto">
              <a:xfrm>
                <a:off x="192" y="0"/>
                <a:ext cx="1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0000"/>
                  </a:solidFill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19517" name="Group 29"/>
          <p:cNvGrpSpPr/>
          <p:nvPr/>
        </p:nvGrpSpPr>
        <p:grpSpPr bwMode="auto">
          <a:xfrm>
            <a:off x="2505075" y="3805238"/>
            <a:ext cx="6477000" cy="725487"/>
            <a:chOff x="0" y="0"/>
            <a:chExt cx="4320" cy="520"/>
          </a:xfrm>
        </p:grpSpPr>
        <p:sp>
          <p:nvSpPr>
            <p:cNvPr id="319518" name="Text Box 30"/>
            <p:cNvSpPr>
              <a:spLocks noChangeArrowheads="1"/>
            </p:cNvSpPr>
            <p:nvPr/>
          </p:nvSpPr>
          <p:spPr bwMode="auto">
            <a:xfrm>
              <a:off x="1680" y="96"/>
              <a:ext cx="22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33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o</a:t>
              </a:r>
              <a:endParaRPr lang="zh-CN" altLang="en-US">
                <a:latin typeface="Calibri" panose="020F0502020204030204" pitchFamily="34" charset="0"/>
              </a:endParaRPr>
            </a:p>
          </p:txBody>
        </p:sp>
        <p:grpSp>
          <p:nvGrpSpPr>
            <p:cNvPr id="319519" name="Group 31"/>
            <p:cNvGrpSpPr/>
            <p:nvPr/>
          </p:nvGrpSpPr>
          <p:grpSpPr bwMode="auto">
            <a:xfrm>
              <a:off x="0" y="0"/>
              <a:ext cx="4320" cy="520"/>
              <a:chOff x="0" y="0"/>
              <a:chExt cx="4320" cy="520"/>
            </a:xfrm>
          </p:grpSpPr>
          <p:sp>
            <p:nvSpPr>
              <p:cNvPr id="319520" name="Line 32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4320" cy="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0000"/>
                  </a:solidFill>
                  <a:sym typeface="Arial" panose="020B0604020202020204" pitchFamily="34" charset="0"/>
                </a:endParaRPr>
              </a:p>
            </p:txBody>
          </p:sp>
          <p:grpSp>
            <p:nvGrpSpPr>
              <p:cNvPr id="319521" name="Group 33"/>
              <p:cNvGrpSpPr/>
              <p:nvPr/>
            </p:nvGrpSpPr>
            <p:grpSpPr bwMode="auto">
              <a:xfrm>
                <a:off x="1872" y="0"/>
                <a:ext cx="384" cy="144"/>
                <a:chOff x="0" y="0"/>
                <a:chExt cx="192" cy="96"/>
              </a:xfrm>
            </p:grpSpPr>
            <p:sp>
              <p:nvSpPr>
                <p:cNvPr id="319522" name="Line 34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1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solidFill>
                      <a:srgbClr val="000000"/>
                    </a:solidFill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19523" name="Line 35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1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solidFill>
                      <a:srgbClr val="000000"/>
                    </a:solidFill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319524" name="Group 36"/>
              <p:cNvGrpSpPr/>
              <p:nvPr/>
            </p:nvGrpSpPr>
            <p:grpSpPr bwMode="auto">
              <a:xfrm>
                <a:off x="2640" y="0"/>
                <a:ext cx="384" cy="144"/>
                <a:chOff x="0" y="0"/>
                <a:chExt cx="192" cy="96"/>
              </a:xfrm>
            </p:grpSpPr>
            <p:sp>
              <p:nvSpPr>
                <p:cNvPr id="319525" name="Line 37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1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solidFill>
                      <a:srgbClr val="000000"/>
                    </a:solidFill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19526" name="Line 38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1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solidFill>
                      <a:srgbClr val="000000"/>
                    </a:solidFill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319527" name="Group 39"/>
              <p:cNvGrpSpPr/>
              <p:nvPr/>
            </p:nvGrpSpPr>
            <p:grpSpPr bwMode="auto">
              <a:xfrm>
                <a:off x="3408" y="0"/>
                <a:ext cx="384" cy="144"/>
                <a:chOff x="0" y="0"/>
                <a:chExt cx="192" cy="96"/>
              </a:xfrm>
            </p:grpSpPr>
            <p:sp>
              <p:nvSpPr>
                <p:cNvPr id="319528" name="Line 40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1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solidFill>
                      <a:srgbClr val="000000"/>
                    </a:solidFill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19529" name="Line 41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1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solidFill>
                      <a:srgbClr val="000000"/>
                    </a:solidFill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319530" name="Text Box 42"/>
              <p:cNvSpPr>
                <a:spLocks noChangeArrowheads="1"/>
              </p:cNvSpPr>
              <p:nvPr/>
            </p:nvSpPr>
            <p:spPr bwMode="auto">
              <a:xfrm>
                <a:off x="2161" y="192"/>
                <a:ext cx="225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anose="02020603050405020304" pitchFamily="18" charset="0"/>
                    <a:sym typeface="Times New Roman" panose="02020603050405020304" pitchFamily="18" charset="0"/>
                  </a:rPr>
                  <a:t>1</a:t>
                </a:r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9531" name="Text Box 43"/>
              <p:cNvSpPr>
                <a:spLocks noChangeArrowheads="1"/>
              </p:cNvSpPr>
              <p:nvPr/>
            </p:nvSpPr>
            <p:spPr bwMode="auto">
              <a:xfrm>
                <a:off x="2544" y="192"/>
                <a:ext cx="225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anose="02020603050405020304" pitchFamily="18" charset="0"/>
                    <a:sym typeface="Times New Roman" panose="02020603050405020304" pitchFamily="18" charset="0"/>
                  </a:rPr>
                  <a:t>2</a:t>
                </a:r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9532" name="Text Box 44"/>
              <p:cNvSpPr>
                <a:spLocks noChangeArrowheads="1"/>
              </p:cNvSpPr>
              <p:nvPr/>
            </p:nvSpPr>
            <p:spPr bwMode="auto">
              <a:xfrm>
                <a:off x="2928" y="192"/>
                <a:ext cx="224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anose="02020603050405020304" pitchFamily="18" charset="0"/>
                    <a:sym typeface="Times New Roman" panose="02020603050405020304" pitchFamily="18" charset="0"/>
                  </a:rPr>
                  <a:t>3</a:t>
                </a:r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9533" name="Text Box 45"/>
              <p:cNvSpPr>
                <a:spLocks noChangeArrowheads="1"/>
              </p:cNvSpPr>
              <p:nvPr/>
            </p:nvSpPr>
            <p:spPr bwMode="auto">
              <a:xfrm>
                <a:off x="3312" y="192"/>
                <a:ext cx="224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anose="02020603050405020304" pitchFamily="18" charset="0"/>
                    <a:sym typeface="Times New Roman" panose="02020603050405020304" pitchFamily="18" charset="0"/>
                  </a:rPr>
                  <a:t>4</a:t>
                </a:r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9534" name="Text Box 46"/>
              <p:cNvSpPr>
                <a:spLocks noChangeArrowheads="1"/>
              </p:cNvSpPr>
              <p:nvPr/>
            </p:nvSpPr>
            <p:spPr bwMode="auto">
              <a:xfrm>
                <a:off x="3696" y="192"/>
                <a:ext cx="225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anose="02020603050405020304" pitchFamily="18" charset="0"/>
                    <a:sym typeface="Times New Roman" panose="02020603050405020304" pitchFamily="18" charset="0"/>
                  </a:rPr>
                  <a:t>5</a:t>
                </a:r>
                <a:endParaRPr lang="zh-CN" altLang="en-US">
                  <a:latin typeface="Calibri" panose="020F0502020204030204" pitchFamily="34" charset="0"/>
                </a:endParaRPr>
              </a:p>
            </p:txBody>
          </p:sp>
          <p:grpSp>
            <p:nvGrpSpPr>
              <p:cNvPr id="319535" name="Group 47"/>
              <p:cNvGrpSpPr/>
              <p:nvPr/>
            </p:nvGrpSpPr>
            <p:grpSpPr bwMode="auto">
              <a:xfrm>
                <a:off x="288" y="0"/>
                <a:ext cx="384" cy="144"/>
                <a:chOff x="0" y="0"/>
                <a:chExt cx="192" cy="96"/>
              </a:xfrm>
            </p:grpSpPr>
            <p:sp>
              <p:nvSpPr>
                <p:cNvPr id="319536" name="Line 48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1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solidFill>
                      <a:srgbClr val="000000"/>
                    </a:solidFill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19537" name="Line 49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1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solidFill>
                      <a:srgbClr val="000000"/>
                    </a:solidFill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319538" name="Group 50"/>
              <p:cNvGrpSpPr/>
              <p:nvPr/>
            </p:nvGrpSpPr>
            <p:grpSpPr bwMode="auto">
              <a:xfrm>
                <a:off x="1056" y="0"/>
                <a:ext cx="384" cy="144"/>
                <a:chOff x="0" y="0"/>
                <a:chExt cx="192" cy="96"/>
              </a:xfrm>
            </p:grpSpPr>
            <p:sp>
              <p:nvSpPr>
                <p:cNvPr id="319539" name="Line 51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1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solidFill>
                      <a:srgbClr val="000000"/>
                    </a:solidFill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19540" name="Line 52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1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solidFill>
                      <a:srgbClr val="000000"/>
                    </a:solidFill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319541" name="Text Box 53"/>
              <p:cNvSpPr>
                <a:spLocks noChangeArrowheads="1"/>
              </p:cNvSpPr>
              <p:nvPr/>
            </p:nvSpPr>
            <p:spPr bwMode="auto">
              <a:xfrm>
                <a:off x="98" y="192"/>
                <a:ext cx="292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anose="02020603050405020304" pitchFamily="18" charset="0"/>
                    <a:sym typeface="Times New Roman" panose="02020603050405020304" pitchFamily="18" charset="0"/>
                  </a:rPr>
                  <a:t>-4</a:t>
                </a:r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9542" name="Text Box 54"/>
              <p:cNvSpPr>
                <a:spLocks noChangeArrowheads="1"/>
              </p:cNvSpPr>
              <p:nvPr/>
            </p:nvSpPr>
            <p:spPr bwMode="auto">
              <a:xfrm>
                <a:off x="481" y="192"/>
                <a:ext cx="293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anose="02020603050405020304" pitchFamily="18" charset="0"/>
                    <a:sym typeface="Times New Roman" panose="02020603050405020304" pitchFamily="18" charset="0"/>
                  </a:rPr>
                  <a:t>-3</a:t>
                </a:r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9543" name="Text Box 55"/>
              <p:cNvSpPr>
                <a:spLocks noChangeArrowheads="1"/>
              </p:cNvSpPr>
              <p:nvPr/>
            </p:nvSpPr>
            <p:spPr bwMode="auto">
              <a:xfrm>
                <a:off x="864" y="192"/>
                <a:ext cx="293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anose="02020603050405020304" pitchFamily="18" charset="0"/>
                    <a:sym typeface="Times New Roman" panose="02020603050405020304" pitchFamily="18" charset="0"/>
                  </a:rPr>
                  <a:t>-2</a:t>
                </a:r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9544" name="Text Box 56"/>
              <p:cNvSpPr>
                <a:spLocks noChangeArrowheads="1"/>
              </p:cNvSpPr>
              <p:nvPr/>
            </p:nvSpPr>
            <p:spPr bwMode="auto">
              <a:xfrm>
                <a:off x="1249" y="191"/>
                <a:ext cx="293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anose="02020603050405020304" pitchFamily="18" charset="0"/>
                    <a:sym typeface="Times New Roman" panose="02020603050405020304" pitchFamily="18" charset="0"/>
                  </a:rPr>
                  <a:t>-1</a:t>
                </a:r>
                <a:endParaRPr lang="zh-CN" altLang="en-US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319545" name="Text Box 57"/>
          <p:cNvSpPr>
            <a:spLocks noChangeArrowheads="1"/>
          </p:cNvSpPr>
          <p:nvPr/>
        </p:nvSpPr>
        <p:spPr bwMode="auto">
          <a:xfrm>
            <a:off x="8605838" y="415607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19546" name="Text Box 58"/>
          <p:cNvSpPr>
            <a:spLocks noChangeArrowheads="1"/>
          </p:cNvSpPr>
          <p:nvPr/>
        </p:nvSpPr>
        <p:spPr bwMode="auto">
          <a:xfrm>
            <a:off x="5656263" y="11430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y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19547" name="Line 59"/>
          <p:cNvSpPr>
            <a:spLocks noChangeShapeType="1"/>
          </p:cNvSpPr>
          <p:nvPr/>
        </p:nvSpPr>
        <p:spPr bwMode="auto">
          <a:xfrm>
            <a:off x="2936875" y="1544638"/>
            <a:ext cx="0" cy="47561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319548" name="Line 60"/>
          <p:cNvSpPr>
            <a:spLocks noChangeShapeType="1"/>
          </p:cNvSpPr>
          <p:nvPr/>
        </p:nvSpPr>
        <p:spPr bwMode="auto">
          <a:xfrm>
            <a:off x="5888038" y="1544638"/>
            <a:ext cx="1587" cy="47561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319549" name="Line 61"/>
          <p:cNvSpPr>
            <a:spLocks noChangeShapeType="1"/>
          </p:cNvSpPr>
          <p:nvPr/>
        </p:nvSpPr>
        <p:spPr bwMode="auto">
          <a:xfrm>
            <a:off x="6462713" y="1477963"/>
            <a:ext cx="1587" cy="47561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319550" name="Line 62"/>
          <p:cNvSpPr>
            <a:spLocks noChangeShapeType="1"/>
          </p:cNvSpPr>
          <p:nvPr/>
        </p:nvSpPr>
        <p:spPr bwMode="auto">
          <a:xfrm>
            <a:off x="7038975" y="1477963"/>
            <a:ext cx="0" cy="47561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319551" name="Line 63"/>
          <p:cNvSpPr>
            <a:spLocks noChangeShapeType="1"/>
          </p:cNvSpPr>
          <p:nvPr/>
        </p:nvSpPr>
        <p:spPr bwMode="auto">
          <a:xfrm>
            <a:off x="7615238" y="1477963"/>
            <a:ext cx="1587" cy="47561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319552" name="Line 64"/>
          <p:cNvSpPr>
            <a:spLocks noChangeShapeType="1"/>
          </p:cNvSpPr>
          <p:nvPr/>
        </p:nvSpPr>
        <p:spPr bwMode="auto">
          <a:xfrm>
            <a:off x="8189913" y="1477963"/>
            <a:ext cx="1587" cy="47561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319553" name="Line 65"/>
          <p:cNvSpPr>
            <a:spLocks noChangeShapeType="1"/>
          </p:cNvSpPr>
          <p:nvPr/>
        </p:nvSpPr>
        <p:spPr bwMode="auto">
          <a:xfrm>
            <a:off x="3513138" y="1612900"/>
            <a:ext cx="1587" cy="47545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319554" name="Line 66"/>
          <p:cNvSpPr>
            <a:spLocks noChangeShapeType="1"/>
          </p:cNvSpPr>
          <p:nvPr/>
        </p:nvSpPr>
        <p:spPr bwMode="auto">
          <a:xfrm>
            <a:off x="4087813" y="1612900"/>
            <a:ext cx="1587" cy="47545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319555" name="Line 67"/>
          <p:cNvSpPr>
            <a:spLocks noChangeShapeType="1"/>
          </p:cNvSpPr>
          <p:nvPr/>
        </p:nvSpPr>
        <p:spPr bwMode="auto">
          <a:xfrm>
            <a:off x="4664075" y="1544638"/>
            <a:ext cx="0" cy="47561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319556" name="Line 68"/>
          <p:cNvSpPr>
            <a:spLocks noChangeShapeType="1"/>
          </p:cNvSpPr>
          <p:nvPr/>
        </p:nvSpPr>
        <p:spPr bwMode="auto">
          <a:xfrm>
            <a:off x="2362200" y="1746250"/>
            <a:ext cx="6259513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319557" name="Line 69"/>
          <p:cNvSpPr>
            <a:spLocks noChangeShapeType="1"/>
          </p:cNvSpPr>
          <p:nvPr/>
        </p:nvSpPr>
        <p:spPr bwMode="auto">
          <a:xfrm>
            <a:off x="2484438" y="3068638"/>
            <a:ext cx="62611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319558" name="Line 70"/>
          <p:cNvSpPr>
            <a:spLocks noChangeShapeType="1"/>
          </p:cNvSpPr>
          <p:nvPr/>
        </p:nvSpPr>
        <p:spPr bwMode="auto">
          <a:xfrm>
            <a:off x="2651125" y="3554413"/>
            <a:ext cx="6257925" cy="158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319559" name="Line 71"/>
          <p:cNvSpPr>
            <a:spLocks noChangeShapeType="1"/>
          </p:cNvSpPr>
          <p:nvPr/>
        </p:nvSpPr>
        <p:spPr bwMode="auto">
          <a:xfrm>
            <a:off x="2651125" y="4894263"/>
            <a:ext cx="6257925" cy="158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319560" name="Line 72"/>
          <p:cNvSpPr>
            <a:spLocks noChangeShapeType="1"/>
          </p:cNvSpPr>
          <p:nvPr/>
        </p:nvSpPr>
        <p:spPr bwMode="auto">
          <a:xfrm>
            <a:off x="2651125" y="5430838"/>
            <a:ext cx="6257925" cy="158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319561" name="Line 73"/>
          <p:cNvSpPr>
            <a:spLocks noChangeShapeType="1"/>
          </p:cNvSpPr>
          <p:nvPr/>
        </p:nvSpPr>
        <p:spPr bwMode="auto">
          <a:xfrm>
            <a:off x="2435225" y="5832475"/>
            <a:ext cx="62579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319562" name="Line 74"/>
          <p:cNvSpPr>
            <a:spLocks noChangeShapeType="1"/>
          </p:cNvSpPr>
          <p:nvPr/>
        </p:nvSpPr>
        <p:spPr bwMode="auto">
          <a:xfrm>
            <a:off x="2505075" y="2147888"/>
            <a:ext cx="6261100" cy="158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319563" name="Line 75"/>
          <p:cNvSpPr>
            <a:spLocks noChangeShapeType="1"/>
          </p:cNvSpPr>
          <p:nvPr/>
        </p:nvSpPr>
        <p:spPr bwMode="auto">
          <a:xfrm>
            <a:off x="2578100" y="2682875"/>
            <a:ext cx="6259513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pic>
        <p:nvPicPr>
          <p:cNvPr id="319564" name="Picture 76" descr="标志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77213" y="6021388"/>
            <a:ext cx="631825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319565" name="Line 77"/>
          <p:cNvSpPr>
            <a:spLocks noChangeShapeType="1"/>
          </p:cNvSpPr>
          <p:nvPr/>
        </p:nvSpPr>
        <p:spPr bwMode="auto">
          <a:xfrm flipH="1">
            <a:off x="5292725" y="2133600"/>
            <a:ext cx="1150938" cy="1871663"/>
          </a:xfrm>
          <a:prstGeom prst="line">
            <a:avLst/>
          </a:prstGeom>
          <a:noFill/>
          <a:ln w="28575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319566" name="Line 78"/>
          <p:cNvSpPr>
            <a:spLocks noChangeShapeType="1"/>
          </p:cNvSpPr>
          <p:nvPr/>
        </p:nvSpPr>
        <p:spPr bwMode="auto">
          <a:xfrm>
            <a:off x="6443663" y="2133600"/>
            <a:ext cx="1152525" cy="1871663"/>
          </a:xfrm>
          <a:prstGeom prst="line">
            <a:avLst/>
          </a:prstGeom>
          <a:noFill/>
          <a:ln w="28575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319567" name="Text Box 79"/>
          <p:cNvSpPr>
            <a:spLocks noChangeArrowheads="1"/>
          </p:cNvSpPr>
          <p:nvPr/>
        </p:nvSpPr>
        <p:spPr bwMode="auto">
          <a:xfrm>
            <a:off x="6443663" y="17732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19568" name="Text Box 80"/>
          <p:cNvSpPr>
            <a:spLocks noChangeArrowheads="1"/>
          </p:cNvSpPr>
          <p:nvPr/>
        </p:nvSpPr>
        <p:spPr bwMode="auto">
          <a:xfrm>
            <a:off x="7596188" y="3429000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B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19569" name="Line 81"/>
          <p:cNvSpPr>
            <a:spLocks noChangeShapeType="1"/>
          </p:cNvSpPr>
          <p:nvPr/>
        </p:nvSpPr>
        <p:spPr bwMode="auto">
          <a:xfrm>
            <a:off x="2425700" y="4481513"/>
            <a:ext cx="6732588" cy="1587"/>
          </a:xfrm>
          <a:prstGeom prst="line">
            <a:avLst/>
          </a:prstGeom>
          <a:noFill/>
          <a:ln w="9525">
            <a:solidFill>
              <a:schemeClr val="bg2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grpSp>
        <p:nvGrpSpPr>
          <p:cNvPr id="319570" name="Group 82"/>
          <p:cNvGrpSpPr/>
          <p:nvPr/>
        </p:nvGrpSpPr>
        <p:grpSpPr bwMode="auto">
          <a:xfrm>
            <a:off x="0" y="0"/>
            <a:ext cx="2700338" cy="523875"/>
            <a:chOff x="0" y="0"/>
            <a:chExt cx="2256" cy="980"/>
          </a:xfrm>
        </p:grpSpPr>
        <p:grpSp>
          <p:nvGrpSpPr>
            <p:cNvPr id="319571" name="Group 83"/>
            <p:cNvGrpSpPr/>
            <p:nvPr/>
          </p:nvGrpSpPr>
          <p:grpSpPr bwMode="auto">
            <a:xfrm>
              <a:off x="0" y="2"/>
              <a:ext cx="1488" cy="978"/>
              <a:chOff x="1920" y="40"/>
              <a:chExt cx="2112" cy="344"/>
            </a:xfrm>
          </p:grpSpPr>
          <p:sp>
            <p:nvSpPr>
              <p:cNvPr id="319572" name="Rectangle 84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326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buFontTx/>
                  <a:buNone/>
                </a:pP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当堂检测 </a:t>
                </a:r>
                <a:endParaRPr lang="zh-CN" altLang="en-US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319573" name="Rectangle 85" descr="PE03255_"/>
              <p:cNvSpPr>
                <a:spLocks noChangeArrowheads="1"/>
              </p:cNvSpPr>
              <p:nvPr/>
            </p:nvSpPr>
            <p:spPr bwMode="auto">
              <a:xfrm>
                <a:off x="3575" y="40"/>
                <a:ext cx="218" cy="3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4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buFontTx/>
                  <a:buNone/>
                </a:pPr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319574" name="Picture 86" descr="678"/>
            <p:cNvPicPr>
              <a:picLocks noChangeAspect="1" noChangeArrowheads="1" noCrop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9575" name="Picture 87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620713"/>
            <a:ext cx="8229600" cy="4953000"/>
          </a:xfrm>
        </p:spPr>
        <p:txBody>
          <a:bodyPr/>
          <a:lstStyle/>
          <a:p>
            <a:r>
              <a:rPr lang="zh-CN" altLang="en-US" sz="2400" b="1"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latin typeface="宋体" panose="02010600030101010101" pitchFamily="2" charset="-122"/>
              </a:rPr>
              <a:t>2013•</a:t>
            </a:r>
            <a:r>
              <a:rPr lang="zh-CN" altLang="en-US" sz="2400" b="1">
                <a:latin typeface="宋体" panose="02010600030101010101" pitchFamily="2" charset="-122"/>
              </a:rPr>
              <a:t>昆明）在平面直角坐标系中，四边形</a:t>
            </a:r>
            <a:r>
              <a:rPr lang="en-US" altLang="zh-CN" sz="2400" b="1">
                <a:latin typeface="宋体" panose="02010600030101010101" pitchFamily="2" charset="-122"/>
              </a:rPr>
              <a:t>ABCD</a:t>
            </a:r>
            <a:r>
              <a:rPr lang="zh-CN" altLang="en-US" sz="2400" b="1">
                <a:latin typeface="宋体" panose="02010600030101010101" pitchFamily="2" charset="-122"/>
              </a:rPr>
              <a:t>的位置如图所示，解答下列问题：</a:t>
            </a:r>
          </a:p>
          <a:p>
            <a:r>
              <a:rPr lang="zh-CN" altLang="en-US" sz="2400" b="1">
                <a:latin typeface="宋体" panose="02010600030101010101" pitchFamily="2" charset="-122"/>
              </a:rPr>
              <a:t>将四边形</a:t>
            </a:r>
            <a:r>
              <a:rPr lang="en-US" altLang="zh-CN" sz="2400" b="1">
                <a:latin typeface="宋体" panose="02010600030101010101" pitchFamily="2" charset="-122"/>
              </a:rPr>
              <a:t>ABCD</a:t>
            </a:r>
            <a:r>
              <a:rPr lang="zh-CN" altLang="en-US" sz="2400" b="1">
                <a:latin typeface="宋体" panose="02010600030101010101" pitchFamily="2" charset="-122"/>
              </a:rPr>
              <a:t>先向左平移</a:t>
            </a:r>
            <a:r>
              <a:rPr lang="en-US" altLang="zh-CN" sz="2400" b="1">
                <a:latin typeface="宋体" panose="02010600030101010101" pitchFamily="2" charset="-122"/>
              </a:rPr>
              <a:t>4</a:t>
            </a:r>
            <a:r>
              <a:rPr lang="zh-CN" altLang="en-US" sz="2400" b="1">
                <a:latin typeface="宋体" panose="02010600030101010101" pitchFamily="2" charset="-122"/>
              </a:rPr>
              <a:t>个单位，再向下平移</a:t>
            </a:r>
            <a:r>
              <a:rPr lang="en-US" altLang="zh-CN" sz="2400" b="1">
                <a:latin typeface="宋体" panose="02010600030101010101" pitchFamily="2" charset="-122"/>
              </a:rPr>
              <a:t>6</a:t>
            </a:r>
            <a:r>
              <a:rPr lang="zh-CN" altLang="en-US" sz="2400" b="1">
                <a:latin typeface="宋体" panose="02010600030101010101" pitchFamily="2" charset="-122"/>
              </a:rPr>
              <a:t>个单位，得到四边形</a:t>
            </a:r>
            <a:r>
              <a:rPr lang="en-US" altLang="zh-CN" sz="2400" b="1">
                <a:latin typeface="宋体" panose="02010600030101010101" pitchFamily="2" charset="-122"/>
              </a:rPr>
              <a:t>A</a:t>
            </a:r>
            <a:r>
              <a:rPr lang="en-US" altLang="zh-CN" sz="2400" b="1" baseline="-25000">
                <a:latin typeface="宋体" panose="02010600030101010101" pitchFamily="2" charset="-122"/>
              </a:rPr>
              <a:t>1</a:t>
            </a:r>
            <a:r>
              <a:rPr lang="en-US" altLang="zh-CN" sz="2400" b="1">
                <a:latin typeface="宋体" panose="02010600030101010101" pitchFamily="2" charset="-122"/>
              </a:rPr>
              <a:t>B</a:t>
            </a:r>
            <a:r>
              <a:rPr lang="en-US" altLang="zh-CN" sz="2400" b="1" baseline="-25000">
                <a:latin typeface="宋体" panose="02010600030101010101" pitchFamily="2" charset="-122"/>
              </a:rPr>
              <a:t>1</a:t>
            </a:r>
            <a:r>
              <a:rPr lang="en-US" altLang="zh-CN" sz="2400" b="1">
                <a:latin typeface="宋体" panose="02010600030101010101" pitchFamily="2" charset="-122"/>
              </a:rPr>
              <a:t>C</a:t>
            </a:r>
            <a:r>
              <a:rPr lang="en-US" altLang="zh-CN" sz="2400" b="1" baseline="-25000">
                <a:latin typeface="宋体" panose="02010600030101010101" pitchFamily="2" charset="-122"/>
              </a:rPr>
              <a:t>1</a:t>
            </a:r>
            <a:r>
              <a:rPr lang="en-US" altLang="zh-CN" sz="2400" b="1">
                <a:latin typeface="宋体" panose="02010600030101010101" pitchFamily="2" charset="-122"/>
              </a:rPr>
              <a:t>D</a:t>
            </a:r>
            <a:r>
              <a:rPr lang="en-US" altLang="zh-CN" sz="2400" b="1" baseline="-25000">
                <a:latin typeface="宋体" panose="02010600030101010101" pitchFamily="2" charset="-122"/>
              </a:rPr>
              <a:t>1</a:t>
            </a:r>
            <a:r>
              <a:rPr lang="zh-CN" altLang="en-US" sz="2400" b="1">
                <a:latin typeface="宋体" panose="02010600030101010101" pitchFamily="2" charset="-122"/>
              </a:rPr>
              <a:t>，画出平移后的四边形</a:t>
            </a:r>
            <a:r>
              <a:rPr lang="en-US" altLang="zh-CN" sz="2400" b="1">
                <a:latin typeface="宋体" panose="02010600030101010101" pitchFamily="2" charset="-122"/>
              </a:rPr>
              <a:t>A</a:t>
            </a:r>
            <a:r>
              <a:rPr lang="en-US" altLang="zh-CN" sz="2400" b="1" baseline="-25000">
                <a:latin typeface="宋体" panose="02010600030101010101" pitchFamily="2" charset="-122"/>
              </a:rPr>
              <a:t>1</a:t>
            </a:r>
            <a:r>
              <a:rPr lang="en-US" altLang="zh-CN" sz="2400" b="1">
                <a:latin typeface="宋体" panose="02010600030101010101" pitchFamily="2" charset="-122"/>
              </a:rPr>
              <a:t>B</a:t>
            </a:r>
            <a:r>
              <a:rPr lang="en-US" altLang="zh-CN" sz="2400" b="1" baseline="-25000">
                <a:latin typeface="宋体" panose="02010600030101010101" pitchFamily="2" charset="-122"/>
              </a:rPr>
              <a:t>1</a:t>
            </a:r>
            <a:r>
              <a:rPr lang="en-US" altLang="zh-CN" sz="2400" b="1">
                <a:latin typeface="宋体" panose="02010600030101010101" pitchFamily="2" charset="-122"/>
              </a:rPr>
              <a:t>C</a:t>
            </a:r>
            <a:r>
              <a:rPr lang="en-US" altLang="zh-CN" sz="2400" b="1" baseline="-25000">
                <a:latin typeface="宋体" panose="02010600030101010101" pitchFamily="2" charset="-122"/>
              </a:rPr>
              <a:t>1</a:t>
            </a:r>
            <a:r>
              <a:rPr lang="en-US" altLang="zh-CN" sz="2400" b="1">
                <a:latin typeface="宋体" panose="02010600030101010101" pitchFamily="2" charset="-122"/>
              </a:rPr>
              <a:t>D</a:t>
            </a:r>
            <a:r>
              <a:rPr lang="en-US" altLang="zh-CN" sz="2400" b="1" baseline="-25000">
                <a:latin typeface="宋体" panose="02010600030101010101" pitchFamily="2" charset="-122"/>
              </a:rPr>
              <a:t>1</a:t>
            </a:r>
            <a:r>
              <a:rPr lang="zh-CN" altLang="en-US" sz="2400" b="1">
                <a:latin typeface="宋体" panose="02010600030101010101" pitchFamily="2" charset="-122"/>
              </a:rPr>
              <a:t>；并写出各顶点的坐标。</a:t>
            </a:r>
          </a:p>
        </p:txBody>
      </p:sp>
      <p:pic>
        <p:nvPicPr>
          <p:cNvPr id="320515" name="Picture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349500"/>
            <a:ext cx="353695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0516" name="Group 4"/>
          <p:cNvGrpSpPr/>
          <p:nvPr/>
        </p:nvGrpSpPr>
        <p:grpSpPr bwMode="auto">
          <a:xfrm>
            <a:off x="0" y="0"/>
            <a:ext cx="3419475" cy="692150"/>
            <a:chOff x="0" y="0"/>
            <a:chExt cx="2256" cy="576"/>
          </a:xfrm>
        </p:grpSpPr>
        <p:grpSp>
          <p:nvGrpSpPr>
            <p:cNvPr id="320517" name="Group 5"/>
            <p:cNvGrpSpPr/>
            <p:nvPr/>
          </p:nvGrpSpPr>
          <p:grpSpPr bwMode="auto">
            <a:xfrm>
              <a:off x="0" y="2"/>
              <a:ext cx="1488" cy="463"/>
              <a:chOff x="1920" y="40"/>
              <a:chExt cx="2112" cy="163"/>
            </a:xfrm>
          </p:grpSpPr>
          <p:sp>
            <p:nvSpPr>
              <p:cNvPr id="320518" name="Rectangle 6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145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buFontTx/>
                  <a:buNone/>
                </a:pP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当堂检测 </a:t>
                </a:r>
                <a:endParaRPr lang="zh-CN" altLang="en-US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320519" name="Rectangle 7" descr="PE03255_"/>
              <p:cNvSpPr>
                <a:spLocks noChangeArrowheads="1"/>
              </p:cNvSpPr>
              <p:nvPr/>
            </p:nvSpPr>
            <p:spPr bwMode="auto">
              <a:xfrm>
                <a:off x="3597" y="40"/>
                <a:ext cx="17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3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buFontTx/>
                  <a:buNone/>
                </a:pPr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320520" name="Picture 8" descr="678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0521" name="Picture 9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idx="1"/>
          </p:nvPr>
        </p:nvSpPr>
        <p:spPr>
          <a:xfrm>
            <a:off x="277217" y="260648"/>
            <a:ext cx="8229600" cy="414908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400" b="1" dirty="0"/>
              <a:t>4</a:t>
            </a:r>
            <a:r>
              <a:rPr lang="zh-CN" altLang="en-US" sz="2400" b="1" dirty="0"/>
              <a:t>、（</a:t>
            </a:r>
            <a:r>
              <a:rPr lang="en-US" altLang="zh-CN" sz="2400" b="1" dirty="0"/>
              <a:t>2011</a:t>
            </a:r>
            <a:r>
              <a:rPr lang="zh-CN" altLang="en-US" sz="2400" b="1" dirty="0"/>
              <a:t>黑龙江大庆）在平面直角坐标系中，已知点</a:t>
            </a:r>
            <a:r>
              <a:rPr lang="en-US" altLang="zh-CN" sz="2400" b="1" dirty="0"/>
              <a:t>A(</a:t>
            </a:r>
            <a:r>
              <a:rPr lang="zh-CN" altLang="en-US" sz="2400" b="1" dirty="0"/>
              <a:t>－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，</a:t>
            </a:r>
            <a:r>
              <a:rPr lang="en-US" altLang="zh-CN" sz="2400" b="1" dirty="0"/>
              <a:t>0)</a:t>
            </a:r>
            <a:r>
              <a:rPr lang="zh-CN" altLang="en-US" sz="2400" b="1" dirty="0"/>
              <a:t>和</a:t>
            </a:r>
            <a:r>
              <a:rPr lang="en-US" altLang="zh-CN" sz="2400" b="1" dirty="0"/>
              <a:t>B(1</a:t>
            </a:r>
            <a:r>
              <a:rPr lang="zh-CN" altLang="en-US" sz="2400" b="1" dirty="0"/>
              <a:t>，</a:t>
            </a:r>
            <a:r>
              <a:rPr lang="en-US" altLang="zh-CN" sz="2400" b="1" dirty="0"/>
              <a:t>2)</a:t>
            </a:r>
            <a:r>
              <a:rPr lang="zh-CN" altLang="en-US" sz="2400" b="1" dirty="0"/>
              <a:t>，连接</a:t>
            </a:r>
            <a:r>
              <a:rPr lang="en-US" altLang="zh-CN" sz="2400" b="1" dirty="0"/>
              <a:t>AB</a:t>
            </a:r>
            <a:r>
              <a:rPr lang="zh-CN" altLang="en-US" sz="2400" b="1" dirty="0"/>
              <a:t>，平移线段</a:t>
            </a:r>
            <a:r>
              <a:rPr lang="en-US" altLang="zh-CN" sz="2400" b="1" dirty="0"/>
              <a:t>AB</a:t>
            </a:r>
            <a:r>
              <a:rPr lang="zh-CN" altLang="en-US" sz="2400" b="1" dirty="0"/>
              <a:t>得到线段</a:t>
            </a:r>
            <a:r>
              <a:rPr lang="en-US" altLang="zh-CN" sz="2400" b="1" dirty="0"/>
              <a:t>A</a:t>
            </a:r>
            <a:r>
              <a:rPr lang="en-US" altLang="zh-CN" sz="2400" b="1" baseline="-25000" dirty="0"/>
              <a:t>1</a:t>
            </a:r>
            <a:r>
              <a:rPr lang="en-US" altLang="zh-CN" sz="2400" b="1" dirty="0"/>
              <a:t>B</a:t>
            </a:r>
            <a:r>
              <a:rPr lang="en-US" altLang="zh-CN" sz="2400" b="1" baseline="-25000" dirty="0"/>
              <a:t>1</a:t>
            </a:r>
            <a:r>
              <a:rPr lang="zh-CN" altLang="en-US" sz="2400" b="1" dirty="0"/>
              <a:t>．若点</a:t>
            </a:r>
            <a:r>
              <a:rPr lang="en-US" altLang="zh-CN" sz="2400" b="1" dirty="0"/>
              <a:t>A</a:t>
            </a:r>
            <a:r>
              <a:rPr lang="zh-CN" altLang="en-US" sz="2400" b="1" dirty="0"/>
              <a:t>的对应点</a:t>
            </a:r>
            <a:r>
              <a:rPr lang="en-US" altLang="zh-CN" sz="2400" b="1" dirty="0"/>
              <a:t>A</a:t>
            </a:r>
            <a:r>
              <a:rPr lang="en-US" altLang="zh-CN" sz="2400" b="1" baseline="-25000" dirty="0"/>
              <a:t>1</a:t>
            </a:r>
            <a:r>
              <a:rPr lang="zh-CN" altLang="en-US" sz="2400" b="1" dirty="0"/>
              <a:t>的坐标为</a:t>
            </a:r>
            <a:r>
              <a:rPr lang="en-US" altLang="zh-CN" sz="2400" b="1" dirty="0"/>
              <a:t>(2</a:t>
            </a:r>
            <a:r>
              <a:rPr lang="zh-CN" altLang="en-US" sz="2400" b="1" dirty="0"/>
              <a:t>，－</a:t>
            </a:r>
            <a:r>
              <a:rPr lang="en-US" altLang="zh-CN" sz="2400" b="1" dirty="0"/>
              <a:t>1)</a:t>
            </a:r>
            <a:r>
              <a:rPr lang="zh-CN" altLang="en-US" sz="2400" b="1" dirty="0"/>
              <a:t>，则点</a:t>
            </a:r>
            <a:r>
              <a:rPr lang="en-US" altLang="zh-CN" sz="2400" b="1" dirty="0"/>
              <a:t>B</a:t>
            </a:r>
            <a:r>
              <a:rPr lang="zh-CN" altLang="en-US" sz="2400" b="1" dirty="0"/>
              <a:t>的对应点</a:t>
            </a:r>
            <a:r>
              <a:rPr lang="en-US" altLang="zh-CN" sz="2400" b="1" dirty="0"/>
              <a:t>B</a:t>
            </a:r>
            <a:r>
              <a:rPr lang="en-US" altLang="zh-CN" sz="2400" b="1" baseline="-25000" dirty="0"/>
              <a:t>1</a:t>
            </a:r>
            <a:r>
              <a:rPr lang="zh-CN" altLang="en-US" sz="2400" b="1" dirty="0"/>
              <a:t>的坐标为</a:t>
            </a:r>
          </a:p>
          <a:p>
            <a:pPr>
              <a:buFontTx/>
              <a:buNone/>
            </a:pPr>
            <a:r>
              <a:rPr lang="en-US" altLang="zh-CN" sz="2400" b="1" dirty="0"/>
              <a:t> A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(4</a:t>
            </a:r>
            <a:r>
              <a:rPr lang="zh-CN" altLang="en-US" sz="2400" b="1" dirty="0"/>
              <a:t>，</a:t>
            </a:r>
            <a:r>
              <a:rPr lang="en-US" altLang="zh-CN" sz="2400" b="1" dirty="0"/>
              <a:t>3)      B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(4</a:t>
            </a:r>
            <a:r>
              <a:rPr lang="zh-CN" altLang="en-US" sz="2400" b="1" dirty="0"/>
              <a:t>，</a:t>
            </a:r>
            <a:r>
              <a:rPr lang="en-US" altLang="zh-CN" sz="2400" b="1" dirty="0"/>
              <a:t>1)      </a:t>
            </a:r>
            <a:r>
              <a:rPr lang="en-US" altLang="zh-CN" sz="2400" b="1" dirty="0" smtClean="0"/>
              <a:t>C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(</a:t>
            </a:r>
            <a:r>
              <a:rPr lang="zh-CN" altLang="en-US" sz="2400" b="1" dirty="0"/>
              <a:t>－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，</a:t>
            </a:r>
            <a:r>
              <a:rPr lang="en-US" altLang="zh-CN" sz="2400" b="1" dirty="0"/>
              <a:t>3)    </a:t>
            </a:r>
            <a:r>
              <a:rPr lang="en-US" altLang="zh-CN" sz="2400" b="1" dirty="0" smtClean="0"/>
              <a:t> D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(</a:t>
            </a:r>
            <a:r>
              <a:rPr lang="zh-CN" altLang="en-US" sz="2400" b="1" dirty="0"/>
              <a:t>－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，</a:t>
            </a:r>
            <a:r>
              <a:rPr lang="en-US" altLang="zh-CN" sz="2400" b="1" dirty="0"/>
              <a:t>1)</a:t>
            </a:r>
          </a:p>
          <a:p>
            <a:pPr>
              <a:buFontTx/>
              <a:buNone/>
            </a:pPr>
            <a:r>
              <a:rPr lang="en-US" altLang="zh-CN" sz="2400" b="1" dirty="0"/>
              <a:t>5</a:t>
            </a:r>
            <a:r>
              <a:rPr lang="zh-CN" altLang="en-US" sz="2400" b="1" dirty="0"/>
              <a:t>、如图，把图①中的△</a:t>
            </a:r>
            <a:r>
              <a:rPr lang="en-US" altLang="zh-CN" sz="2400" b="1" dirty="0"/>
              <a:t>ABC</a:t>
            </a:r>
            <a:r>
              <a:rPr lang="zh-CN" altLang="en-US" sz="2400" b="1" dirty="0"/>
              <a:t>经过一定的变换得到图②中的△</a:t>
            </a:r>
            <a:r>
              <a:rPr lang="en-US" altLang="zh-CN" sz="2400" b="1" dirty="0"/>
              <a:t>A′B′C′</a:t>
            </a:r>
            <a:r>
              <a:rPr lang="zh-CN" altLang="en-US" sz="2400" b="1" dirty="0"/>
              <a:t>，如果图①中△</a:t>
            </a:r>
            <a:r>
              <a:rPr lang="en-US" altLang="zh-CN" sz="2400" b="1" dirty="0"/>
              <a:t>ABC</a:t>
            </a:r>
            <a:r>
              <a:rPr lang="zh-CN" altLang="en-US" sz="2400" b="1" dirty="0"/>
              <a:t>上点</a:t>
            </a:r>
            <a:r>
              <a:rPr lang="en-US" altLang="zh-CN" sz="2400" b="1" dirty="0"/>
              <a:t>P</a:t>
            </a:r>
            <a:r>
              <a:rPr lang="zh-CN" altLang="en-US" sz="2400" b="1" dirty="0"/>
              <a:t>的坐标为（</a:t>
            </a:r>
            <a:r>
              <a:rPr lang="en-US" altLang="zh-CN" sz="2400" b="1" dirty="0"/>
              <a:t>a</a:t>
            </a:r>
            <a:r>
              <a:rPr lang="zh-CN" altLang="en-US" sz="2400" b="1" dirty="0"/>
              <a:t>，</a:t>
            </a:r>
            <a:r>
              <a:rPr lang="en-US" altLang="zh-CN" sz="2400" b="1" dirty="0"/>
              <a:t>b</a:t>
            </a:r>
            <a:r>
              <a:rPr lang="zh-CN" altLang="en-US" sz="2400" b="1" dirty="0"/>
              <a:t>），那么这个点在图②中的对应点</a:t>
            </a:r>
            <a:r>
              <a:rPr lang="en-US" altLang="zh-CN" sz="2400" b="1" dirty="0"/>
              <a:t>P′</a:t>
            </a:r>
            <a:r>
              <a:rPr lang="zh-CN" altLang="en-US" sz="2400" b="1" dirty="0"/>
              <a:t>的坐标为（    ）</a:t>
            </a:r>
            <a:br>
              <a:rPr lang="zh-CN" altLang="en-US" sz="2400" b="1" dirty="0"/>
            </a:br>
            <a:r>
              <a:rPr lang="en-US" altLang="zh-CN" sz="2400" b="1" dirty="0"/>
              <a:t>A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(a-2,b-3)	</a:t>
            </a:r>
            <a:r>
              <a:rPr lang="en-US" altLang="zh-CN" sz="2400" b="1" dirty="0" smtClean="0"/>
              <a:t>B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(a-3,b-2)		</a:t>
            </a:r>
          </a:p>
          <a:p>
            <a:pPr>
              <a:buFontTx/>
              <a:buNone/>
            </a:pPr>
            <a:r>
              <a:rPr lang="en-US" altLang="zh-CN" sz="2400" b="1" dirty="0"/>
              <a:t>   C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(a+3,b+2)	</a:t>
            </a:r>
            <a:r>
              <a:rPr lang="en-US" altLang="zh-CN" sz="2400" b="1" dirty="0" smtClean="0"/>
              <a:t>D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(a+2,b+3)</a:t>
            </a:r>
            <a:r>
              <a:rPr lang="en-US" altLang="zh-CN" sz="2400" dirty="0"/>
              <a:t> </a:t>
            </a:r>
            <a:endParaRPr lang="zh-CN" altLang="en-US" sz="2400" dirty="0"/>
          </a:p>
        </p:txBody>
      </p:sp>
      <p:pic>
        <p:nvPicPr>
          <p:cNvPr id="321539" name="Picture 3" descr="21502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4251325"/>
            <a:ext cx="5400675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idx="1"/>
          </p:nvPr>
        </p:nvSpPr>
        <p:spPr>
          <a:xfrm>
            <a:off x="107504" y="908720"/>
            <a:ext cx="822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 dirty="0"/>
              <a:t>6</a:t>
            </a:r>
            <a:r>
              <a:rPr lang="zh-CN" altLang="en-US" b="1" dirty="0"/>
              <a:t>、在平面直角坐标系中，</a:t>
            </a:r>
            <a:r>
              <a:rPr lang="zh-CN" altLang="en-US" b="1" i="1" dirty="0"/>
              <a:t>□</a:t>
            </a:r>
            <a:r>
              <a:rPr lang="en-US" altLang="zh-CN" b="1" dirty="0"/>
              <a:t>ABCD</a:t>
            </a:r>
            <a:r>
              <a:rPr lang="zh-CN" altLang="en-US" b="1" dirty="0"/>
              <a:t>的顶点</a:t>
            </a:r>
            <a:r>
              <a:rPr lang="en-US" altLang="zh-CN" b="1" dirty="0"/>
              <a:t>A</a:t>
            </a:r>
            <a:r>
              <a:rPr lang="zh-CN" altLang="en-US" b="1" dirty="0"/>
              <a:t>、</a:t>
            </a:r>
            <a:r>
              <a:rPr lang="en-US" altLang="zh-CN" b="1" dirty="0"/>
              <a:t>B</a:t>
            </a:r>
            <a:r>
              <a:rPr lang="zh-CN" altLang="en-US" b="1" dirty="0"/>
              <a:t>、</a:t>
            </a:r>
            <a:r>
              <a:rPr lang="en-US" altLang="zh-CN" b="1" dirty="0"/>
              <a:t>D</a:t>
            </a:r>
            <a:r>
              <a:rPr lang="zh-CN" altLang="en-US" b="1" dirty="0"/>
              <a:t>的坐标分别是</a:t>
            </a:r>
            <a:r>
              <a:rPr lang="en-US" altLang="zh-CN" b="1" dirty="0"/>
              <a:t>(0,0)</a:t>
            </a:r>
            <a:r>
              <a:rPr lang="zh-CN" altLang="en-US" b="1" dirty="0"/>
              <a:t>，</a:t>
            </a:r>
            <a:r>
              <a:rPr lang="en-US" altLang="zh-CN" b="1" dirty="0"/>
              <a:t>(5,0)</a:t>
            </a:r>
            <a:r>
              <a:rPr lang="zh-CN" altLang="en-US" b="1" dirty="0"/>
              <a:t>，</a:t>
            </a:r>
            <a:r>
              <a:rPr lang="en-US" altLang="zh-CN" b="1" dirty="0"/>
              <a:t>(2,3)</a:t>
            </a:r>
            <a:r>
              <a:rPr lang="zh-CN" altLang="en-US" b="1" dirty="0"/>
              <a:t>，则顶点</a:t>
            </a:r>
            <a:r>
              <a:rPr lang="en-US" altLang="zh-CN" b="1" dirty="0"/>
              <a:t>C</a:t>
            </a:r>
            <a:r>
              <a:rPr lang="zh-CN" altLang="en-US" b="1" dirty="0"/>
              <a:t>的坐标是（       ）</a:t>
            </a:r>
          </a:p>
          <a:p>
            <a:r>
              <a:rPr lang="en-US" altLang="zh-CN" b="1" dirty="0"/>
              <a:t>A.</a:t>
            </a:r>
            <a:r>
              <a:rPr lang="zh-CN" altLang="en-US" b="1" dirty="0"/>
              <a:t>（</a:t>
            </a:r>
            <a:r>
              <a:rPr lang="en-US" altLang="zh-CN" b="1" dirty="0"/>
              <a:t>3</a:t>
            </a:r>
            <a:r>
              <a:rPr lang="zh-CN" altLang="en-US" b="1" dirty="0"/>
              <a:t>，</a:t>
            </a:r>
            <a:r>
              <a:rPr lang="en-US" altLang="zh-CN" b="1" dirty="0"/>
              <a:t>7</a:t>
            </a:r>
            <a:r>
              <a:rPr lang="zh-CN" altLang="en-US" b="1" dirty="0"/>
              <a:t>）；</a:t>
            </a:r>
            <a:r>
              <a:rPr lang="en-US" altLang="zh-CN" b="1" dirty="0"/>
              <a:t>B.</a:t>
            </a:r>
            <a:r>
              <a:rPr lang="zh-CN" altLang="en-US" b="1" dirty="0"/>
              <a:t>（</a:t>
            </a:r>
            <a:r>
              <a:rPr lang="en-US" altLang="zh-CN" b="1" dirty="0"/>
              <a:t>5</a:t>
            </a:r>
            <a:r>
              <a:rPr lang="zh-CN" altLang="en-US" b="1" dirty="0"/>
              <a:t>，</a:t>
            </a:r>
            <a:r>
              <a:rPr lang="en-US" altLang="zh-CN" b="1" dirty="0"/>
              <a:t>3</a:t>
            </a:r>
            <a:r>
              <a:rPr lang="zh-CN" altLang="en-US" b="1" dirty="0"/>
              <a:t>）    </a:t>
            </a:r>
            <a:r>
              <a:rPr lang="en-US" altLang="zh-CN" b="1" dirty="0"/>
              <a:t>C.</a:t>
            </a:r>
            <a:r>
              <a:rPr lang="zh-CN" altLang="en-US" b="1" dirty="0"/>
              <a:t>（</a:t>
            </a:r>
            <a:r>
              <a:rPr lang="en-US" altLang="zh-CN" b="1" dirty="0"/>
              <a:t>7</a:t>
            </a:r>
            <a:r>
              <a:rPr lang="zh-CN" altLang="en-US" b="1" dirty="0"/>
              <a:t>，</a:t>
            </a:r>
            <a:r>
              <a:rPr lang="en-US" altLang="zh-CN" b="1" dirty="0"/>
              <a:t>3</a:t>
            </a:r>
            <a:r>
              <a:rPr lang="zh-CN" altLang="en-US" b="1" dirty="0"/>
              <a:t>）；</a:t>
            </a:r>
            <a:r>
              <a:rPr lang="en-US" altLang="zh-CN" b="1" dirty="0"/>
              <a:t>D.</a:t>
            </a:r>
            <a:r>
              <a:rPr lang="zh-CN" altLang="en-US" b="1" dirty="0"/>
              <a:t>（</a:t>
            </a:r>
            <a:r>
              <a:rPr lang="en-US" altLang="zh-CN" b="1" dirty="0"/>
              <a:t>8</a:t>
            </a:r>
            <a:r>
              <a:rPr lang="zh-CN" altLang="en-US" b="1" dirty="0"/>
              <a:t>，</a:t>
            </a:r>
            <a:r>
              <a:rPr lang="en-US" altLang="zh-CN" b="1" dirty="0"/>
              <a:t>2</a:t>
            </a:r>
            <a:r>
              <a:rPr lang="zh-CN" altLang="en-US" b="1" dirty="0"/>
              <a:t>）</a:t>
            </a:r>
          </a:p>
        </p:txBody>
      </p:sp>
      <p:pic>
        <p:nvPicPr>
          <p:cNvPr id="3225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2997200"/>
            <a:ext cx="4176713" cy="278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2564" name="Group 4"/>
          <p:cNvGrpSpPr/>
          <p:nvPr/>
        </p:nvGrpSpPr>
        <p:grpSpPr bwMode="auto">
          <a:xfrm>
            <a:off x="0" y="0"/>
            <a:ext cx="3348038" cy="641350"/>
            <a:chOff x="0" y="0"/>
            <a:chExt cx="2256" cy="576"/>
          </a:xfrm>
        </p:grpSpPr>
        <p:grpSp>
          <p:nvGrpSpPr>
            <p:cNvPr id="322565" name="Group 5"/>
            <p:cNvGrpSpPr/>
            <p:nvPr/>
          </p:nvGrpSpPr>
          <p:grpSpPr bwMode="auto">
            <a:xfrm>
              <a:off x="0" y="2"/>
              <a:ext cx="1488" cy="495"/>
              <a:chOff x="1920" y="40"/>
              <a:chExt cx="2112" cy="174"/>
            </a:xfrm>
          </p:grpSpPr>
          <p:sp>
            <p:nvSpPr>
              <p:cNvPr id="322566" name="Rectangle 6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156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buFontTx/>
                  <a:buNone/>
                </a:pP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当堂检测 </a:t>
                </a:r>
                <a:endParaRPr lang="zh-CN" altLang="en-US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322567" name="Rectangle 7" descr="PE03255_"/>
              <p:cNvSpPr>
                <a:spLocks noChangeArrowheads="1"/>
              </p:cNvSpPr>
              <p:nvPr/>
            </p:nvSpPr>
            <p:spPr bwMode="auto">
              <a:xfrm>
                <a:off x="3575" y="40"/>
                <a:ext cx="176" cy="1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3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buFontTx/>
                  <a:buNone/>
                </a:pPr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322568" name="Picture 8" descr="678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2569" name="Picture 9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WordArt 2"/>
          <p:cNvSpPr>
            <a:spLocks noChangeArrowheads="1" noChangeShapeType="1"/>
          </p:cNvSpPr>
          <p:nvPr/>
        </p:nvSpPr>
        <p:spPr bwMode="auto">
          <a:xfrm>
            <a:off x="2011964" y="908720"/>
            <a:ext cx="4680520" cy="16177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800" b="1" dirty="0">
                <a:solidFill>
                  <a:srgbClr val="FF66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作业</a:t>
            </a:r>
          </a:p>
        </p:txBody>
      </p:sp>
      <p:sp>
        <p:nvSpPr>
          <p:cNvPr id="323587" name="Text Box 3"/>
          <p:cNvSpPr txBox="1">
            <a:spLocks noChangeArrowheads="1"/>
          </p:cNvSpPr>
          <p:nvPr/>
        </p:nvSpPr>
        <p:spPr bwMode="auto">
          <a:xfrm>
            <a:off x="1691680" y="3127375"/>
            <a:ext cx="516572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800" b="1" dirty="0">
                <a:solidFill>
                  <a:srgbClr val="0C0700"/>
                </a:solidFill>
              </a:rPr>
              <a:t>课本</a:t>
            </a:r>
            <a:r>
              <a:rPr lang="en-US" sz="4800" b="1" dirty="0">
                <a:solidFill>
                  <a:srgbClr val="0C0700"/>
                </a:solidFill>
              </a:rPr>
              <a:t>P</a:t>
            </a:r>
            <a:r>
              <a:rPr lang="en-US" sz="2800" b="1" dirty="0">
                <a:solidFill>
                  <a:srgbClr val="0C0700"/>
                </a:solidFill>
              </a:rPr>
              <a:t>172</a:t>
            </a:r>
            <a:r>
              <a:rPr lang="en-US" sz="4800" b="1" dirty="0">
                <a:solidFill>
                  <a:srgbClr val="0C0700"/>
                </a:solidFill>
              </a:rPr>
              <a:t>  </a:t>
            </a:r>
            <a:r>
              <a:rPr lang="zh-CN" altLang="en-US" sz="4800" b="1" dirty="0">
                <a:solidFill>
                  <a:srgbClr val="0C0700"/>
                </a:solidFill>
              </a:rPr>
              <a:t>习题</a:t>
            </a:r>
            <a:r>
              <a:rPr lang="en-US" sz="4800" b="1" dirty="0">
                <a:solidFill>
                  <a:srgbClr val="0C0700"/>
                </a:solidFill>
              </a:rPr>
              <a:t>11.1</a:t>
            </a:r>
          </a:p>
          <a:p>
            <a:r>
              <a:rPr lang="en-US" sz="4800" b="1" dirty="0">
                <a:solidFill>
                  <a:srgbClr val="0C0700"/>
                </a:solidFill>
              </a:rPr>
              <a:t>  4 </a:t>
            </a:r>
            <a:r>
              <a:rPr lang="zh-CN" altLang="en-US" sz="4800" b="1" dirty="0">
                <a:solidFill>
                  <a:srgbClr val="0C0700"/>
                </a:solidFill>
              </a:rPr>
              <a:t>、</a:t>
            </a:r>
            <a:r>
              <a:rPr lang="en-US" sz="4800" b="1" dirty="0">
                <a:solidFill>
                  <a:srgbClr val="0C0700"/>
                </a:solidFill>
              </a:rPr>
              <a:t>5</a:t>
            </a:r>
            <a:r>
              <a:rPr lang="zh-CN" altLang="en-US" sz="4800" b="1" dirty="0">
                <a:solidFill>
                  <a:srgbClr val="0C0700"/>
                </a:solidFill>
              </a:rPr>
              <a:t>、</a:t>
            </a:r>
            <a:r>
              <a:rPr lang="en-US" sz="4800" b="1" dirty="0">
                <a:solidFill>
                  <a:srgbClr val="0C0700"/>
                </a:solidFill>
              </a:rPr>
              <a:t>6</a:t>
            </a:r>
            <a:endParaRPr lang="en-US" sz="4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ChangeArrowheads="1"/>
          </p:cNvSpPr>
          <p:nvPr/>
        </p:nvSpPr>
        <p:spPr bwMode="auto">
          <a:xfrm>
            <a:off x="250825" y="1057275"/>
            <a:ext cx="853281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1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、如图所示</a:t>
            </a: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,△DEF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经过平移可以得到△</a:t>
            </a: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ABC,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那么∠</a:t>
            </a: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C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的对应角和</a:t>
            </a: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ED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的对应边分</a:t>
            </a:r>
            <a:r>
              <a:rPr lang="en-US" altLang="zh-CN" sz="2400" b="1" dirty="0">
                <a:latin typeface="宋体" panose="02010600030101010101" pitchFamily="2" charset="-122"/>
                <a:cs typeface="Courier New" panose="02070309020205020404" pitchFamily="49" charset="0"/>
              </a:rPr>
              <a:t>­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别是</a:t>
            </a: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(   )</a:t>
            </a:r>
            <a:endParaRPr lang="en-US" altLang="zh-CN" sz="2400" b="1" dirty="0">
              <a:latin typeface="Calibri" panose="020F0502020204030204" pitchFamily="34" charset="0"/>
            </a:endParaRPr>
          </a:p>
          <a:p>
            <a:pPr eaLnBrk="0" hangingPunct="0">
              <a:buFontTx/>
              <a:buNone/>
            </a:pP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    A.∠F, AC    B.∠BOD, BA;    C.∠F, BA      D.∠BOD, AC</a:t>
            </a:r>
            <a:endParaRPr lang="en-US" altLang="zh-CN" sz="2400" b="1" dirty="0">
              <a:latin typeface="Calibri" panose="020F0502020204030204" pitchFamily="34" charset="0"/>
            </a:endParaRPr>
          </a:p>
          <a:p>
            <a:pPr eaLnBrk="0" hangingPunct="0">
              <a:buFontTx/>
              <a:buNone/>
            </a:pP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2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、在平移过程中</a:t>
            </a: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,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对应线段</a:t>
            </a: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(   )</a:t>
            </a:r>
            <a:endParaRPr lang="en-US" altLang="zh-CN" sz="2400" b="1" dirty="0">
              <a:latin typeface="Calibri" panose="020F0502020204030204" pitchFamily="34" charset="0"/>
            </a:endParaRPr>
          </a:p>
          <a:p>
            <a:pPr eaLnBrk="0" hangingPunct="0">
              <a:buFontTx/>
              <a:buNone/>
            </a:pP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    A.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互相平行且相等</a:t>
            </a: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;  B.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互相垂直且相等  </a:t>
            </a:r>
          </a:p>
          <a:p>
            <a:pPr eaLnBrk="0" hangingPunct="0">
              <a:buFontTx/>
              <a:buNone/>
            </a:pP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    C.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互相平行</a:t>
            </a: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(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或在同一条直线上</a:t>
            </a: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)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且相等</a:t>
            </a:r>
            <a:endParaRPr lang="zh-CN" altLang="en-US" sz="2400" b="1" dirty="0">
              <a:latin typeface="Calibri" panose="020F0502020204030204" pitchFamily="34" charset="0"/>
            </a:endParaRPr>
          </a:p>
        </p:txBody>
      </p:sp>
      <p:pic>
        <p:nvPicPr>
          <p:cNvPr id="3246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508500"/>
            <a:ext cx="2736850" cy="196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79388" y="3357563"/>
            <a:ext cx="76517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133350">
              <a:buFontTx/>
              <a:buNone/>
            </a:pP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3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、如图所示</a:t>
            </a: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,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平移△</a:t>
            </a: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ABC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可得到△</a:t>
            </a: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DEF,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如果∠</a:t>
            </a: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A=50°,</a:t>
            </a:r>
          </a:p>
          <a:p>
            <a:pPr indent="133350">
              <a:buFontTx/>
              <a:buNone/>
            </a:pP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∠C=60°,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那么∠</a:t>
            </a: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E=____</a:t>
            </a:r>
            <a:r>
              <a:rPr lang="en-US" altLang="zh-CN" sz="2400" b="1" dirty="0">
                <a:latin typeface="宋体" panose="02010600030101010101" pitchFamily="2" charset="-122"/>
                <a:cs typeface="Courier New" panose="02070309020205020404" pitchFamily="49" charset="0"/>
              </a:rPr>
              <a:t>­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度</a:t>
            </a: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,∠EDF=_______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度</a:t>
            </a: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,</a:t>
            </a:r>
          </a:p>
          <a:p>
            <a:pPr indent="133350">
              <a:buFontTx/>
              <a:buNone/>
            </a:pP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∠F=______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度</a:t>
            </a: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,∠DOB=_______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度</a:t>
            </a:r>
            <a:r>
              <a:rPr lang="en-US" altLang="zh-CN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.</a:t>
            </a:r>
            <a:endParaRPr lang="en-US" altLang="zh-CN" sz="2400" b="1" dirty="0">
              <a:latin typeface="Calibri" panose="020F0502020204030204" pitchFamily="34" charset="0"/>
            </a:endParaRPr>
          </a:p>
        </p:txBody>
      </p:sp>
      <p:pic>
        <p:nvPicPr>
          <p:cNvPr id="3246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4437063"/>
            <a:ext cx="2590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4614" name="Group 6"/>
          <p:cNvGrpSpPr/>
          <p:nvPr/>
        </p:nvGrpSpPr>
        <p:grpSpPr bwMode="auto">
          <a:xfrm>
            <a:off x="0" y="0"/>
            <a:ext cx="3581400" cy="914400"/>
            <a:chOff x="0" y="0"/>
            <a:chExt cx="2256" cy="576"/>
          </a:xfrm>
        </p:grpSpPr>
        <p:grpSp>
          <p:nvGrpSpPr>
            <p:cNvPr id="324615" name="Group 7"/>
            <p:cNvGrpSpPr/>
            <p:nvPr/>
          </p:nvGrpSpPr>
          <p:grpSpPr bwMode="auto">
            <a:xfrm>
              <a:off x="0" y="2"/>
              <a:ext cx="1488" cy="364"/>
              <a:chOff x="1920" y="40"/>
              <a:chExt cx="2112" cy="128"/>
            </a:xfrm>
          </p:grpSpPr>
          <p:sp>
            <p:nvSpPr>
              <p:cNvPr id="324616" name="Rectangle 8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110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buFontTx/>
                  <a:buNone/>
                </a:pPr>
                <a:r>
                  <a:rPr lang="zh-CN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温故知新 </a:t>
                </a:r>
                <a:endParaRPr lang="zh-CN" altLang="en-US" sz="24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324617" name="Rectangle 9" descr="PE03255_"/>
              <p:cNvSpPr>
                <a:spLocks noChangeArrowheads="1"/>
              </p:cNvSpPr>
              <p:nvPr/>
            </p:nvSpPr>
            <p:spPr bwMode="auto">
              <a:xfrm>
                <a:off x="3601" y="40"/>
                <a:ext cx="164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4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buFontTx/>
                  <a:buNone/>
                </a:pPr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324618" name="Picture 10" descr="678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4619" name="Picture 11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765175"/>
            <a:ext cx="822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/>
              <a:t>（</a:t>
            </a:r>
            <a:r>
              <a:rPr lang="en-US" altLang="zh-CN" sz="2400" dirty="0"/>
              <a:t>2013</a:t>
            </a:r>
            <a:r>
              <a:rPr lang="zh-CN" altLang="en-US" sz="2400" dirty="0"/>
              <a:t>四川宜宾）如图，将面积为</a:t>
            </a:r>
            <a:r>
              <a:rPr lang="en-US" altLang="zh-CN" sz="2400" dirty="0"/>
              <a:t>5</a:t>
            </a:r>
            <a:r>
              <a:rPr lang="zh-CN" altLang="en-US" sz="2400" dirty="0"/>
              <a:t>的△</a:t>
            </a:r>
            <a:r>
              <a:rPr lang="en-US" altLang="zh-CN" sz="2400" i="1" dirty="0"/>
              <a:t>ABC</a:t>
            </a:r>
            <a:r>
              <a:rPr lang="zh-CN" altLang="en-US" sz="2400" dirty="0"/>
              <a:t>沿</a:t>
            </a:r>
            <a:r>
              <a:rPr lang="en-US" altLang="zh-CN" sz="2400" i="1" dirty="0"/>
              <a:t>BC</a:t>
            </a:r>
            <a:r>
              <a:rPr lang="zh-CN" altLang="en-US" sz="2400" dirty="0"/>
              <a:t>方向平移至△</a:t>
            </a:r>
            <a:r>
              <a:rPr lang="en-US" altLang="zh-CN" sz="2400" i="1" dirty="0"/>
              <a:t>DEF</a:t>
            </a:r>
            <a:r>
              <a:rPr lang="zh-CN" altLang="en-US" sz="2400" dirty="0"/>
              <a:t>的位置，平移的距离是边</a:t>
            </a:r>
            <a:r>
              <a:rPr lang="en-US" altLang="zh-CN" sz="2400" i="1" dirty="0"/>
              <a:t>BC</a:t>
            </a:r>
            <a:r>
              <a:rPr lang="zh-CN" altLang="en-US" sz="2400" dirty="0"/>
              <a:t>长的两倍，那么图中的四边形</a:t>
            </a:r>
            <a:r>
              <a:rPr lang="en-US" altLang="zh-CN" sz="2400" i="1" dirty="0"/>
              <a:t>ACED</a:t>
            </a:r>
            <a:r>
              <a:rPr lang="zh-CN" altLang="en-US" sz="2400" dirty="0"/>
              <a:t>的面积为</a:t>
            </a:r>
            <a:r>
              <a:rPr lang="zh-CN" altLang="en-US" sz="2400" u="sng" dirty="0"/>
              <a:t>　　</a:t>
            </a:r>
            <a:r>
              <a:rPr lang="zh-CN" altLang="en-US" sz="2400" dirty="0"/>
              <a:t>．</a:t>
            </a:r>
          </a:p>
        </p:txBody>
      </p:sp>
      <p:sp>
        <p:nvSpPr>
          <p:cNvPr id="325635" name="Rectangle 3"/>
          <p:cNvSpPr>
            <a:spLocks noChangeArrowheads="1"/>
          </p:cNvSpPr>
          <p:nvPr/>
        </p:nvSpPr>
        <p:spPr bwMode="auto">
          <a:xfrm>
            <a:off x="4643438" y="155575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u="sng">
                <a:solidFill>
                  <a:srgbClr val="FF3300"/>
                </a:solidFill>
              </a:rPr>
              <a:t>15</a:t>
            </a:r>
            <a:endParaRPr lang="zh-CN" altLang="en-US" sz="2400" u="sng">
              <a:solidFill>
                <a:srgbClr val="FF3300"/>
              </a:solidFill>
            </a:endParaRPr>
          </a:p>
        </p:txBody>
      </p:sp>
      <p:pic>
        <p:nvPicPr>
          <p:cNvPr id="325636" name="Picture24" descr=" 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DFC"/>
              </a:clrFrom>
              <a:clrTo>
                <a:srgbClr val="FEFD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5600" y="1773238"/>
            <a:ext cx="3097213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5637" name="Rectangle 5"/>
          <p:cNvSpPr>
            <a:spLocks noChangeArrowheads="1"/>
          </p:cNvSpPr>
          <p:nvPr/>
        </p:nvSpPr>
        <p:spPr bwMode="auto">
          <a:xfrm>
            <a:off x="250825" y="3716338"/>
            <a:ext cx="7138988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 dirty="0">
                <a:solidFill>
                  <a:srgbClr val="FF3300"/>
                </a:solidFill>
              </a:rPr>
              <a:t>解：设点</a:t>
            </a:r>
            <a:r>
              <a:rPr lang="en-US" altLang="zh-CN" sz="2400" b="1" i="1" dirty="0">
                <a:solidFill>
                  <a:srgbClr val="FF3300"/>
                </a:solidFill>
              </a:rPr>
              <a:t>A</a:t>
            </a:r>
            <a:r>
              <a:rPr lang="zh-CN" altLang="en-US" sz="2400" b="1" dirty="0">
                <a:solidFill>
                  <a:srgbClr val="FF3300"/>
                </a:solidFill>
              </a:rPr>
              <a:t>到</a:t>
            </a:r>
            <a:r>
              <a:rPr lang="en-US" altLang="zh-CN" sz="2400" b="1" i="1" dirty="0">
                <a:solidFill>
                  <a:srgbClr val="FF3300"/>
                </a:solidFill>
              </a:rPr>
              <a:t>BC</a:t>
            </a:r>
            <a:r>
              <a:rPr lang="zh-CN" altLang="en-US" sz="2400" b="1" dirty="0">
                <a:solidFill>
                  <a:srgbClr val="FF3300"/>
                </a:solidFill>
              </a:rPr>
              <a:t>的距离为</a:t>
            </a:r>
            <a:r>
              <a:rPr lang="en-US" altLang="zh-CN" sz="2400" b="1" i="1" dirty="0">
                <a:solidFill>
                  <a:srgbClr val="FF3300"/>
                </a:solidFill>
              </a:rPr>
              <a:t>h</a:t>
            </a:r>
            <a:r>
              <a:rPr lang="zh-CN" altLang="en-US" sz="2400" b="1" dirty="0">
                <a:solidFill>
                  <a:srgbClr val="FF3300"/>
                </a:solidFill>
              </a:rPr>
              <a:t>，则</a:t>
            </a:r>
            <a:r>
              <a:rPr lang="en-US" altLang="zh-CN" sz="2400" b="1" i="1" dirty="0">
                <a:solidFill>
                  <a:srgbClr val="FF3300"/>
                </a:solidFill>
              </a:rPr>
              <a:t>S</a:t>
            </a:r>
            <a:r>
              <a:rPr lang="en-US" altLang="zh-CN" sz="2400" b="1" dirty="0">
                <a:solidFill>
                  <a:srgbClr val="FF3300"/>
                </a:solidFill>
              </a:rPr>
              <a:t>△</a:t>
            </a:r>
            <a:r>
              <a:rPr lang="en-US" altLang="zh-CN" sz="2400" b="1" i="1" dirty="0">
                <a:solidFill>
                  <a:srgbClr val="FF3300"/>
                </a:solidFill>
              </a:rPr>
              <a:t>ABC</a:t>
            </a:r>
            <a:r>
              <a:rPr lang="en-US" altLang="zh-CN" sz="2400" b="1" dirty="0">
                <a:solidFill>
                  <a:srgbClr val="FF3300"/>
                </a:solidFill>
              </a:rPr>
              <a:t>=</a:t>
            </a:r>
            <a:r>
              <a:rPr lang="en-US" altLang="zh-CN" sz="2400" b="1" i="1" dirty="0" err="1">
                <a:solidFill>
                  <a:srgbClr val="FF3300"/>
                </a:solidFill>
              </a:rPr>
              <a:t>BC</a:t>
            </a:r>
            <a:r>
              <a:rPr lang="en-US" altLang="zh-CN" sz="2400" b="1" dirty="0" err="1">
                <a:solidFill>
                  <a:srgbClr val="FF3300"/>
                </a:solidFill>
              </a:rPr>
              <a:t>•</a:t>
            </a:r>
            <a:r>
              <a:rPr lang="en-US" altLang="zh-CN" sz="2400" b="1" i="1" dirty="0" err="1">
                <a:solidFill>
                  <a:srgbClr val="FF3300"/>
                </a:solidFill>
              </a:rPr>
              <a:t>h</a:t>
            </a:r>
            <a:r>
              <a:rPr lang="en-US" altLang="zh-CN" sz="2400" b="1" dirty="0">
                <a:solidFill>
                  <a:srgbClr val="FF3300"/>
                </a:solidFill>
              </a:rPr>
              <a:t>=5</a:t>
            </a:r>
            <a:r>
              <a:rPr lang="zh-CN" altLang="en-US" sz="2400" b="1" dirty="0">
                <a:solidFill>
                  <a:srgbClr val="FF3300"/>
                </a:solidFill>
              </a:rPr>
              <a:t>，</a:t>
            </a:r>
          </a:p>
          <a:p>
            <a:r>
              <a:rPr lang="zh-CN" altLang="en-US" sz="2400" b="1" dirty="0">
                <a:solidFill>
                  <a:srgbClr val="FF3300"/>
                </a:solidFill>
              </a:rPr>
              <a:t>∵平移的距离是</a:t>
            </a:r>
            <a:r>
              <a:rPr lang="en-US" altLang="zh-CN" sz="2400" b="1" i="1" dirty="0">
                <a:solidFill>
                  <a:srgbClr val="FF3300"/>
                </a:solidFill>
              </a:rPr>
              <a:t>BC</a:t>
            </a:r>
            <a:r>
              <a:rPr lang="zh-CN" altLang="en-US" sz="2400" b="1" dirty="0">
                <a:solidFill>
                  <a:srgbClr val="FF3300"/>
                </a:solidFill>
              </a:rPr>
              <a:t>的长的</a:t>
            </a:r>
            <a:r>
              <a:rPr lang="en-US" altLang="zh-CN" sz="2400" b="1" dirty="0">
                <a:solidFill>
                  <a:srgbClr val="FF3300"/>
                </a:solidFill>
              </a:rPr>
              <a:t>2</a:t>
            </a:r>
            <a:r>
              <a:rPr lang="zh-CN" altLang="en-US" sz="2400" b="1" dirty="0">
                <a:solidFill>
                  <a:srgbClr val="FF3300"/>
                </a:solidFill>
              </a:rPr>
              <a:t>倍，</a:t>
            </a:r>
          </a:p>
          <a:p>
            <a:r>
              <a:rPr lang="zh-CN" altLang="en-US" sz="2400" b="1" dirty="0">
                <a:solidFill>
                  <a:srgbClr val="FF3300"/>
                </a:solidFill>
              </a:rPr>
              <a:t>∴</a:t>
            </a:r>
            <a:r>
              <a:rPr lang="en-US" altLang="zh-CN" sz="2400" b="1" i="1" dirty="0">
                <a:solidFill>
                  <a:srgbClr val="FF3300"/>
                </a:solidFill>
              </a:rPr>
              <a:t>AD</a:t>
            </a:r>
            <a:r>
              <a:rPr lang="en-US" altLang="zh-CN" sz="2400" b="1" dirty="0">
                <a:solidFill>
                  <a:srgbClr val="FF3300"/>
                </a:solidFill>
              </a:rPr>
              <a:t>=2</a:t>
            </a:r>
            <a:r>
              <a:rPr lang="en-US" altLang="zh-CN" sz="2400" b="1" i="1" dirty="0">
                <a:solidFill>
                  <a:srgbClr val="FF3300"/>
                </a:solidFill>
              </a:rPr>
              <a:t>BC</a:t>
            </a:r>
            <a:r>
              <a:rPr lang="zh-CN" altLang="en-US" sz="2400" b="1" dirty="0">
                <a:solidFill>
                  <a:srgbClr val="FF3300"/>
                </a:solidFill>
              </a:rPr>
              <a:t>，</a:t>
            </a:r>
            <a:r>
              <a:rPr lang="en-US" altLang="zh-CN" sz="2400" b="1" i="1" dirty="0">
                <a:solidFill>
                  <a:srgbClr val="FF3300"/>
                </a:solidFill>
              </a:rPr>
              <a:t>CE</a:t>
            </a:r>
            <a:r>
              <a:rPr lang="en-US" altLang="zh-CN" sz="2400" b="1" dirty="0">
                <a:solidFill>
                  <a:srgbClr val="FF3300"/>
                </a:solidFill>
              </a:rPr>
              <a:t>=</a:t>
            </a:r>
            <a:r>
              <a:rPr lang="en-US" altLang="zh-CN" sz="2400" b="1" i="1" dirty="0">
                <a:solidFill>
                  <a:srgbClr val="FF3300"/>
                </a:solidFill>
              </a:rPr>
              <a:t>BC</a:t>
            </a:r>
            <a:r>
              <a:rPr lang="zh-CN" altLang="en-US" sz="2400" b="1" dirty="0">
                <a:solidFill>
                  <a:srgbClr val="FF3300"/>
                </a:solidFill>
              </a:rPr>
              <a:t>，</a:t>
            </a:r>
          </a:p>
          <a:p>
            <a:r>
              <a:rPr lang="zh-CN" altLang="en-US" sz="2400" b="1" dirty="0">
                <a:solidFill>
                  <a:srgbClr val="FF3300"/>
                </a:solidFill>
              </a:rPr>
              <a:t>∴四边形</a:t>
            </a:r>
            <a:r>
              <a:rPr lang="en-US" altLang="zh-CN" sz="2400" b="1" i="1" dirty="0">
                <a:solidFill>
                  <a:srgbClr val="FF3300"/>
                </a:solidFill>
              </a:rPr>
              <a:t>ACED</a:t>
            </a:r>
            <a:r>
              <a:rPr lang="zh-CN" altLang="en-US" sz="2400" b="1" dirty="0">
                <a:solidFill>
                  <a:srgbClr val="FF3300"/>
                </a:solidFill>
              </a:rPr>
              <a:t>的面积</a:t>
            </a:r>
            <a:r>
              <a:rPr lang="en-US" altLang="zh-CN" sz="2400" b="1" dirty="0">
                <a:solidFill>
                  <a:srgbClr val="FF3300"/>
                </a:solidFill>
              </a:rPr>
              <a:t>=</a:t>
            </a:r>
            <a:r>
              <a:rPr lang="zh-CN" altLang="en-US" sz="2400" b="1" dirty="0">
                <a:solidFill>
                  <a:srgbClr val="FF3300"/>
                </a:solidFill>
              </a:rPr>
              <a:t>（</a:t>
            </a:r>
            <a:r>
              <a:rPr lang="en-US" altLang="zh-CN" sz="2400" b="1" i="1" dirty="0">
                <a:solidFill>
                  <a:srgbClr val="FF3300"/>
                </a:solidFill>
              </a:rPr>
              <a:t>AD</a:t>
            </a:r>
            <a:r>
              <a:rPr lang="en-US" altLang="zh-CN" sz="2400" b="1" dirty="0">
                <a:solidFill>
                  <a:srgbClr val="FF3300"/>
                </a:solidFill>
              </a:rPr>
              <a:t>+</a:t>
            </a:r>
            <a:r>
              <a:rPr lang="en-US" altLang="zh-CN" sz="2400" b="1" i="1" dirty="0">
                <a:solidFill>
                  <a:srgbClr val="FF3300"/>
                </a:solidFill>
              </a:rPr>
              <a:t>CE</a:t>
            </a:r>
            <a:r>
              <a:rPr lang="zh-CN" altLang="en-US" sz="2400" b="1" dirty="0">
                <a:solidFill>
                  <a:srgbClr val="FF3300"/>
                </a:solidFill>
              </a:rPr>
              <a:t>）</a:t>
            </a:r>
            <a:r>
              <a:rPr lang="en-US" altLang="zh-CN" sz="2400" b="1" dirty="0">
                <a:solidFill>
                  <a:srgbClr val="FF3300"/>
                </a:solidFill>
              </a:rPr>
              <a:t>•</a:t>
            </a:r>
            <a:r>
              <a:rPr lang="en-US" altLang="zh-CN" sz="2400" b="1" i="1" dirty="0">
                <a:solidFill>
                  <a:srgbClr val="FF3300"/>
                </a:solidFill>
              </a:rPr>
              <a:t>h</a:t>
            </a:r>
          </a:p>
          <a:p>
            <a:r>
              <a:rPr lang="en-US" altLang="zh-CN" sz="2400" b="1" i="1" dirty="0">
                <a:solidFill>
                  <a:srgbClr val="FF3300"/>
                </a:solidFill>
              </a:rPr>
              <a:t>                                   </a:t>
            </a:r>
            <a:r>
              <a:rPr lang="en-US" altLang="zh-CN" sz="2400" b="1" dirty="0">
                <a:solidFill>
                  <a:srgbClr val="FF3300"/>
                </a:solidFill>
              </a:rPr>
              <a:t>=</a:t>
            </a:r>
            <a:r>
              <a:rPr lang="zh-CN" altLang="en-US" sz="2400" b="1" dirty="0">
                <a:solidFill>
                  <a:srgbClr val="FF3300"/>
                </a:solidFill>
              </a:rPr>
              <a:t>（</a:t>
            </a:r>
            <a:r>
              <a:rPr lang="en-US" altLang="zh-CN" sz="2400" b="1" dirty="0">
                <a:solidFill>
                  <a:srgbClr val="FF3300"/>
                </a:solidFill>
              </a:rPr>
              <a:t>2</a:t>
            </a:r>
            <a:r>
              <a:rPr lang="en-US" altLang="zh-CN" sz="2400" b="1" i="1" dirty="0">
                <a:solidFill>
                  <a:srgbClr val="FF3300"/>
                </a:solidFill>
              </a:rPr>
              <a:t>BC</a:t>
            </a:r>
            <a:r>
              <a:rPr lang="en-US" altLang="zh-CN" sz="2400" b="1" dirty="0">
                <a:solidFill>
                  <a:srgbClr val="FF3300"/>
                </a:solidFill>
              </a:rPr>
              <a:t>+</a:t>
            </a:r>
            <a:r>
              <a:rPr lang="en-US" altLang="zh-CN" sz="2400" b="1" i="1" dirty="0">
                <a:solidFill>
                  <a:srgbClr val="FF3300"/>
                </a:solidFill>
              </a:rPr>
              <a:t>BC</a:t>
            </a:r>
            <a:r>
              <a:rPr lang="zh-CN" altLang="en-US" sz="2400" b="1" dirty="0">
                <a:solidFill>
                  <a:srgbClr val="FF3300"/>
                </a:solidFill>
              </a:rPr>
              <a:t>）</a:t>
            </a:r>
            <a:r>
              <a:rPr lang="en-US" altLang="zh-CN" sz="2400" b="1" dirty="0">
                <a:solidFill>
                  <a:srgbClr val="FF3300"/>
                </a:solidFill>
              </a:rPr>
              <a:t>•</a:t>
            </a:r>
            <a:r>
              <a:rPr lang="en-US" altLang="zh-CN" sz="2400" b="1" i="1" dirty="0">
                <a:solidFill>
                  <a:srgbClr val="FF3300"/>
                </a:solidFill>
              </a:rPr>
              <a:t>h</a:t>
            </a:r>
          </a:p>
          <a:p>
            <a:r>
              <a:rPr lang="en-US" altLang="zh-CN" sz="2400" b="1" i="1" dirty="0">
                <a:solidFill>
                  <a:srgbClr val="FF3300"/>
                </a:solidFill>
              </a:rPr>
              <a:t>                                   </a:t>
            </a:r>
            <a:r>
              <a:rPr lang="en-US" altLang="zh-CN" sz="2400" b="1" dirty="0">
                <a:solidFill>
                  <a:srgbClr val="FF3300"/>
                </a:solidFill>
              </a:rPr>
              <a:t>=3×</a:t>
            </a:r>
            <a:r>
              <a:rPr lang="en-US" altLang="zh-CN" sz="2400" b="1" i="1" dirty="0">
                <a:solidFill>
                  <a:srgbClr val="FF3300"/>
                </a:solidFill>
              </a:rPr>
              <a:t>BC</a:t>
            </a:r>
            <a:r>
              <a:rPr lang="en-US" altLang="zh-CN" sz="2400" b="1" dirty="0">
                <a:solidFill>
                  <a:srgbClr val="FF3300"/>
                </a:solidFill>
              </a:rPr>
              <a:t>•</a:t>
            </a:r>
            <a:r>
              <a:rPr lang="en-US" altLang="zh-CN" sz="2400" b="1" i="1" dirty="0">
                <a:solidFill>
                  <a:srgbClr val="FF3300"/>
                </a:solidFill>
              </a:rPr>
              <a:t>h</a:t>
            </a:r>
            <a:r>
              <a:rPr lang="en-US" altLang="zh-CN" sz="2400" b="1" dirty="0">
                <a:solidFill>
                  <a:srgbClr val="FF3300"/>
                </a:solidFill>
              </a:rPr>
              <a:t>=3×5</a:t>
            </a:r>
          </a:p>
          <a:p>
            <a:r>
              <a:rPr lang="en-US" altLang="zh-CN" sz="2400" b="1" dirty="0">
                <a:solidFill>
                  <a:srgbClr val="FF3300"/>
                </a:solidFill>
              </a:rPr>
              <a:t>                                   =15</a:t>
            </a:r>
            <a:r>
              <a:rPr lang="zh-CN" altLang="en-US" sz="2400" b="1" dirty="0">
                <a:solidFill>
                  <a:srgbClr val="FF3300"/>
                </a:solidFill>
              </a:rPr>
              <a:t>．</a:t>
            </a:r>
          </a:p>
        </p:txBody>
      </p:sp>
      <p:grpSp>
        <p:nvGrpSpPr>
          <p:cNvPr id="325638" name="Group 6"/>
          <p:cNvGrpSpPr/>
          <p:nvPr/>
        </p:nvGrpSpPr>
        <p:grpSpPr bwMode="auto">
          <a:xfrm>
            <a:off x="0" y="0"/>
            <a:ext cx="3581400" cy="914400"/>
            <a:chOff x="0" y="0"/>
            <a:chExt cx="2256" cy="576"/>
          </a:xfrm>
        </p:grpSpPr>
        <p:grpSp>
          <p:nvGrpSpPr>
            <p:cNvPr id="325639" name="Group 7"/>
            <p:cNvGrpSpPr/>
            <p:nvPr/>
          </p:nvGrpSpPr>
          <p:grpSpPr bwMode="auto">
            <a:xfrm>
              <a:off x="0" y="2"/>
              <a:ext cx="1488" cy="364"/>
              <a:chOff x="1920" y="40"/>
              <a:chExt cx="2112" cy="128"/>
            </a:xfrm>
          </p:grpSpPr>
          <p:sp>
            <p:nvSpPr>
              <p:cNvPr id="325640" name="Rectangle 8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110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buFontTx/>
                  <a:buNone/>
                </a:pP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大显身手 </a:t>
                </a:r>
                <a:endParaRPr lang="zh-CN" altLang="en-US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325641" name="Rectangle 9" descr="PE03255_"/>
              <p:cNvSpPr>
                <a:spLocks noChangeArrowheads="1"/>
              </p:cNvSpPr>
              <p:nvPr/>
            </p:nvSpPr>
            <p:spPr bwMode="auto">
              <a:xfrm>
                <a:off x="3601" y="40"/>
                <a:ext cx="164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3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buFontTx/>
                  <a:buNone/>
                </a:pPr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325642" name="Picture 10" descr="678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5643" name="Picture 11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5" grpId="0"/>
      <p:bldP spid="32563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idx="1"/>
          </p:nvPr>
        </p:nvSpPr>
        <p:spPr>
          <a:xfrm>
            <a:off x="0" y="692150"/>
            <a:ext cx="8229600" cy="4953000"/>
          </a:xfrm>
        </p:spPr>
        <p:txBody>
          <a:bodyPr/>
          <a:lstStyle/>
          <a:p>
            <a:r>
              <a:rPr lang="zh-CN" altLang="en-US" sz="2400" b="1" dirty="0"/>
              <a:t>（</a:t>
            </a:r>
            <a:r>
              <a:rPr lang="en-US" altLang="zh-CN" sz="2400" b="1" dirty="0"/>
              <a:t>2012</a:t>
            </a:r>
            <a:r>
              <a:rPr lang="zh-CN" altLang="en-US" sz="2400" b="1" dirty="0"/>
              <a:t>湖南湘潭）</a:t>
            </a:r>
            <a:r>
              <a:rPr lang="zh-CN" altLang="en-US" sz="2400" dirty="0"/>
              <a:t>如图，△</a:t>
            </a:r>
            <a:r>
              <a:rPr lang="en-US" altLang="zh-CN" sz="2400" i="1" dirty="0"/>
              <a:t>ABC</a:t>
            </a:r>
            <a:r>
              <a:rPr lang="zh-CN" altLang="en-US" sz="2400" dirty="0"/>
              <a:t>是边长为</a:t>
            </a:r>
            <a:r>
              <a:rPr lang="en-US" altLang="zh-CN" sz="2400" dirty="0"/>
              <a:t>3</a:t>
            </a:r>
            <a:r>
              <a:rPr lang="zh-CN" altLang="en-US" sz="2400" dirty="0"/>
              <a:t>的等边三角形，将△</a:t>
            </a:r>
            <a:r>
              <a:rPr lang="en-US" altLang="zh-CN" sz="2400" i="1" dirty="0"/>
              <a:t>ABC</a:t>
            </a:r>
            <a:r>
              <a:rPr lang="zh-CN" altLang="en-US" sz="2400" dirty="0"/>
              <a:t>沿直线</a:t>
            </a:r>
            <a:r>
              <a:rPr lang="en-US" altLang="zh-CN" sz="2400" i="1" dirty="0"/>
              <a:t>BC</a:t>
            </a:r>
            <a:r>
              <a:rPr lang="zh-CN" altLang="en-US" sz="2400" dirty="0"/>
              <a:t>向右平移，使</a:t>
            </a:r>
            <a:r>
              <a:rPr lang="en-US" altLang="zh-CN" sz="2400" i="1" dirty="0"/>
              <a:t>B</a:t>
            </a:r>
            <a:r>
              <a:rPr lang="zh-CN" altLang="en-US" sz="2400" dirty="0"/>
              <a:t>点与</a:t>
            </a:r>
            <a:r>
              <a:rPr lang="en-US" altLang="zh-CN" sz="2400" i="1" dirty="0"/>
              <a:t>C</a:t>
            </a:r>
            <a:r>
              <a:rPr lang="zh-CN" altLang="en-US" sz="2400" dirty="0"/>
              <a:t>点重合，得到△</a:t>
            </a:r>
            <a:r>
              <a:rPr lang="en-US" altLang="zh-CN" sz="2400" i="1" dirty="0"/>
              <a:t>DCE</a:t>
            </a:r>
            <a:r>
              <a:rPr lang="zh-CN" altLang="en-US" sz="2400" dirty="0"/>
              <a:t>，连接</a:t>
            </a:r>
            <a:r>
              <a:rPr lang="en-US" altLang="zh-CN" sz="2400" i="1" dirty="0"/>
              <a:t>BD</a:t>
            </a:r>
            <a:r>
              <a:rPr lang="zh-CN" altLang="en-US" sz="2400" dirty="0"/>
              <a:t>，交</a:t>
            </a:r>
            <a:r>
              <a:rPr lang="en-US" altLang="zh-CN" sz="2400" i="1" dirty="0"/>
              <a:t>AC</a:t>
            </a:r>
            <a:r>
              <a:rPr lang="zh-CN" altLang="en-US" sz="2400" dirty="0"/>
              <a:t>于</a:t>
            </a:r>
            <a:r>
              <a:rPr lang="en-US" altLang="zh-CN" sz="2400" i="1" dirty="0"/>
              <a:t>F</a:t>
            </a:r>
            <a:r>
              <a:rPr lang="zh-CN" altLang="en-US" sz="2400" dirty="0"/>
              <a:t>．</a:t>
            </a:r>
          </a:p>
          <a:p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）猜想</a:t>
            </a:r>
            <a:r>
              <a:rPr lang="en-US" altLang="zh-CN" sz="2400" i="1" dirty="0"/>
              <a:t>AC</a:t>
            </a:r>
            <a:r>
              <a:rPr lang="zh-CN" altLang="en-US" sz="2400" dirty="0"/>
              <a:t>与</a:t>
            </a:r>
            <a:r>
              <a:rPr lang="en-US" altLang="zh-CN" sz="2400" i="1" dirty="0"/>
              <a:t>BD</a:t>
            </a:r>
            <a:r>
              <a:rPr lang="zh-CN" altLang="en-US" sz="2400" dirty="0"/>
              <a:t>的位置关系，并证明你的结论；</a:t>
            </a:r>
          </a:p>
          <a:p>
            <a:r>
              <a:rPr lang="zh-CN" altLang="en-US" sz="2400" dirty="0"/>
              <a:t>（</a:t>
            </a:r>
            <a:r>
              <a:rPr lang="en-US" altLang="zh-CN" sz="2400" dirty="0"/>
              <a:t>2</a:t>
            </a:r>
            <a:r>
              <a:rPr lang="zh-CN" altLang="en-US" sz="2400" dirty="0"/>
              <a:t>）求线段</a:t>
            </a:r>
            <a:r>
              <a:rPr lang="en-US" altLang="zh-CN" sz="2400" i="1" dirty="0"/>
              <a:t>BD</a:t>
            </a:r>
            <a:r>
              <a:rPr lang="zh-CN" altLang="en-US" sz="2400" dirty="0"/>
              <a:t>的长．</a:t>
            </a:r>
          </a:p>
        </p:txBody>
      </p:sp>
      <p:grpSp>
        <p:nvGrpSpPr>
          <p:cNvPr id="326659" name="Group 3"/>
          <p:cNvGrpSpPr/>
          <p:nvPr/>
        </p:nvGrpSpPr>
        <p:grpSpPr bwMode="auto">
          <a:xfrm>
            <a:off x="0" y="0"/>
            <a:ext cx="3581400" cy="914400"/>
            <a:chOff x="0" y="0"/>
            <a:chExt cx="2256" cy="576"/>
          </a:xfrm>
        </p:grpSpPr>
        <p:grpSp>
          <p:nvGrpSpPr>
            <p:cNvPr id="326660" name="Group 4"/>
            <p:cNvGrpSpPr/>
            <p:nvPr/>
          </p:nvGrpSpPr>
          <p:grpSpPr bwMode="auto">
            <a:xfrm>
              <a:off x="0" y="2"/>
              <a:ext cx="1488" cy="364"/>
              <a:chOff x="1920" y="40"/>
              <a:chExt cx="2112" cy="128"/>
            </a:xfrm>
          </p:grpSpPr>
          <p:sp>
            <p:nvSpPr>
              <p:cNvPr id="326661" name="Rectangle 5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110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buFontTx/>
                  <a:buNone/>
                </a:pPr>
                <a:r>
                  <a:rPr lang="zh-CN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大显身手 </a:t>
                </a:r>
                <a:endParaRPr lang="zh-CN" altLang="en-US" sz="24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326662" name="Rectangle 6" descr="PE03255_"/>
              <p:cNvSpPr>
                <a:spLocks noChangeArrowheads="1"/>
              </p:cNvSpPr>
              <p:nvPr/>
            </p:nvSpPr>
            <p:spPr bwMode="auto">
              <a:xfrm>
                <a:off x="3601" y="40"/>
                <a:ext cx="164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buFontTx/>
                  <a:buNone/>
                </a:pPr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326663" name="Picture 7" descr="67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6664" name="Picture 8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26665" name="Picture24" descr="本资料来源于http://www.xuekewang.co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725" y="2205038"/>
            <a:ext cx="3167063" cy="17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6666" name="Rectangle 10"/>
          <p:cNvSpPr>
            <a:spLocks noChangeArrowheads="1"/>
          </p:cNvSpPr>
          <p:nvPr/>
        </p:nvSpPr>
        <p:spPr bwMode="auto">
          <a:xfrm>
            <a:off x="-774700" y="3048068"/>
            <a:ext cx="6043642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1133475"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dirty="0">
                <a:solidFill>
                  <a:srgbClr val="FF3300"/>
                </a:solidFill>
              </a:rPr>
              <a:t>解：（</a:t>
            </a:r>
            <a:r>
              <a:rPr lang="en-US" altLang="zh-CN" sz="2000" dirty="0">
                <a:solidFill>
                  <a:srgbClr val="FF3300"/>
                </a:solidFill>
              </a:rPr>
              <a:t>1</a:t>
            </a:r>
            <a:r>
              <a:rPr lang="zh-CN" altLang="en-US" sz="2000" dirty="0">
                <a:solidFill>
                  <a:srgbClr val="FF3300"/>
                </a:solidFill>
              </a:rPr>
              <a:t>）</a:t>
            </a:r>
            <a:r>
              <a:rPr lang="en-US" altLang="zh-CN" sz="2000" i="1" dirty="0">
                <a:solidFill>
                  <a:srgbClr val="FF3300"/>
                </a:solidFill>
              </a:rPr>
              <a:t>AC</a:t>
            </a:r>
            <a:r>
              <a:rPr lang="en-US" altLang="zh-CN" sz="2000" dirty="0">
                <a:solidFill>
                  <a:srgbClr val="FF3300"/>
                </a:solidFill>
              </a:rPr>
              <a:t>⊥</a:t>
            </a:r>
            <a:r>
              <a:rPr lang="en-US" altLang="zh-CN" sz="2000" i="1" dirty="0">
                <a:solidFill>
                  <a:srgbClr val="FF3300"/>
                </a:solidFill>
              </a:rPr>
              <a:t>BD</a:t>
            </a:r>
            <a:r>
              <a:rPr lang="zh-CN" altLang="en-US" sz="2000" dirty="0">
                <a:solidFill>
                  <a:srgbClr val="FF3300"/>
                </a:solidFill>
              </a:rPr>
              <a:t>。证明如下：</a:t>
            </a:r>
          </a:p>
          <a:p>
            <a:pPr indent="1133475"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dirty="0">
                <a:solidFill>
                  <a:srgbClr val="FF3300"/>
                </a:solidFill>
              </a:rPr>
              <a:t>∵△</a:t>
            </a:r>
            <a:r>
              <a:rPr lang="en-US" altLang="zh-CN" sz="2000" i="1" dirty="0">
                <a:solidFill>
                  <a:srgbClr val="FF3300"/>
                </a:solidFill>
              </a:rPr>
              <a:t>DCE</a:t>
            </a:r>
            <a:r>
              <a:rPr lang="zh-CN" altLang="en-US" sz="2000" dirty="0">
                <a:solidFill>
                  <a:srgbClr val="FF3300"/>
                </a:solidFill>
              </a:rPr>
              <a:t>由△</a:t>
            </a:r>
            <a:r>
              <a:rPr lang="en-US" altLang="zh-CN" sz="2000" i="1" dirty="0">
                <a:solidFill>
                  <a:srgbClr val="FF3300"/>
                </a:solidFill>
              </a:rPr>
              <a:t>ABC</a:t>
            </a:r>
            <a:r>
              <a:rPr lang="zh-CN" altLang="en-US" sz="2000" dirty="0">
                <a:solidFill>
                  <a:srgbClr val="FF3300"/>
                </a:solidFill>
              </a:rPr>
              <a:t>平移而成，</a:t>
            </a:r>
          </a:p>
          <a:p>
            <a:pPr indent="1133475"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dirty="0">
                <a:solidFill>
                  <a:srgbClr val="FF3300"/>
                </a:solidFill>
              </a:rPr>
              <a:t>∴△</a:t>
            </a:r>
            <a:r>
              <a:rPr lang="en-US" altLang="zh-CN" sz="2000" i="1" dirty="0">
                <a:solidFill>
                  <a:srgbClr val="FF3300"/>
                </a:solidFill>
              </a:rPr>
              <a:t>DCE</a:t>
            </a:r>
            <a:r>
              <a:rPr lang="en-US" altLang="zh-CN" sz="2000" dirty="0">
                <a:solidFill>
                  <a:srgbClr val="FF3300"/>
                </a:solidFill>
              </a:rPr>
              <a:t>≌△</a:t>
            </a:r>
            <a:r>
              <a:rPr lang="en-US" altLang="zh-CN" sz="2000" i="1" dirty="0">
                <a:solidFill>
                  <a:srgbClr val="FF3300"/>
                </a:solidFill>
              </a:rPr>
              <a:t>ABC</a:t>
            </a:r>
            <a:r>
              <a:rPr lang="zh-CN" altLang="en-US" sz="2000" dirty="0">
                <a:solidFill>
                  <a:srgbClr val="FF3300"/>
                </a:solidFill>
              </a:rPr>
              <a:t>。</a:t>
            </a:r>
          </a:p>
          <a:p>
            <a:pPr indent="1133475"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dirty="0">
                <a:solidFill>
                  <a:srgbClr val="FF3300"/>
                </a:solidFill>
              </a:rPr>
              <a:t>又∵△</a:t>
            </a:r>
            <a:r>
              <a:rPr lang="en-US" altLang="zh-CN" sz="2000" i="1" dirty="0">
                <a:solidFill>
                  <a:srgbClr val="FF3300"/>
                </a:solidFill>
              </a:rPr>
              <a:t>ABC</a:t>
            </a:r>
            <a:r>
              <a:rPr lang="zh-CN" altLang="en-US" sz="2000" dirty="0">
                <a:solidFill>
                  <a:srgbClr val="FF3300"/>
                </a:solidFill>
              </a:rPr>
              <a:t>是等边三角形，</a:t>
            </a:r>
          </a:p>
          <a:p>
            <a:pPr indent="1133475"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dirty="0">
                <a:solidFill>
                  <a:srgbClr val="FF3300"/>
                </a:solidFill>
              </a:rPr>
              <a:t>∴</a:t>
            </a:r>
            <a:r>
              <a:rPr lang="en-US" altLang="zh-CN" sz="2000" i="1" dirty="0">
                <a:solidFill>
                  <a:srgbClr val="FF3300"/>
                </a:solidFill>
              </a:rPr>
              <a:t>BC</a:t>
            </a:r>
            <a:r>
              <a:rPr lang="en-US" altLang="zh-CN" sz="2000" dirty="0">
                <a:solidFill>
                  <a:srgbClr val="FF3300"/>
                </a:solidFill>
              </a:rPr>
              <a:t>=</a:t>
            </a:r>
            <a:r>
              <a:rPr lang="en-US" altLang="zh-CN" sz="2000" i="1" dirty="0">
                <a:solidFill>
                  <a:srgbClr val="FF3300"/>
                </a:solidFill>
              </a:rPr>
              <a:t>CD</a:t>
            </a:r>
            <a:r>
              <a:rPr lang="en-US" altLang="zh-CN" sz="2000" dirty="0">
                <a:solidFill>
                  <a:srgbClr val="FF3300"/>
                </a:solidFill>
              </a:rPr>
              <a:t>=</a:t>
            </a:r>
            <a:r>
              <a:rPr lang="en-US" altLang="zh-CN" sz="2000" i="1" dirty="0">
                <a:solidFill>
                  <a:srgbClr val="FF3300"/>
                </a:solidFill>
              </a:rPr>
              <a:t>CE</a:t>
            </a:r>
            <a:r>
              <a:rPr lang="en-US" altLang="zh-CN" sz="2000" dirty="0">
                <a:solidFill>
                  <a:srgbClr val="FF3300"/>
                </a:solidFill>
              </a:rPr>
              <a:t>=</a:t>
            </a:r>
            <a:r>
              <a:rPr lang="en-US" altLang="zh-CN" sz="2000" i="1" dirty="0">
                <a:solidFill>
                  <a:srgbClr val="FF3300"/>
                </a:solidFill>
              </a:rPr>
              <a:t>DE</a:t>
            </a:r>
            <a:r>
              <a:rPr lang="zh-CN" altLang="en-US" sz="2000" dirty="0">
                <a:solidFill>
                  <a:srgbClr val="FF3300"/>
                </a:solidFill>
              </a:rPr>
              <a:t>，∠</a:t>
            </a:r>
            <a:r>
              <a:rPr lang="en-US" altLang="zh-CN" sz="2000" i="1" dirty="0">
                <a:solidFill>
                  <a:srgbClr val="FF3300"/>
                </a:solidFill>
              </a:rPr>
              <a:t>E</a:t>
            </a:r>
            <a:r>
              <a:rPr lang="en-US" altLang="zh-CN" sz="2000" dirty="0">
                <a:solidFill>
                  <a:srgbClr val="FF3300"/>
                </a:solidFill>
              </a:rPr>
              <a:t>=∠</a:t>
            </a:r>
            <a:r>
              <a:rPr lang="en-US" altLang="zh-CN" sz="2000" i="1" dirty="0">
                <a:solidFill>
                  <a:srgbClr val="FF3300"/>
                </a:solidFill>
              </a:rPr>
              <a:t>ACB</a:t>
            </a:r>
            <a:r>
              <a:rPr lang="en-US" altLang="zh-CN" sz="2000" dirty="0">
                <a:solidFill>
                  <a:srgbClr val="FF3300"/>
                </a:solidFill>
              </a:rPr>
              <a:t>=60°</a:t>
            </a:r>
            <a:r>
              <a:rPr lang="zh-CN" altLang="en-US" sz="2000" dirty="0">
                <a:solidFill>
                  <a:srgbClr val="FF3300"/>
                </a:solidFill>
              </a:rPr>
              <a:t>。</a:t>
            </a:r>
          </a:p>
          <a:p>
            <a:pPr indent="1133475"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dirty="0">
                <a:solidFill>
                  <a:srgbClr val="FF3300"/>
                </a:solidFill>
              </a:rPr>
              <a:t>∴∠</a:t>
            </a:r>
            <a:r>
              <a:rPr lang="en-US" altLang="zh-CN" sz="2000" i="1" dirty="0">
                <a:solidFill>
                  <a:srgbClr val="FF3300"/>
                </a:solidFill>
              </a:rPr>
              <a:t>DBC</a:t>
            </a:r>
            <a:r>
              <a:rPr lang="en-US" altLang="zh-CN" sz="2000" dirty="0">
                <a:solidFill>
                  <a:srgbClr val="FF3300"/>
                </a:solidFill>
              </a:rPr>
              <a:t>=∠</a:t>
            </a:r>
            <a:r>
              <a:rPr lang="en-US" altLang="zh-CN" sz="2000" i="1" dirty="0">
                <a:solidFill>
                  <a:srgbClr val="FF3300"/>
                </a:solidFill>
              </a:rPr>
              <a:t>BDC</a:t>
            </a:r>
            <a:r>
              <a:rPr lang="en-US" altLang="zh-CN" sz="2000" dirty="0">
                <a:solidFill>
                  <a:srgbClr val="FF3300"/>
                </a:solidFill>
              </a:rPr>
              <a:t>=30°</a:t>
            </a:r>
          </a:p>
          <a:p>
            <a:pPr indent="1133475"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dirty="0">
                <a:solidFill>
                  <a:srgbClr val="FF3300"/>
                </a:solidFill>
              </a:rPr>
              <a:t>∴∠</a:t>
            </a:r>
            <a:r>
              <a:rPr lang="en-US" altLang="zh-CN" sz="2000" i="1" dirty="0">
                <a:solidFill>
                  <a:srgbClr val="FF3300"/>
                </a:solidFill>
              </a:rPr>
              <a:t>BDE</a:t>
            </a:r>
            <a:r>
              <a:rPr lang="en-US" altLang="zh-CN" sz="2000" dirty="0">
                <a:solidFill>
                  <a:srgbClr val="FF3300"/>
                </a:solidFill>
              </a:rPr>
              <a:t>=90°</a:t>
            </a:r>
            <a:r>
              <a:rPr lang="zh-CN" altLang="en-US" sz="2000" dirty="0">
                <a:solidFill>
                  <a:srgbClr val="FF3300"/>
                </a:solidFill>
              </a:rPr>
              <a:t>。</a:t>
            </a:r>
          </a:p>
          <a:p>
            <a:pPr indent="1133475"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dirty="0">
                <a:solidFill>
                  <a:srgbClr val="FF3300"/>
                </a:solidFill>
              </a:rPr>
              <a:t>∵</a:t>
            </a:r>
            <a:r>
              <a:rPr lang="en-US" altLang="zh-CN" sz="2000" i="1" dirty="0">
                <a:solidFill>
                  <a:srgbClr val="FF3300"/>
                </a:solidFill>
              </a:rPr>
              <a:t>BD</a:t>
            </a:r>
            <a:r>
              <a:rPr lang="en-US" altLang="zh-CN" sz="2000" dirty="0">
                <a:solidFill>
                  <a:srgbClr val="FF3300"/>
                </a:solidFill>
              </a:rPr>
              <a:t>⊥</a:t>
            </a:r>
            <a:r>
              <a:rPr lang="en-US" altLang="zh-CN" sz="2000" i="1" dirty="0">
                <a:solidFill>
                  <a:srgbClr val="FF3300"/>
                </a:solidFill>
              </a:rPr>
              <a:t>DE</a:t>
            </a:r>
            <a:r>
              <a:rPr lang="zh-CN" altLang="en-US" sz="2000" dirty="0">
                <a:solidFill>
                  <a:srgbClr val="FF3300"/>
                </a:solidFill>
              </a:rPr>
              <a:t>，</a:t>
            </a:r>
          </a:p>
          <a:p>
            <a:pPr indent="1133475"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dirty="0">
                <a:solidFill>
                  <a:srgbClr val="FF3300"/>
                </a:solidFill>
              </a:rPr>
              <a:t>∵∠</a:t>
            </a:r>
            <a:r>
              <a:rPr lang="en-US" altLang="zh-CN" sz="2000" i="1" dirty="0">
                <a:solidFill>
                  <a:srgbClr val="FF3300"/>
                </a:solidFill>
              </a:rPr>
              <a:t>E</a:t>
            </a:r>
            <a:r>
              <a:rPr lang="en-US" altLang="zh-CN" sz="2000" dirty="0">
                <a:solidFill>
                  <a:srgbClr val="FF3300"/>
                </a:solidFill>
              </a:rPr>
              <a:t>=∠</a:t>
            </a:r>
            <a:r>
              <a:rPr lang="en-US" altLang="zh-CN" sz="2000" i="1" dirty="0">
                <a:solidFill>
                  <a:srgbClr val="FF3300"/>
                </a:solidFill>
              </a:rPr>
              <a:t>ACB</a:t>
            </a:r>
            <a:r>
              <a:rPr lang="en-US" altLang="zh-CN" sz="2000" dirty="0">
                <a:solidFill>
                  <a:srgbClr val="FF3300"/>
                </a:solidFill>
              </a:rPr>
              <a:t>=60°</a:t>
            </a:r>
            <a:r>
              <a:rPr lang="zh-CN" altLang="en-US" sz="2000" dirty="0">
                <a:solidFill>
                  <a:srgbClr val="FF3300"/>
                </a:solidFill>
              </a:rPr>
              <a:t>，</a:t>
            </a:r>
          </a:p>
          <a:p>
            <a:pPr indent="1133475"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dirty="0">
                <a:solidFill>
                  <a:srgbClr val="FF3300"/>
                </a:solidFill>
              </a:rPr>
              <a:t>∴</a:t>
            </a:r>
            <a:r>
              <a:rPr lang="en-US" altLang="zh-CN" sz="2000" i="1" dirty="0">
                <a:solidFill>
                  <a:srgbClr val="FF3300"/>
                </a:solidFill>
              </a:rPr>
              <a:t>AC</a:t>
            </a:r>
            <a:r>
              <a:rPr lang="en-US" altLang="zh-CN" sz="2000" dirty="0">
                <a:solidFill>
                  <a:srgbClr val="FF3300"/>
                </a:solidFill>
              </a:rPr>
              <a:t>∥</a:t>
            </a:r>
            <a:r>
              <a:rPr lang="en-US" altLang="zh-CN" sz="2000" i="1" dirty="0">
                <a:solidFill>
                  <a:srgbClr val="FF3300"/>
                </a:solidFill>
              </a:rPr>
              <a:t>DE</a:t>
            </a:r>
            <a:r>
              <a:rPr lang="zh-CN" altLang="en-US" sz="2000" dirty="0">
                <a:solidFill>
                  <a:srgbClr val="FF3300"/>
                </a:solidFill>
              </a:rPr>
              <a:t>。∴</a:t>
            </a:r>
            <a:r>
              <a:rPr lang="en-US" altLang="zh-CN" sz="2000" i="1" dirty="0">
                <a:solidFill>
                  <a:srgbClr val="FF3300"/>
                </a:solidFill>
              </a:rPr>
              <a:t>BD</a:t>
            </a:r>
            <a:r>
              <a:rPr lang="en-US" altLang="zh-CN" sz="2000" dirty="0">
                <a:solidFill>
                  <a:srgbClr val="FF3300"/>
                </a:solidFill>
              </a:rPr>
              <a:t>⊥</a:t>
            </a:r>
            <a:r>
              <a:rPr lang="en-US" altLang="zh-CN" sz="2000" i="1" dirty="0">
                <a:solidFill>
                  <a:srgbClr val="FF3300"/>
                </a:solidFill>
              </a:rPr>
              <a:t>AC</a:t>
            </a:r>
            <a:r>
              <a:rPr lang="zh-CN" altLang="en-US" sz="2000" dirty="0" smtClean="0">
                <a:solidFill>
                  <a:srgbClr val="FF3300"/>
                </a:solidFill>
              </a:rPr>
              <a:t>。 </a:t>
            </a:r>
            <a:endParaRPr lang="zh-CN" altLang="en-US" sz="2000" dirty="0">
              <a:solidFill>
                <a:srgbClr val="FF3300"/>
              </a:solidFill>
            </a:endParaRPr>
          </a:p>
        </p:txBody>
      </p:sp>
      <p:sp>
        <p:nvSpPr>
          <p:cNvPr id="326667" name="Rectangle 11"/>
          <p:cNvSpPr>
            <a:spLocks noChangeArrowheads="1"/>
          </p:cNvSpPr>
          <p:nvPr/>
        </p:nvSpPr>
        <p:spPr bwMode="auto">
          <a:xfrm>
            <a:off x="3033713" y="3557588"/>
            <a:ext cx="10445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100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/>
          </a:p>
        </p:txBody>
      </p:sp>
      <p:grpSp>
        <p:nvGrpSpPr>
          <p:cNvPr id="326668" name="Group 12"/>
          <p:cNvGrpSpPr/>
          <p:nvPr/>
        </p:nvGrpSpPr>
        <p:grpSpPr bwMode="auto">
          <a:xfrm>
            <a:off x="3332956" y="5018759"/>
            <a:ext cx="5108575" cy="884238"/>
            <a:chOff x="1973" y="2799"/>
            <a:chExt cx="3218" cy="557"/>
          </a:xfrm>
        </p:grpSpPr>
        <p:sp>
          <p:nvSpPr>
            <p:cNvPr id="326669" name="Rectangle 13"/>
            <p:cNvSpPr>
              <a:spLocks noChangeArrowheads="1"/>
            </p:cNvSpPr>
            <p:nvPr/>
          </p:nvSpPr>
          <p:spPr bwMode="auto">
            <a:xfrm>
              <a:off x="1973" y="2799"/>
              <a:ext cx="3218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sz="2400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2400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2400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）在</a:t>
              </a:r>
              <a:r>
                <a:rPr lang="en-US" altLang="zh-CN" sz="2400" i="1" dirty="0" err="1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Rt</a:t>
              </a:r>
              <a:r>
                <a:rPr lang="en-US" altLang="zh-CN" sz="2400" dirty="0" err="1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△</a:t>
              </a:r>
              <a:r>
                <a:rPr lang="en-US" altLang="zh-CN" sz="2400" i="1" dirty="0" err="1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BED</a:t>
              </a:r>
              <a:r>
                <a:rPr lang="zh-CN" altLang="en-US" sz="2400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中，∵</a:t>
              </a:r>
              <a:r>
                <a:rPr lang="en-US" altLang="zh-CN" sz="2400" i="1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BE</a:t>
              </a:r>
              <a:r>
                <a:rPr lang="en-US" altLang="zh-CN" sz="2400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=6</a:t>
              </a:r>
              <a:r>
                <a:rPr lang="zh-CN" altLang="en-US" sz="2400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sz="2400" i="1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DE</a:t>
              </a:r>
              <a:r>
                <a:rPr lang="en-US" altLang="zh-CN" sz="2400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=3</a:t>
              </a:r>
              <a:r>
                <a:rPr lang="zh-CN" altLang="en-US" sz="2400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</a:p>
            <a:p>
              <a:r>
                <a:rPr lang="zh-CN" altLang="en-US" sz="2400" dirty="0" smtClean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∴</a:t>
              </a:r>
              <a:endParaRPr lang="zh-CN" altLang="en-US" sz="2400" dirty="0"/>
            </a:p>
          </p:txBody>
        </p:sp>
        <p:pic>
          <p:nvPicPr>
            <p:cNvPr id="326670" name="Picture 14" descr="本资料来源于http://www.xuekewang.com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744" y="3103"/>
              <a:ext cx="2087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62" name="Group 2"/>
          <p:cNvGrpSpPr/>
          <p:nvPr/>
        </p:nvGrpSpPr>
        <p:grpSpPr bwMode="auto">
          <a:xfrm>
            <a:off x="417529" y="479067"/>
            <a:ext cx="5724525" cy="914400"/>
            <a:chOff x="0" y="0"/>
            <a:chExt cx="2256" cy="576"/>
          </a:xfrm>
        </p:grpSpPr>
        <p:grpSp>
          <p:nvGrpSpPr>
            <p:cNvPr id="296963" name="Group 3"/>
            <p:cNvGrpSpPr/>
            <p:nvPr/>
          </p:nvGrpSpPr>
          <p:grpSpPr bwMode="auto">
            <a:xfrm>
              <a:off x="0" y="2"/>
              <a:ext cx="1488" cy="364"/>
              <a:chOff x="0" y="0"/>
              <a:chExt cx="2112" cy="128"/>
            </a:xfrm>
          </p:grpSpPr>
          <p:sp>
            <p:nvSpPr>
              <p:cNvPr id="296964" name="Rectangle 4"/>
              <p:cNvSpPr>
                <a:spLocks noChangeArrowheads="1"/>
              </p:cNvSpPr>
              <p:nvPr/>
            </p:nvSpPr>
            <p:spPr bwMode="auto">
              <a:xfrm>
                <a:off x="0" y="18"/>
                <a:ext cx="2112" cy="110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zh-CN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	</a:t>
                </a:r>
                <a:r>
                  <a:rPr lang="zh-CN" altLang="en-US" sz="2800" b="1" dirty="0">
                    <a:solidFill>
                      <a:srgbClr val="3366CC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热热身</a:t>
                </a:r>
                <a:r>
                  <a:rPr lang="zh-CN" altLang="en-US" sz="2400" b="1" dirty="0">
                    <a:solidFill>
                      <a:srgbClr val="3366CC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 </a:t>
                </a:r>
                <a:endParaRPr lang="zh-CN" altLang="en-US" sz="2400" b="1" baseline="-25000" dirty="0">
                  <a:solidFill>
                    <a:srgbClr val="3366CC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296965" name="Rectangle 5" descr="PE03255_"/>
              <p:cNvSpPr>
                <a:spLocks noChangeArrowheads="1"/>
              </p:cNvSpPr>
              <p:nvPr/>
            </p:nvSpPr>
            <p:spPr bwMode="auto">
              <a:xfrm>
                <a:off x="1681" y="0"/>
                <a:ext cx="164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 pitchFamily="34" charset="0"/>
                  <a:ea typeface="BatangChe" pitchFamily="49" charset="-127"/>
                </a:endParaRPr>
              </a:p>
            </p:txBody>
          </p:sp>
        </p:grpSp>
        <p:pic>
          <p:nvPicPr>
            <p:cNvPr id="296966" name="Picture 6" descr="67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96967" name="Picture 7" descr="gif003[1]">
              <a:hlinkClick r:id="" action="ppaction://hlinkshowjump?jump=lastslide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96968" name="Text Box 8"/>
          <p:cNvSpPr txBox="1">
            <a:spLocks noChangeArrowheads="1"/>
          </p:cNvSpPr>
          <p:nvPr/>
        </p:nvSpPr>
        <p:spPr bwMode="auto">
          <a:xfrm>
            <a:off x="665163" y="1613354"/>
            <a:ext cx="75247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Calibri" panose="020F0502020204030204" pitchFamily="34" charset="0"/>
              </a:rPr>
              <a:t>1、如图将ΔABC水平向右平移到ΔDEF，</a:t>
            </a:r>
          </a:p>
          <a:p>
            <a:r>
              <a:rPr lang="zh-CN" altLang="en-US" sz="2400" b="1" dirty="0">
                <a:latin typeface="Calibri" panose="020F0502020204030204" pitchFamily="34" charset="0"/>
              </a:rPr>
              <a:t>若A、D间的距离为1，CE＝2，则BF＝（    ）</a:t>
            </a:r>
          </a:p>
          <a:p>
            <a:r>
              <a:rPr lang="zh-CN" altLang="en-US" sz="2400" b="1" dirty="0">
                <a:latin typeface="Calibri" panose="020F0502020204030204" pitchFamily="34" charset="0"/>
              </a:rPr>
              <a:t>A、3 	B、4 	C、5	D、不能确定</a:t>
            </a:r>
          </a:p>
          <a:p>
            <a:r>
              <a:rPr lang="zh-CN" altLang="en-US" sz="2400" b="1" dirty="0">
                <a:latin typeface="Calibri" panose="020F0502020204030204" pitchFamily="34" charset="0"/>
              </a:rPr>
              <a:t>2、（2010</a:t>
            </a:r>
            <a:r>
              <a:rPr lang="zh-CN" altLang="en-US" sz="2400" b="1" dirty="0">
                <a:latin typeface="Arial" panose="020B0604020202020204"/>
              </a:rPr>
              <a:t>•</a:t>
            </a:r>
            <a:r>
              <a:rPr lang="zh-CN" altLang="en-US" sz="2400" b="1" dirty="0">
                <a:latin typeface="Calibri" panose="020F0502020204030204" pitchFamily="34" charset="0"/>
              </a:rPr>
              <a:t>揭阳）在下面的格子里，虚线表示平移的起点，实线图表示平移的终点．平移了（　</a:t>
            </a:r>
            <a:r>
              <a:rPr lang="zh-CN" altLang="en-US" sz="2400" b="1" dirty="0" smtClean="0">
                <a:latin typeface="Calibri" panose="020F0502020204030204" pitchFamily="34" charset="0"/>
              </a:rPr>
              <a:t>）</a:t>
            </a:r>
            <a:r>
              <a:rPr lang="zh-CN" altLang="en-US" sz="2400" b="1" dirty="0">
                <a:latin typeface="Calibri" panose="020F0502020204030204" pitchFamily="34" charset="0"/>
              </a:rPr>
              <a:t>格．</a:t>
            </a:r>
          </a:p>
          <a:p>
            <a:r>
              <a:rPr lang="zh-CN" altLang="en-US" sz="2400" b="1" dirty="0">
                <a:latin typeface="Calibri" panose="020F0502020204030204" pitchFamily="34" charset="0"/>
              </a:rPr>
              <a:t>A．14	B．17	C．20   D 16</a:t>
            </a:r>
          </a:p>
        </p:txBody>
      </p:sp>
      <p:pic>
        <p:nvPicPr>
          <p:cNvPr id="296969" name="Picture 9" descr="中考资源网( www.zk5u.com)，专注初中教育，服务一线教师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3663" y="620713"/>
            <a:ext cx="20891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70" name="Text Box 10"/>
          <p:cNvSpPr txBox="1">
            <a:spLocks noChangeArrowheads="1"/>
          </p:cNvSpPr>
          <p:nvPr/>
        </p:nvSpPr>
        <p:spPr bwMode="auto">
          <a:xfrm>
            <a:off x="1133475" y="3895725"/>
            <a:ext cx="32940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296971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5650" y="4005263"/>
            <a:ext cx="6481763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72" name="Text Box 12"/>
          <p:cNvSpPr txBox="1">
            <a:spLocks noChangeArrowheads="1"/>
          </p:cNvSpPr>
          <p:nvPr/>
        </p:nvSpPr>
        <p:spPr bwMode="auto">
          <a:xfrm>
            <a:off x="6003520" y="1964240"/>
            <a:ext cx="3603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rgbClr val="FF3300"/>
                </a:solidFill>
                <a:latin typeface="Calibri" panose="020F0502020204030204" pitchFamily="34" charset="0"/>
              </a:rPr>
              <a:t>B</a:t>
            </a:r>
          </a:p>
        </p:txBody>
      </p:sp>
      <p:sp>
        <p:nvSpPr>
          <p:cNvPr id="296973" name="Text Box 13"/>
          <p:cNvSpPr txBox="1">
            <a:spLocks noChangeArrowheads="1"/>
          </p:cNvSpPr>
          <p:nvPr/>
        </p:nvSpPr>
        <p:spPr bwMode="auto">
          <a:xfrm>
            <a:off x="5940152" y="3068960"/>
            <a:ext cx="366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FF3300"/>
                </a:solidFill>
                <a:latin typeface="Calibri" panose="020F0502020204030204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6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96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2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549275"/>
            <a:ext cx="822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000" b="1" dirty="0"/>
              <a:t>（</a:t>
            </a:r>
            <a:r>
              <a:rPr lang="en-US" altLang="zh-CN" sz="2400" b="1" dirty="0"/>
              <a:t>2013</a:t>
            </a:r>
            <a:r>
              <a:rPr lang="zh-CN" altLang="en-US" sz="2400" b="1" dirty="0"/>
              <a:t>山东滨州）如图，将等边△</a:t>
            </a:r>
            <a:r>
              <a:rPr lang="en-US" altLang="zh-CN" sz="2400" b="1" dirty="0"/>
              <a:t>ABC</a:t>
            </a:r>
            <a:r>
              <a:rPr lang="zh-CN" altLang="en-US" sz="2400" b="1" dirty="0"/>
              <a:t>沿射线</a:t>
            </a:r>
            <a:r>
              <a:rPr lang="en-US" altLang="zh-CN" sz="2400" b="1" dirty="0"/>
              <a:t>BC</a:t>
            </a:r>
            <a:r>
              <a:rPr lang="zh-CN" altLang="en-US" sz="2400" b="1" dirty="0"/>
              <a:t>向右平移到△</a:t>
            </a:r>
            <a:r>
              <a:rPr lang="en-US" altLang="zh-CN" sz="2400" b="1" dirty="0"/>
              <a:t>DCE</a:t>
            </a:r>
            <a:r>
              <a:rPr lang="zh-CN" altLang="en-US" sz="2400" b="1" dirty="0"/>
              <a:t>的位置，连接</a:t>
            </a:r>
            <a:r>
              <a:rPr lang="en-US" altLang="zh-CN" sz="2400" b="1" dirty="0"/>
              <a:t>AD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BD</a:t>
            </a:r>
            <a:r>
              <a:rPr lang="zh-CN" altLang="en-US" sz="2400" b="1" dirty="0"/>
              <a:t>，则下列结论：①</a:t>
            </a:r>
            <a:r>
              <a:rPr lang="en-US" altLang="zh-CN" sz="2400" b="1" dirty="0"/>
              <a:t>AD=BC</a:t>
            </a:r>
            <a:r>
              <a:rPr lang="zh-CN" altLang="en-US" sz="2400" b="1" dirty="0"/>
              <a:t>；②</a:t>
            </a:r>
            <a:r>
              <a:rPr lang="en-US" altLang="zh-CN" sz="2400" b="1" dirty="0"/>
              <a:t>BD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AC</a:t>
            </a:r>
            <a:r>
              <a:rPr lang="zh-CN" altLang="en-US" sz="2400" b="1" dirty="0"/>
              <a:t>互相平分；③四边形</a:t>
            </a:r>
            <a:r>
              <a:rPr lang="en-US" altLang="zh-CN" sz="2400" b="1" dirty="0"/>
              <a:t>ACED</a:t>
            </a:r>
            <a:r>
              <a:rPr lang="zh-CN" altLang="en-US" sz="2400" b="1" dirty="0"/>
              <a:t>是菱形．其中正确的个数是（  ）   </a:t>
            </a:r>
            <a:r>
              <a:rPr lang="en-US" altLang="zh-CN" sz="2400" b="1" dirty="0"/>
              <a:t>A. 0    B.1     C.2     D. 3</a:t>
            </a:r>
            <a:endParaRPr lang="zh-CN" altLang="en-US" sz="2400" b="1" dirty="0"/>
          </a:p>
        </p:txBody>
      </p:sp>
      <p:grpSp>
        <p:nvGrpSpPr>
          <p:cNvPr id="297987" name="Group 3"/>
          <p:cNvGrpSpPr/>
          <p:nvPr/>
        </p:nvGrpSpPr>
        <p:grpSpPr bwMode="auto">
          <a:xfrm>
            <a:off x="0" y="0"/>
            <a:ext cx="3419475" cy="692150"/>
            <a:chOff x="0" y="0"/>
            <a:chExt cx="2256" cy="576"/>
          </a:xfrm>
        </p:grpSpPr>
        <p:grpSp>
          <p:nvGrpSpPr>
            <p:cNvPr id="297988" name="Group 4"/>
            <p:cNvGrpSpPr/>
            <p:nvPr/>
          </p:nvGrpSpPr>
          <p:grpSpPr bwMode="auto">
            <a:xfrm>
              <a:off x="0" y="2"/>
              <a:ext cx="1488" cy="463"/>
              <a:chOff x="1920" y="40"/>
              <a:chExt cx="2112" cy="163"/>
            </a:xfrm>
          </p:grpSpPr>
          <p:sp>
            <p:nvSpPr>
              <p:cNvPr id="297989" name="Rectangle 5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145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buFontTx/>
                  <a:buNone/>
                </a:pP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热热身 </a:t>
                </a:r>
                <a:endParaRPr lang="zh-CN" altLang="en-US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297990" name="Rectangle 6" descr="PE03255_"/>
              <p:cNvSpPr>
                <a:spLocks noChangeArrowheads="1"/>
              </p:cNvSpPr>
              <p:nvPr/>
            </p:nvSpPr>
            <p:spPr bwMode="auto">
              <a:xfrm>
                <a:off x="3597" y="40"/>
                <a:ext cx="17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buFontTx/>
                  <a:buNone/>
                </a:pPr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297991" name="Picture 7" descr="67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992" name="Picture 8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97993" name="Picture 9" descr=" 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825" y="3357563"/>
            <a:ext cx="2808288" cy="152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994" name="Rectangle 10"/>
          <p:cNvSpPr>
            <a:spLocks noChangeArrowheads="1"/>
          </p:cNvSpPr>
          <p:nvPr/>
        </p:nvSpPr>
        <p:spPr bwMode="auto">
          <a:xfrm>
            <a:off x="3924300" y="1655763"/>
            <a:ext cx="773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i="1">
                <a:solidFill>
                  <a:srgbClr val="FF3300"/>
                </a:solidFill>
              </a:rPr>
              <a:t>D</a:t>
            </a:r>
            <a:r>
              <a:rPr lang="zh-CN" altLang="en-US" sz="2400">
                <a:solidFill>
                  <a:srgbClr val="FF3300"/>
                </a:solidFill>
              </a:rPr>
              <a:t>．</a:t>
            </a:r>
            <a:r>
              <a:rPr lang="zh-CN" altLang="en-US"/>
              <a:t> </a:t>
            </a:r>
          </a:p>
        </p:txBody>
      </p:sp>
      <p:sp>
        <p:nvSpPr>
          <p:cNvPr id="297995" name="Rectangle 11"/>
          <p:cNvSpPr>
            <a:spLocks noChangeArrowheads="1"/>
          </p:cNvSpPr>
          <p:nvPr/>
        </p:nvSpPr>
        <p:spPr bwMode="auto">
          <a:xfrm>
            <a:off x="0" y="1989138"/>
            <a:ext cx="8312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2012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浙江义乌）</a:t>
            </a:r>
            <a:r>
              <a:rPr lang="zh-CN" altLang="en-US" sz="2400" b="1">
                <a:latin typeface="宋体" panose="02010600030101010101" pitchFamily="2" charset="-122"/>
                <a:cs typeface="Times New Roman" panose="02020603050405020304" pitchFamily="18" charset="0"/>
              </a:rPr>
              <a:t>如图，将周长为</a:t>
            </a:r>
            <a:r>
              <a:rPr lang="en-US" altLang="zh-CN" sz="2400" b="1">
                <a:latin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2400" b="1">
                <a:latin typeface="宋体" panose="02010600030101010101" pitchFamily="2" charset="-122"/>
                <a:cs typeface="Times New Roman" panose="02020603050405020304" pitchFamily="18" charset="0"/>
              </a:rPr>
              <a:t>的△</a:t>
            </a:r>
            <a:r>
              <a:rPr lang="en-US" altLang="zh-CN" sz="2400" b="1" i="1">
                <a:latin typeface="宋体" panose="02010600030101010101" pitchFamily="2" charset="-122"/>
                <a:cs typeface="Times New Roman" panose="02020603050405020304" pitchFamily="18" charset="0"/>
              </a:rPr>
              <a:t>ABC</a:t>
            </a:r>
            <a:r>
              <a:rPr lang="zh-CN" altLang="en-US" sz="2400" b="1">
                <a:latin typeface="宋体" panose="02010600030101010101" pitchFamily="2" charset="-122"/>
                <a:cs typeface="Times New Roman" panose="02020603050405020304" pitchFamily="18" charset="0"/>
              </a:rPr>
              <a:t>沿</a:t>
            </a:r>
            <a:r>
              <a:rPr lang="en-US" altLang="zh-CN" sz="2400" b="1" i="1">
                <a:latin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lang="zh-CN" altLang="en-US" sz="2400" b="1">
                <a:latin typeface="宋体" panose="02010600030101010101" pitchFamily="2" charset="-122"/>
                <a:cs typeface="Times New Roman" panose="02020603050405020304" pitchFamily="18" charset="0"/>
              </a:rPr>
              <a:t>方向平移</a:t>
            </a:r>
            <a:r>
              <a:rPr lang="en-US" altLang="zh-CN" sz="2400" b="1"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latin typeface="宋体" panose="02010600030101010101" pitchFamily="2" charset="-122"/>
                <a:cs typeface="Times New Roman" panose="02020603050405020304" pitchFamily="18" charset="0"/>
              </a:rPr>
              <a:t>个</a:t>
            </a:r>
          </a:p>
          <a:p>
            <a:pPr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400" b="1">
                <a:latin typeface="宋体" panose="02010600030101010101" pitchFamily="2" charset="-122"/>
                <a:cs typeface="Times New Roman" panose="02020603050405020304" pitchFamily="18" charset="0"/>
              </a:rPr>
              <a:t>单位得到△</a:t>
            </a:r>
            <a:r>
              <a:rPr lang="en-US" altLang="zh-CN" sz="2400" b="1" i="1">
                <a:latin typeface="宋体" panose="02010600030101010101" pitchFamily="2" charset="-122"/>
                <a:cs typeface="Times New Roman" panose="02020603050405020304" pitchFamily="18" charset="0"/>
              </a:rPr>
              <a:t>DEF</a:t>
            </a:r>
            <a:r>
              <a:rPr lang="zh-CN" altLang="en-US" sz="2400" b="1">
                <a:latin typeface="宋体" panose="02010600030101010101" pitchFamily="2" charset="-122"/>
                <a:cs typeface="Times New Roman" panose="02020603050405020304" pitchFamily="18" charset="0"/>
              </a:rPr>
              <a:t>，则四边形</a:t>
            </a:r>
            <a:r>
              <a:rPr lang="en-US" altLang="zh-CN" sz="2400" b="1" i="1">
                <a:latin typeface="宋体" panose="02010600030101010101" pitchFamily="2" charset="-122"/>
                <a:cs typeface="Times New Roman" panose="02020603050405020304" pitchFamily="18" charset="0"/>
              </a:rPr>
              <a:t>ABFD</a:t>
            </a:r>
            <a:r>
              <a:rPr lang="zh-CN" altLang="en-US" sz="2400" b="1">
                <a:latin typeface="宋体" panose="02010600030101010101" pitchFamily="2" charset="-122"/>
                <a:cs typeface="Times New Roman" panose="02020603050405020304" pitchFamily="18" charset="0"/>
              </a:rPr>
              <a:t>的周长为</a:t>
            </a:r>
            <a:r>
              <a:rPr lang="en-US" altLang="zh-CN" sz="2400" b="1">
                <a:latin typeface="宋体" panose="02010600030101010101" pitchFamily="2" charset="-122"/>
                <a:cs typeface="Times New Roman" panose="02020603050405020304" pitchFamily="18" charset="0"/>
              </a:rPr>
              <a:t>【    】</a:t>
            </a:r>
            <a:endParaRPr lang="en-US" altLang="zh-CN" sz="2400" b="1"/>
          </a:p>
        </p:txBody>
      </p:sp>
      <p:pic>
        <p:nvPicPr>
          <p:cNvPr id="297996" name="Picture24" descr="本资料来源于http://www.xuekewang.com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5963" y="2852738"/>
            <a:ext cx="2592387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997" name="Rectangle 13"/>
          <p:cNvSpPr>
            <a:spLocks noChangeArrowheads="1"/>
          </p:cNvSpPr>
          <p:nvPr/>
        </p:nvSpPr>
        <p:spPr bwMode="auto">
          <a:xfrm>
            <a:off x="250825" y="2924175"/>
            <a:ext cx="518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1000">
                <a:latin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400" i="1">
                <a:latin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i="1">
                <a:latin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i="1">
                <a:latin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宋体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i="1">
                <a:latin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宋体" panose="02010600030101010101" pitchFamily="2" charset="-122"/>
                <a:cs typeface="Times New Roman" panose="02020603050405020304" pitchFamily="18" charset="0"/>
              </a:rPr>
              <a:t>12</a:t>
            </a:r>
            <a:endParaRPr lang="en-US" altLang="zh-CN" sz="2400"/>
          </a:p>
        </p:txBody>
      </p:sp>
      <p:sp>
        <p:nvSpPr>
          <p:cNvPr id="297998" name="Rectangle 14"/>
          <p:cNvSpPr>
            <a:spLocks noChangeArrowheads="1"/>
          </p:cNvSpPr>
          <p:nvPr/>
        </p:nvSpPr>
        <p:spPr bwMode="auto">
          <a:xfrm>
            <a:off x="5724525" y="2447925"/>
            <a:ext cx="468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i="1">
                <a:solidFill>
                  <a:srgbClr val="FF3300"/>
                </a:solidFill>
              </a:rPr>
              <a:t>C</a:t>
            </a:r>
            <a:r>
              <a:rPr lang="zh-CN" altLang="en-US"/>
              <a:t> </a:t>
            </a:r>
          </a:p>
        </p:txBody>
      </p:sp>
      <p:sp>
        <p:nvSpPr>
          <p:cNvPr id="297999" name="Rectangle 15"/>
          <p:cNvSpPr>
            <a:spLocks noChangeArrowheads="1"/>
          </p:cNvSpPr>
          <p:nvPr/>
        </p:nvSpPr>
        <p:spPr bwMode="auto">
          <a:xfrm>
            <a:off x="-396875" y="4868863"/>
            <a:ext cx="98425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533400"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b="1">
                <a:solidFill>
                  <a:srgbClr val="FF3300"/>
                </a:solidFill>
              </a:rPr>
              <a:t>根据题意，将周长为</a:t>
            </a:r>
            <a:r>
              <a:rPr lang="en-US" altLang="zh-CN" sz="2000" b="1">
                <a:solidFill>
                  <a:srgbClr val="FF3300"/>
                </a:solidFill>
              </a:rPr>
              <a:t>8</a:t>
            </a:r>
            <a:r>
              <a:rPr lang="zh-CN" altLang="en-US" sz="2000" b="1">
                <a:solidFill>
                  <a:srgbClr val="FF3300"/>
                </a:solidFill>
              </a:rPr>
              <a:t>个单位的等边△</a:t>
            </a:r>
            <a:r>
              <a:rPr lang="en-US" altLang="zh-CN" sz="2000" b="1" i="1">
                <a:solidFill>
                  <a:srgbClr val="FF3300"/>
                </a:solidFill>
              </a:rPr>
              <a:t>ABC</a:t>
            </a:r>
            <a:r>
              <a:rPr lang="zh-CN" altLang="en-US" sz="2000" b="1">
                <a:solidFill>
                  <a:srgbClr val="FF3300"/>
                </a:solidFill>
              </a:rPr>
              <a:t>沿边</a:t>
            </a:r>
            <a:r>
              <a:rPr lang="en-US" altLang="zh-CN" sz="2000" b="1" i="1">
                <a:solidFill>
                  <a:srgbClr val="FF3300"/>
                </a:solidFill>
              </a:rPr>
              <a:t>BC</a:t>
            </a:r>
            <a:r>
              <a:rPr lang="zh-CN" altLang="en-US" sz="2000" b="1">
                <a:solidFill>
                  <a:srgbClr val="FF3300"/>
                </a:solidFill>
              </a:rPr>
              <a:t>向右平移</a:t>
            </a:r>
            <a:r>
              <a:rPr lang="en-US" altLang="zh-CN" sz="2000" b="1">
                <a:solidFill>
                  <a:srgbClr val="FF3300"/>
                </a:solidFill>
              </a:rPr>
              <a:t>1</a:t>
            </a:r>
            <a:r>
              <a:rPr lang="zh-CN" altLang="en-US" sz="2000" b="1">
                <a:solidFill>
                  <a:srgbClr val="FF3300"/>
                </a:solidFill>
              </a:rPr>
              <a:t>个单位得到△</a:t>
            </a:r>
            <a:r>
              <a:rPr lang="en-US" altLang="zh-CN" sz="2000" b="1" i="1">
                <a:solidFill>
                  <a:srgbClr val="FF3300"/>
                </a:solidFill>
              </a:rPr>
              <a:t>DEF</a:t>
            </a:r>
            <a:r>
              <a:rPr lang="zh-CN" altLang="en-US" sz="2000" b="1">
                <a:solidFill>
                  <a:srgbClr val="FF3300"/>
                </a:solidFill>
              </a:rPr>
              <a:t>，</a:t>
            </a:r>
          </a:p>
          <a:p>
            <a:pPr indent="533400"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b="1">
                <a:solidFill>
                  <a:srgbClr val="FF3300"/>
                </a:solidFill>
              </a:rPr>
              <a:t>∴</a:t>
            </a:r>
            <a:r>
              <a:rPr lang="en-US" altLang="zh-CN" sz="2000" b="1" i="1">
                <a:solidFill>
                  <a:srgbClr val="FF3300"/>
                </a:solidFill>
              </a:rPr>
              <a:t>AD</a:t>
            </a:r>
            <a:r>
              <a:rPr lang="en-US" altLang="zh-CN" sz="2000" b="1">
                <a:solidFill>
                  <a:srgbClr val="FF3300"/>
                </a:solidFill>
              </a:rPr>
              <a:t>=1</a:t>
            </a:r>
            <a:r>
              <a:rPr lang="zh-CN" altLang="en-US" sz="2000" b="1">
                <a:solidFill>
                  <a:srgbClr val="FF3300"/>
                </a:solidFill>
              </a:rPr>
              <a:t>，</a:t>
            </a:r>
            <a:r>
              <a:rPr lang="en-US" altLang="zh-CN" sz="2000" b="1" i="1">
                <a:solidFill>
                  <a:srgbClr val="FF3300"/>
                </a:solidFill>
              </a:rPr>
              <a:t>BF</a:t>
            </a:r>
            <a:r>
              <a:rPr lang="en-US" altLang="zh-CN" sz="2000" b="1">
                <a:solidFill>
                  <a:srgbClr val="FF3300"/>
                </a:solidFill>
              </a:rPr>
              <a:t>=</a:t>
            </a:r>
            <a:r>
              <a:rPr lang="en-US" altLang="zh-CN" sz="2000" b="1" i="1">
                <a:solidFill>
                  <a:srgbClr val="FF3300"/>
                </a:solidFill>
              </a:rPr>
              <a:t>BC</a:t>
            </a:r>
            <a:r>
              <a:rPr lang="en-US" altLang="zh-CN" sz="2000" b="1">
                <a:solidFill>
                  <a:srgbClr val="FF3300"/>
                </a:solidFill>
              </a:rPr>
              <a:t>+</a:t>
            </a:r>
            <a:r>
              <a:rPr lang="en-US" altLang="zh-CN" sz="2000" b="1" i="1">
                <a:solidFill>
                  <a:srgbClr val="FF3300"/>
                </a:solidFill>
              </a:rPr>
              <a:t>CF</a:t>
            </a:r>
            <a:r>
              <a:rPr lang="en-US" altLang="zh-CN" sz="2000" b="1">
                <a:solidFill>
                  <a:srgbClr val="FF3300"/>
                </a:solidFill>
              </a:rPr>
              <a:t>=</a:t>
            </a:r>
            <a:r>
              <a:rPr lang="en-US" altLang="zh-CN" sz="2000" b="1" i="1">
                <a:solidFill>
                  <a:srgbClr val="FF3300"/>
                </a:solidFill>
              </a:rPr>
              <a:t>BC</a:t>
            </a:r>
            <a:r>
              <a:rPr lang="en-US" altLang="zh-CN" sz="2000" b="1">
                <a:solidFill>
                  <a:srgbClr val="FF3300"/>
                </a:solidFill>
              </a:rPr>
              <a:t>+1</a:t>
            </a:r>
            <a:r>
              <a:rPr lang="zh-CN" altLang="en-US" sz="2000" b="1">
                <a:solidFill>
                  <a:srgbClr val="FF3300"/>
                </a:solidFill>
              </a:rPr>
              <a:t>，</a:t>
            </a:r>
            <a:r>
              <a:rPr lang="en-US" altLang="zh-CN" sz="2000" b="1" i="1">
                <a:solidFill>
                  <a:srgbClr val="FF3300"/>
                </a:solidFill>
              </a:rPr>
              <a:t>DF</a:t>
            </a:r>
            <a:r>
              <a:rPr lang="en-US" altLang="zh-CN" sz="2000" b="1">
                <a:solidFill>
                  <a:srgbClr val="FF3300"/>
                </a:solidFill>
              </a:rPr>
              <a:t>=</a:t>
            </a:r>
            <a:r>
              <a:rPr lang="en-US" altLang="zh-CN" sz="2000" b="1" i="1">
                <a:solidFill>
                  <a:srgbClr val="FF3300"/>
                </a:solidFill>
              </a:rPr>
              <a:t>AC</a:t>
            </a:r>
            <a:r>
              <a:rPr lang="zh-CN" altLang="en-US" sz="2000" b="1">
                <a:solidFill>
                  <a:srgbClr val="FF3300"/>
                </a:solidFill>
              </a:rPr>
              <a:t>。</a:t>
            </a:r>
          </a:p>
          <a:p>
            <a:pPr indent="533400"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b="1">
                <a:solidFill>
                  <a:srgbClr val="FF3300"/>
                </a:solidFill>
              </a:rPr>
              <a:t>又∵</a:t>
            </a:r>
            <a:r>
              <a:rPr lang="en-US" altLang="zh-CN" sz="2000" b="1" i="1">
                <a:solidFill>
                  <a:srgbClr val="FF3300"/>
                </a:solidFill>
              </a:rPr>
              <a:t>AB</a:t>
            </a:r>
            <a:r>
              <a:rPr lang="en-US" altLang="zh-CN" sz="2000" b="1">
                <a:solidFill>
                  <a:srgbClr val="FF3300"/>
                </a:solidFill>
              </a:rPr>
              <a:t>+</a:t>
            </a:r>
            <a:r>
              <a:rPr lang="en-US" altLang="zh-CN" sz="2000" b="1" i="1">
                <a:solidFill>
                  <a:srgbClr val="FF3300"/>
                </a:solidFill>
              </a:rPr>
              <a:t>BC</a:t>
            </a:r>
            <a:r>
              <a:rPr lang="en-US" altLang="zh-CN" sz="2000" b="1">
                <a:solidFill>
                  <a:srgbClr val="FF3300"/>
                </a:solidFill>
              </a:rPr>
              <a:t>+</a:t>
            </a:r>
            <a:r>
              <a:rPr lang="en-US" altLang="zh-CN" sz="2000" b="1" i="1">
                <a:solidFill>
                  <a:srgbClr val="FF3300"/>
                </a:solidFill>
              </a:rPr>
              <a:t>AC</a:t>
            </a:r>
            <a:r>
              <a:rPr lang="en-US" altLang="zh-CN" sz="2000" b="1">
                <a:solidFill>
                  <a:srgbClr val="FF3300"/>
                </a:solidFill>
              </a:rPr>
              <a:t>=8</a:t>
            </a:r>
            <a:r>
              <a:rPr lang="zh-CN" altLang="en-US" sz="2000" b="1">
                <a:solidFill>
                  <a:srgbClr val="FF3300"/>
                </a:solidFill>
              </a:rPr>
              <a:t>，</a:t>
            </a:r>
          </a:p>
          <a:p>
            <a:pPr indent="533400"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b="1">
                <a:solidFill>
                  <a:srgbClr val="FF3300"/>
                </a:solidFill>
              </a:rPr>
              <a:t>∴四边形</a:t>
            </a:r>
            <a:r>
              <a:rPr lang="en-US" altLang="zh-CN" sz="2000" b="1" i="1">
                <a:solidFill>
                  <a:srgbClr val="FF3300"/>
                </a:solidFill>
              </a:rPr>
              <a:t>ABFD</a:t>
            </a:r>
            <a:r>
              <a:rPr lang="zh-CN" altLang="en-US" sz="2000" b="1">
                <a:solidFill>
                  <a:srgbClr val="FF3300"/>
                </a:solidFill>
              </a:rPr>
              <a:t>的周长</a:t>
            </a:r>
            <a:r>
              <a:rPr lang="en-US" altLang="zh-CN" sz="2000" b="1">
                <a:solidFill>
                  <a:srgbClr val="FF3300"/>
                </a:solidFill>
              </a:rPr>
              <a:t>=</a:t>
            </a:r>
            <a:r>
              <a:rPr lang="en-US" altLang="zh-CN" sz="2000" b="1" i="1">
                <a:solidFill>
                  <a:srgbClr val="FF3300"/>
                </a:solidFill>
              </a:rPr>
              <a:t>AD</a:t>
            </a:r>
            <a:r>
              <a:rPr lang="en-US" altLang="zh-CN" sz="2000" b="1">
                <a:solidFill>
                  <a:srgbClr val="FF3300"/>
                </a:solidFill>
              </a:rPr>
              <a:t>+</a:t>
            </a:r>
            <a:r>
              <a:rPr lang="en-US" altLang="zh-CN" sz="2000" b="1" i="1">
                <a:solidFill>
                  <a:srgbClr val="FF3300"/>
                </a:solidFill>
              </a:rPr>
              <a:t>AB</a:t>
            </a:r>
            <a:r>
              <a:rPr lang="en-US" altLang="zh-CN" sz="2000" b="1">
                <a:solidFill>
                  <a:srgbClr val="FF3300"/>
                </a:solidFill>
              </a:rPr>
              <a:t>+</a:t>
            </a:r>
            <a:r>
              <a:rPr lang="en-US" altLang="zh-CN" sz="2000" b="1" i="1">
                <a:solidFill>
                  <a:srgbClr val="FF3300"/>
                </a:solidFill>
              </a:rPr>
              <a:t>BF</a:t>
            </a:r>
            <a:r>
              <a:rPr lang="en-US" altLang="zh-CN" sz="2000" b="1">
                <a:solidFill>
                  <a:srgbClr val="FF3300"/>
                </a:solidFill>
              </a:rPr>
              <a:t>+</a:t>
            </a:r>
            <a:r>
              <a:rPr lang="en-US" altLang="zh-CN" sz="2000" b="1" i="1">
                <a:solidFill>
                  <a:srgbClr val="FF3300"/>
                </a:solidFill>
              </a:rPr>
              <a:t>DF</a:t>
            </a:r>
            <a:r>
              <a:rPr lang="en-US" altLang="zh-CN" sz="2000" b="1">
                <a:solidFill>
                  <a:srgbClr val="FF3300"/>
                </a:solidFill>
              </a:rPr>
              <a:t>=1+</a:t>
            </a:r>
            <a:r>
              <a:rPr lang="en-US" altLang="zh-CN" sz="2000" b="1" i="1">
                <a:solidFill>
                  <a:srgbClr val="FF3300"/>
                </a:solidFill>
              </a:rPr>
              <a:t>AB</a:t>
            </a:r>
            <a:r>
              <a:rPr lang="en-US" altLang="zh-CN" sz="2000" b="1">
                <a:solidFill>
                  <a:srgbClr val="FF3300"/>
                </a:solidFill>
              </a:rPr>
              <a:t>+</a:t>
            </a:r>
            <a:r>
              <a:rPr lang="en-US" altLang="zh-CN" sz="2000" b="1" i="1">
                <a:solidFill>
                  <a:srgbClr val="FF3300"/>
                </a:solidFill>
              </a:rPr>
              <a:t>BC</a:t>
            </a:r>
            <a:r>
              <a:rPr lang="en-US" altLang="zh-CN" sz="2000" b="1">
                <a:solidFill>
                  <a:srgbClr val="FF3300"/>
                </a:solidFill>
              </a:rPr>
              <a:t>+1+</a:t>
            </a:r>
            <a:r>
              <a:rPr lang="en-US" altLang="zh-CN" sz="2000" b="1" i="1">
                <a:solidFill>
                  <a:srgbClr val="FF3300"/>
                </a:solidFill>
              </a:rPr>
              <a:t>AC</a:t>
            </a:r>
            <a:r>
              <a:rPr lang="en-US" altLang="zh-CN" sz="2000" b="1">
                <a:solidFill>
                  <a:srgbClr val="FF3300"/>
                </a:solidFill>
              </a:rPr>
              <a:t>=10</a:t>
            </a:r>
            <a:r>
              <a:rPr lang="zh-CN" altLang="en-US" sz="2000" b="1">
                <a:solidFill>
                  <a:srgbClr val="FF3300"/>
                </a:solidFill>
              </a:rPr>
              <a:t>。</a:t>
            </a:r>
          </a:p>
          <a:p>
            <a:pPr indent="533400"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b="1">
                <a:solidFill>
                  <a:srgbClr val="FF3300"/>
                </a:solidFill>
              </a:rPr>
              <a:t>故选</a:t>
            </a:r>
            <a:r>
              <a:rPr lang="en-US" altLang="zh-CN" sz="2000" b="1" i="1">
                <a:solidFill>
                  <a:srgbClr val="FF3300"/>
                </a:solidFill>
              </a:rPr>
              <a:t>C</a:t>
            </a:r>
            <a:r>
              <a:rPr lang="zh-CN" altLang="en-US" sz="2000" b="1">
                <a:solidFill>
                  <a:srgbClr val="FF3300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Text Box 3"/>
          <p:cNvSpPr>
            <a:spLocks noChangeArrowheads="1"/>
          </p:cNvSpPr>
          <p:nvPr/>
        </p:nvSpPr>
        <p:spPr bwMode="auto">
          <a:xfrm>
            <a:off x="0" y="765175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如图</a:t>
            </a:r>
            <a:r>
              <a:rPr 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将点</a:t>
            </a:r>
            <a:r>
              <a:rPr 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A(-2,-3)</a:t>
            </a: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向右平移</a:t>
            </a:r>
            <a:r>
              <a:rPr 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5</a:t>
            </a: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个单位长度</a:t>
            </a:r>
            <a:r>
              <a:rPr 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得到点</a:t>
            </a:r>
            <a:r>
              <a:rPr 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A</a:t>
            </a:r>
            <a:r>
              <a:rPr lang="en-US" sz="2800" b="1" baseline="-25000" dirty="0">
                <a:latin typeface="宋体" panose="02010600030101010101" pitchFamily="2" charset="-122"/>
                <a:sym typeface="宋体" panose="02010600030101010101" pitchFamily="2" charset="-122"/>
              </a:rPr>
              <a:t>1</a:t>
            </a:r>
            <a:r>
              <a:rPr 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在图上标出这个点</a:t>
            </a:r>
            <a:r>
              <a:rPr 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并写出它的坐标</a:t>
            </a:r>
            <a:r>
              <a:rPr 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  <a:endParaRPr lang="zh-CN" altLang="en-US" b="1" dirty="0"/>
          </a:p>
        </p:txBody>
      </p:sp>
      <p:sp>
        <p:nvSpPr>
          <p:cNvPr id="299011" name="Text Box 4"/>
          <p:cNvSpPr>
            <a:spLocks noChangeArrowheads="1"/>
          </p:cNvSpPr>
          <p:nvPr/>
        </p:nvSpPr>
        <p:spPr bwMode="auto">
          <a:xfrm>
            <a:off x="0" y="1557338"/>
            <a:ext cx="5183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把点</a:t>
            </a:r>
            <a:r>
              <a:rPr 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A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向左平移</a:t>
            </a:r>
            <a:r>
              <a:rPr 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2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个单位呢</a:t>
            </a:r>
            <a:r>
              <a:rPr 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?</a:t>
            </a:r>
            <a:endParaRPr lang="zh-CN" altLang="en-US" b="1" dirty="0"/>
          </a:p>
        </p:txBody>
      </p:sp>
      <p:sp>
        <p:nvSpPr>
          <p:cNvPr id="299012" name="Oval 6"/>
          <p:cNvSpPr>
            <a:spLocks noChangeArrowheads="1"/>
          </p:cNvSpPr>
          <p:nvPr/>
        </p:nvSpPr>
        <p:spPr bwMode="auto">
          <a:xfrm>
            <a:off x="6157913" y="4652963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pPr algn="ctr" eaLnBrk="0" hangingPunct="0"/>
            <a:endParaRPr lang="zh-CN" altLang="en-US" b="1">
              <a:solidFill>
                <a:srgbClr val="000000"/>
              </a:solidFill>
              <a:sym typeface="Times New Roman" panose="02020603050405020304" pitchFamily="18" charset="0"/>
            </a:endParaRPr>
          </a:p>
        </p:txBody>
      </p:sp>
      <p:sp>
        <p:nvSpPr>
          <p:cNvPr id="299013" name="Oval 7"/>
          <p:cNvSpPr>
            <a:spLocks noChangeArrowheads="1"/>
          </p:cNvSpPr>
          <p:nvPr/>
        </p:nvSpPr>
        <p:spPr bwMode="auto">
          <a:xfrm>
            <a:off x="6156325" y="4652963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pPr algn="ctr" eaLnBrk="0" hangingPunct="0"/>
            <a:endParaRPr lang="zh-CN" altLang="en-US" b="1">
              <a:solidFill>
                <a:srgbClr val="000000"/>
              </a:solidFill>
              <a:sym typeface="Times New Roman" panose="02020603050405020304" pitchFamily="18" charset="0"/>
            </a:endParaRPr>
          </a:p>
        </p:txBody>
      </p:sp>
      <p:grpSp>
        <p:nvGrpSpPr>
          <p:cNvPr id="299014" name="Group 6"/>
          <p:cNvGrpSpPr/>
          <p:nvPr/>
        </p:nvGrpSpPr>
        <p:grpSpPr bwMode="auto">
          <a:xfrm>
            <a:off x="5076825" y="2060575"/>
            <a:ext cx="3743325" cy="4248150"/>
            <a:chOff x="0" y="0"/>
            <a:chExt cx="2358" cy="2676"/>
          </a:xfrm>
        </p:grpSpPr>
        <p:sp>
          <p:nvSpPr>
            <p:cNvPr id="299015" name="Line 10"/>
            <p:cNvSpPr>
              <a:spLocks noChangeShapeType="1"/>
            </p:cNvSpPr>
            <p:nvPr/>
          </p:nvSpPr>
          <p:spPr bwMode="auto">
            <a:xfrm>
              <a:off x="0" y="91"/>
              <a:ext cx="235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299016" name="Line 11"/>
            <p:cNvSpPr>
              <a:spLocks noChangeShapeType="1"/>
            </p:cNvSpPr>
            <p:nvPr/>
          </p:nvSpPr>
          <p:spPr bwMode="auto">
            <a:xfrm>
              <a:off x="0" y="317"/>
              <a:ext cx="235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299017" name="Line 12"/>
            <p:cNvSpPr>
              <a:spLocks noChangeShapeType="1"/>
            </p:cNvSpPr>
            <p:nvPr/>
          </p:nvSpPr>
          <p:spPr bwMode="auto">
            <a:xfrm>
              <a:off x="0" y="544"/>
              <a:ext cx="235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299018" name="Line 13"/>
            <p:cNvSpPr>
              <a:spLocks noChangeShapeType="1"/>
            </p:cNvSpPr>
            <p:nvPr/>
          </p:nvSpPr>
          <p:spPr bwMode="auto">
            <a:xfrm>
              <a:off x="0" y="771"/>
              <a:ext cx="235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299019" name="Line 14"/>
            <p:cNvSpPr>
              <a:spLocks noChangeShapeType="1"/>
            </p:cNvSpPr>
            <p:nvPr/>
          </p:nvSpPr>
          <p:spPr bwMode="auto">
            <a:xfrm>
              <a:off x="0" y="998"/>
              <a:ext cx="235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299020" name="Line 15"/>
            <p:cNvSpPr>
              <a:spLocks noChangeShapeType="1"/>
            </p:cNvSpPr>
            <p:nvPr/>
          </p:nvSpPr>
          <p:spPr bwMode="auto">
            <a:xfrm>
              <a:off x="0" y="1225"/>
              <a:ext cx="235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299021" name="Line 16"/>
            <p:cNvSpPr>
              <a:spLocks noChangeShapeType="1"/>
            </p:cNvSpPr>
            <p:nvPr/>
          </p:nvSpPr>
          <p:spPr bwMode="auto">
            <a:xfrm>
              <a:off x="0" y="1451"/>
              <a:ext cx="235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299022" name="Line 17"/>
            <p:cNvSpPr>
              <a:spLocks noChangeShapeType="1"/>
            </p:cNvSpPr>
            <p:nvPr/>
          </p:nvSpPr>
          <p:spPr bwMode="auto">
            <a:xfrm>
              <a:off x="0" y="1678"/>
              <a:ext cx="235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299023" name="Line 18"/>
            <p:cNvSpPr>
              <a:spLocks noChangeShapeType="1"/>
            </p:cNvSpPr>
            <p:nvPr/>
          </p:nvSpPr>
          <p:spPr bwMode="auto">
            <a:xfrm>
              <a:off x="0" y="1905"/>
              <a:ext cx="235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299024" name="Line 19"/>
            <p:cNvSpPr>
              <a:spLocks noChangeShapeType="1"/>
            </p:cNvSpPr>
            <p:nvPr/>
          </p:nvSpPr>
          <p:spPr bwMode="auto">
            <a:xfrm>
              <a:off x="0" y="2132"/>
              <a:ext cx="235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299025" name="Line 20"/>
            <p:cNvSpPr>
              <a:spLocks noChangeShapeType="1"/>
            </p:cNvSpPr>
            <p:nvPr/>
          </p:nvSpPr>
          <p:spPr bwMode="auto">
            <a:xfrm>
              <a:off x="0" y="2359"/>
              <a:ext cx="235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299026" name="Line 21"/>
            <p:cNvSpPr>
              <a:spLocks noChangeShapeType="1"/>
            </p:cNvSpPr>
            <p:nvPr/>
          </p:nvSpPr>
          <p:spPr bwMode="auto">
            <a:xfrm>
              <a:off x="0" y="2585"/>
              <a:ext cx="235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299027" name="Line 22"/>
            <p:cNvSpPr>
              <a:spLocks noChangeShapeType="1"/>
            </p:cNvSpPr>
            <p:nvPr/>
          </p:nvSpPr>
          <p:spPr bwMode="auto">
            <a:xfrm>
              <a:off x="272" y="0"/>
              <a:ext cx="1" cy="26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299028" name="Line 23"/>
            <p:cNvSpPr>
              <a:spLocks noChangeShapeType="1"/>
            </p:cNvSpPr>
            <p:nvPr/>
          </p:nvSpPr>
          <p:spPr bwMode="auto">
            <a:xfrm>
              <a:off x="499" y="0"/>
              <a:ext cx="1" cy="26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299029" name="Line 24"/>
            <p:cNvSpPr>
              <a:spLocks noChangeShapeType="1"/>
            </p:cNvSpPr>
            <p:nvPr/>
          </p:nvSpPr>
          <p:spPr bwMode="auto">
            <a:xfrm>
              <a:off x="725" y="0"/>
              <a:ext cx="1" cy="26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299030" name="Line 25"/>
            <p:cNvSpPr>
              <a:spLocks noChangeShapeType="1"/>
            </p:cNvSpPr>
            <p:nvPr/>
          </p:nvSpPr>
          <p:spPr bwMode="auto">
            <a:xfrm>
              <a:off x="952" y="0"/>
              <a:ext cx="1" cy="26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299031" name="Line 26"/>
            <p:cNvSpPr>
              <a:spLocks noChangeShapeType="1"/>
            </p:cNvSpPr>
            <p:nvPr/>
          </p:nvSpPr>
          <p:spPr bwMode="auto">
            <a:xfrm>
              <a:off x="1179" y="0"/>
              <a:ext cx="1" cy="26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299032" name="Line 27"/>
            <p:cNvSpPr>
              <a:spLocks noChangeShapeType="1"/>
            </p:cNvSpPr>
            <p:nvPr/>
          </p:nvSpPr>
          <p:spPr bwMode="auto">
            <a:xfrm>
              <a:off x="1406" y="0"/>
              <a:ext cx="1" cy="26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299033" name="Line 28"/>
            <p:cNvSpPr>
              <a:spLocks noChangeShapeType="1"/>
            </p:cNvSpPr>
            <p:nvPr/>
          </p:nvSpPr>
          <p:spPr bwMode="auto">
            <a:xfrm>
              <a:off x="1633" y="0"/>
              <a:ext cx="1" cy="26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299034" name="Line 29"/>
            <p:cNvSpPr>
              <a:spLocks noChangeShapeType="1"/>
            </p:cNvSpPr>
            <p:nvPr/>
          </p:nvSpPr>
          <p:spPr bwMode="auto">
            <a:xfrm>
              <a:off x="1859" y="0"/>
              <a:ext cx="1" cy="26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299035" name="Line 30"/>
            <p:cNvSpPr>
              <a:spLocks noChangeShapeType="1"/>
            </p:cNvSpPr>
            <p:nvPr/>
          </p:nvSpPr>
          <p:spPr bwMode="auto">
            <a:xfrm>
              <a:off x="2086" y="0"/>
              <a:ext cx="1" cy="26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299036" name="Line 31"/>
            <p:cNvSpPr>
              <a:spLocks noChangeShapeType="1"/>
            </p:cNvSpPr>
            <p:nvPr/>
          </p:nvSpPr>
          <p:spPr bwMode="auto">
            <a:xfrm>
              <a:off x="2313" y="0"/>
              <a:ext cx="1" cy="26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299037" name="Line 32"/>
            <p:cNvSpPr>
              <a:spLocks noChangeShapeType="1"/>
            </p:cNvSpPr>
            <p:nvPr/>
          </p:nvSpPr>
          <p:spPr bwMode="auto">
            <a:xfrm>
              <a:off x="45" y="0"/>
              <a:ext cx="1" cy="26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sym typeface="Times New Roman" panose="02020603050405020304" pitchFamily="18" charset="0"/>
              </a:endParaRPr>
            </a:p>
          </p:txBody>
        </p:sp>
      </p:grpSp>
      <p:sp>
        <p:nvSpPr>
          <p:cNvPr id="299038" name="Line 33"/>
          <p:cNvSpPr>
            <a:spLocks noChangeShapeType="1"/>
          </p:cNvSpPr>
          <p:nvPr/>
        </p:nvSpPr>
        <p:spPr bwMode="auto">
          <a:xfrm>
            <a:off x="5040313" y="3644900"/>
            <a:ext cx="4032250" cy="0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zh-CN" altLang="en-US" b="1">
              <a:solidFill>
                <a:srgbClr val="000000"/>
              </a:solidFill>
              <a:sym typeface="Times New Roman" panose="02020603050405020304" pitchFamily="18" charset="0"/>
            </a:endParaRPr>
          </a:p>
        </p:txBody>
      </p:sp>
      <p:sp>
        <p:nvSpPr>
          <p:cNvPr id="299039" name="Line 34"/>
          <p:cNvSpPr>
            <a:spLocks noChangeShapeType="1"/>
          </p:cNvSpPr>
          <p:nvPr/>
        </p:nvSpPr>
        <p:spPr bwMode="auto">
          <a:xfrm flipV="1">
            <a:off x="6948488" y="1844675"/>
            <a:ext cx="1587" cy="4319588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/>
          <a:lstStyle/>
          <a:p>
            <a:pPr algn="ctr" eaLnBrk="0" hangingPunct="0"/>
            <a:endParaRPr lang="zh-CN" altLang="en-US" b="1">
              <a:solidFill>
                <a:srgbClr val="000000"/>
              </a:solidFill>
              <a:sym typeface="Times New Roman" panose="02020603050405020304" pitchFamily="18" charset="0"/>
            </a:endParaRPr>
          </a:p>
        </p:txBody>
      </p:sp>
      <p:sp>
        <p:nvSpPr>
          <p:cNvPr id="299040" name="Text Box 35"/>
          <p:cNvSpPr>
            <a:spLocks noChangeArrowheads="1"/>
          </p:cNvSpPr>
          <p:nvPr/>
        </p:nvSpPr>
        <p:spPr bwMode="auto">
          <a:xfrm>
            <a:off x="8770938" y="3500438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rgbClr val="0000CC"/>
                </a:solidFill>
                <a:sym typeface="Times New Roman" panose="02020603050405020304" pitchFamily="18" charset="0"/>
              </a:rPr>
              <a:t>x</a:t>
            </a:r>
            <a:endParaRPr lang="zh-CN" altLang="en-US" b="1">
              <a:solidFill>
                <a:srgbClr val="0000CC"/>
              </a:solidFill>
            </a:endParaRPr>
          </a:p>
        </p:txBody>
      </p:sp>
      <p:sp>
        <p:nvSpPr>
          <p:cNvPr id="299041" name="Text Box 36"/>
          <p:cNvSpPr>
            <a:spLocks noChangeArrowheads="1"/>
          </p:cNvSpPr>
          <p:nvPr/>
        </p:nvSpPr>
        <p:spPr bwMode="auto">
          <a:xfrm>
            <a:off x="6372225" y="1557338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ym typeface="Times New Roman" panose="02020603050405020304" pitchFamily="18" charset="0"/>
              </a:rPr>
              <a:t>y</a:t>
            </a:r>
            <a:endParaRPr lang="zh-CN" altLang="en-US" b="1"/>
          </a:p>
        </p:txBody>
      </p:sp>
      <p:sp>
        <p:nvSpPr>
          <p:cNvPr id="299042" name="Text Box 37"/>
          <p:cNvSpPr>
            <a:spLocks noChangeArrowheads="1"/>
          </p:cNvSpPr>
          <p:nvPr/>
        </p:nvSpPr>
        <p:spPr bwMode="auto">
          <a:xfrm>
            <a:off x="6516688" y="3573463"/>
            <a:ext cx="460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0000CC"/>
                </a:solidFill>
                <a:sym typeface="Times New Roman" panose="02020603050405020304" pitchFamily="18" charset="0"/>
              </a:rPr>
              <a:t>O</a:t>
            </a:r>
            <a:endParaRPr lang="zh-CN" altLang="en-US" b="1">
              <a:solidFill>
                <a:srgbClr val="0000CC"/>
              </a:solidFill>
            </a:endParaRPr>
          </a:p>
        </p:txBody>
      </p:sp>
      <p:sp>
        <p:nvSpPr>
          <p:cNvPr id="299043" name="Text Box 38"/>
          <p:cNvSpPr>
            <a:spLocks noChangeArrowheads="1"/>
          </p:cNvSpPr>
          <p:nvPr/>
        </p:nvSpPr>
        <p:spPr bwMode="auto">
          <a:xfrm>
            <a:off x="7070725" y="361632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  <a:sym typeface="Times New Roman" panose="02020603050405020304" pitchFamily="18" charset="0"/>
              </a:rPr>
              <a:t>1</a:t>
            </a:r>
            <a:endParaRPr lang="zh-CN" altLang="en-US" b="1">
              <a:solidFill>
                <a:srgbClr val="0000CC"/>
              </a:solidFill>
            </a:endParaRPr>
          </a:p>
        </p:txBody>
      </p:sp>
      <p:sp>
        <p:nvSpPr>
          <p:cNvPr id="299044" name="Text Box 39"/>
          <p:cNvSpPr>
            <a:spLocks noChangeArrowheads="1"/>
          </p:cNvSpPr>
          <p:nvPr/>
        </p:nvSpPr>
        <p:spPr bwMode="auto">
          <a:xfrm>
            <a:off x="7445375" y="361632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  <a:sym typeface="Times New Roman" panose="02020603050405020304" pitchFamily="18" charset="0"/>
              </a:rPr>
              <a:t>2</a:t>
            </a:r>
            <a:endParaRPr lang="zh-CN" altLang="en-US" b="1">
              <a:solidFill>
                <a:srgbClr val="0000CC"/>
              </a:solidFill>
            </a:endParaRPr>
          </a:p>
        </p:txBody>
      </p:sp>
      <p:sp>
        <p:nvSpPr>
          <p:cNvPr id="299045" name="Text Box 40"/>
          <p:cNvSpPr>
            <a:spLocks noChangeArrowheads="1"/>
          </p:cNvSpPr>
          <p:nvPr/>
        </p:nvSpPr>
        <p:spPr bwMode="auto">
          <a:xfrm>
            <a:off x="7820025" y="361632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  <a:sym typeface="Times New Roman" panose="02020603050405020304" pitchFamily="18" charset="0"/>
              </a:rPr>
              <a:t>3</a:t>
            </a:r>
            <a:endParaRPr lang="zh-CN" altLang="en-US" b="1">
              <a:solidFill>
                <a:srgbClr val="0000CC"/>
              </a:solidFill>
            </a:endParaRPr>
          </a:p>
        </p:txBody>
      </p:sp>
      <p:sp>
        <p:nvSpPr>
          <p:cNvPr id="299046" name="Text Box 41"/>
          <p:cNvSpPr>
            <a:spLocks noChangeArrowheads="1"/>
          </p:cNvSpPr>
          <p:nvPr/>
        </p:nvSpPr>
        <p:spPr bwMode="auto">
          <a:xfrm>
            <a:off x="8172450" y="36449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  <a:sym typeface="Times New Roman" panose="02020603050405020304" pitchFamily="18" charset="0"/>
              </a:rPr>
              <a:t>4</a:t>
            </a:r>
            <a:endParaRPr lang="zh-CN" altLang="en-US" b="1">
              <a:solidFill>
                <a:srgbClr val="0000CC"/>
              </a:solidFill>
            </a:endParaRPr>
          </a:p>
        </p:txBody>
      </p:sp>
      <p:sp>
        <p:nvSpPr>
          <p:cNvPr id="299047" name="Text Box 42"/>
          <p:cNvSpPr>
            <a:spLocks noChangeArrowheads="1"/>
          </p:cNvSpPr>
          <p:nvPr/>
        </p:nvSpPr>
        <p:spPr bwMode="auto">
          <a:xfrm>
            <a:off x="6557963" y="2676525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  <a:sym typeface="Times New Roman" panose="02020603050405020304" pitchFamily="18" charset="0"/>
              </a:rPr>
              <a:t>2</a:t>
            </a:r>
            <a:endParaRPr lang="zh-CN" altLang="en-US" b="1">
              <a:solidFill>
                <a:srgbClr val="0000CC"/>
              </a:solidFill>
            </a:endParaRPr>
          </a:p>
        </p:txBody>
      </p:sp>
      <p:sp>
        <p:nvSpPr>
          <p:cNvPr id="299048" name="Text Box 43"/>
          <p:cNvSpPr>
            <a:spLocks noChangeArrowheads="1"/>
          </p:cNvSpPr>
          <p:nvPr/>
        </p:nvSpPr>
        <p:spPr bwMode="auto">
          <a:xfrm>
            <a:off x="6516688" y="198913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  <a:sym typeface="Times New Roman" panose="02020603050405020304" pitchFamily="18" charset="0"/>
              </a:rPr>
              <a:t>4</a:t>
            </a:r>
            <a:endParaRPr lang="zh-CN" altLang="en-US" b="1">
              <a:solidFill>
                <a:srgbClr val="0000CC"/>
              </a:solidFill>
            </a:endParaRPr>
          </a:p>
        </p:txBody>
      </p:sp>
      <p:sp>
        <p:nvSpPr>
          <p:cNvPr id="299049" name="Text Box 44"/>
          <p:cNvSpPr>
            <a:spLocks noChangeArrowheads="1"/>
          </p:cNvSpPr>
          <p:nvPr/>
        </p:nvSpPr>
        <p:spPr bwMode="auto">
          <a:xfrm>
            <a:off x="6588125" y="306863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  <a:sym typeface="Times New Roman" panose="02020603050405020304" pitchFamily="18" charset="0"/>
              </a:rPr>
              <a:t>1</a:t>
            </a:r>
            <a:endParaRPr lang="zh-CN" altLang="en-US" b="1">
              <a:solidFill>
                <a:srgbClr val="0000CC"/>
              </a:solidFill>
            </a:endParaRPr>
          </a:p>
        </p:txBody>
      </p:sp>
      <p:sp>
        <p:nvSpPr>
          <p:cNvPr id="299050" name="Text Box 45"/>
          <p:cNvSpPr>
            <a:spLocks noChangeArrowheads="1"/>
          </p:cNvSpPr>
          <p:nvPr/>
        </p:nvSpPr>
        <p:spPr bwMode="auto">
          <a:xfrm>
            <a:off x="6565900" y="232092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  <a:sym typeface="Times New Roman" panose="02020603050405020304" pitchFamily="18" charset="0"/>
              </a:rPr>
              <a:t>3</a:t>
            </a:r>
            <a:endParaRPr lang="zh-CN" altLang="en-US" b="1">
              <a:solidFill>
                <a:srgbClr val="0000CC"/>
              </a:solidFill>
            </a:endParaRPr>
          </a:p>
        </p:txBody>
      </p:sp>
      <p:sp>
        <p:nvSpPr>
          <p:cNvPr id="299051" name="Text Box 46"/>
          <p:cNvSpPr>
            <a:spLocks noChangeArrowheads="1"/>
          </p:cNvSpPr>
          <p:nvPr/>
        </p:nvSpPr>
        <p:spPr bwMode="auto">
          <a:xfrm>
            <a:off x="6249988" y="3619500"/>
            <a:ext cx="45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  <a:sym typeface="Times New Roman" panose="02020603050405020304" pitchFamily="18" charset="0"/>
              </a:rPr>
              <a:t>-1</a:t>
            </a:r>
            <a:endParaRPr lang="zh-CN" altLang="en-US" b="1">
              <a:solidFill>
                <a:srgbClr val="0000CC"/>
              </a:solidFill>
            </a:endParaRPr>
          </a:p>
        </p:txBody>
      </p:sp>
      <p:sp>
        <p:nvSpPr>
          <p:cNvPr id="299052" name="Text Box 47"/>
          <p:cNvSpPr>
            <a:spLocks noChangeArrowheads="1"/>
          </p:cNvSpPr>
          <p:nvPr/>
        </p:nvSpPr>
        <p:spPr bwMode="auto">
          <a:xfrm>
            <a:off x="5961063" y="3619500"/>
            <a:ext cx="45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  <a:sym typeface="Times New Roman" panose="02020603050405020304" pitchFamily="18" charset="0"/>
              </a:rPr>
              <a:t>-2</a:t>
            </a:r>
            <a:endParaRPr lang="zh-CN" altLang="en-US" b="1">
              <a:solidFill>
                <a:srgbClr val="0000CC"/>
              </a:solidFill>
            </a:endParaRPr>
          </a:p>
        </p:txBody>
      </p:sp>
      <p:sp>
        <p:nvSpPr>
          <p:cNvPr id="299053" name="Text Box 48"/>
          <p:cNvSpPr>
            <a:spLocks noChangeArrowheads="1"/>
          </p:cNvSpPr>
          <p:nvPr/>
        </p:nvSpPr>
        <p:spPr bwMode="auto">
          <a:xfrm>
            <a:off x="5651500" y="36449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  <a:sym typeface="Times New Roman" panose="02020603050405020304" pitchFamily="18" charset="0"/>
              </a:rPr>
              <a:t>-3</a:t>
            </a:r>
            <a:endParaRPr lang="zh-CN" altLang="en-US" b="1">
              <a:solidFill>
                <a:srgbClr val="0000CC"/>
              </a:solidFill>
            </a:endParaRPr>
          </a:p>
        </p:txBody>
      </p:sp>
      <p:sp>
        <p:nvSpPr>
          <p:cNvPr id="299054" name="Text Box 49"/>
          <p:cNvSpPr>
            <a:spLocks noChangeArrowheads="1"/>
          </p:cNvSpPr>
          <p:nvPr/>
        </p:nvSpPr>
        <p:spPr bwMode="auto">
          <a:xfrm>
            <a:off x="5256213" y="3619500"/>
            <a:ext cx="45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  <a:sym typeface="Times New Roman" panose="02020603050405020304" pitchFamily="18" charset="0"/>
              </a:rPr>
              <a:t>-4</a:t>
            </a:r>
            <a:endParaRPr lang="zh-CN" altLang="en-US" b="1">
              <a:solidFill>
                <a:srgbClr val="0000CC"/>
              </a:solidFill>
            </a:endParaRPr>
          </a:p>
        </p:txBody>
      </p:sp>
      <p:sp>
        <p:nvSpPr>
          <p:cNvPr id="299055" name="Text Box 50"/>
          <p:cNvSpPr>
            <a:spLocks noChangeArrowheads="1"/>
          </p:cNvSpPr>
          <p:nvPr/>
        </p:nvSpPr>
        <p:spPr bwMode="auto">
          <a:xfrm>
            <a:off x="4895850" y="3619500"/>
            <a:ext cx="455613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2000" b="1">
                <a:solidFill>
                  <a:srgbClr val="0000CC"/>
                </a:solidFill>
                <a:sym typeface="Times New Roman" panose="02020603050405020304" pitchFamily="18" charset="0"/>
              </a:rPr>
              <a:t>-5</a:t>
            </a:r>
            <a:endParaRPr lang="zh-CN" altLang="en-US" sz="2000" b="1">
              <a:solidFill>
                <a:srgbClr val="0000CC"/>
              </a:solidFill>
            </a:endParaRPr>
          </a:p>
        </p:txBody>
      </p:sp>
      <p:sp>
        <p:nvSpPr>
          <p:cNvPr id="299056" name="Text Box 51"/>
          <p:cNvSpPr>
            <a:spLocks noChangeArrowheads="1"/>
          </p:cNvSpPr>
          <p:nvPr/>
        </p:nvSpPr>
        <p:spPr bwMode="auto">
          <a:xfrm>
            <a:off x="6516688" y="3789363"/>
            <a:ext cx="45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  <a:sym typeface="Times New Roman" panose="02020603050405020304" pitchFamily="18" charset="0"/>
              </a:rPr>
              <a:t>-1</a:t>
            </a:r>
            <a:endParaRPr lang="zh-CN" altLang="en-US" b="1">
              <a:solidFill>
                <a:srgbClr val="0000CC"/>
              </a:solidFill>
            </a:endParaRPr>
          </a:p>
        </p:txBody>
      </p:sp>
      <p:sp>
        <p:nvSpPr>
          <p:cNvPr id="299057" name="Text Box 52"/>
          <p:cNvSpPr>
            <a:spLocks noChangeArrowheads="1"/>
          </p:cNvSpPr>
          <p:nvPr/>
        </p:nvSpPr>
        <p:spPr bwMode="auto">
          <a:xfrm>
            <a:off x="6516688" y="4149725"/>
            <a:ext cx="45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  <a:sym typeface="Times New Roman" panose="02020603050405020304" pitchFamily="18" charset="0"/>
              </a:rPr>
              <a:t>-2</a:t>
            </a:r>
            <a:endParaRPr lang="zh-CN" altLang="en-US" b="1">
              <a:solidFill>
                <a:srgbClr val="0000CC"/>
              </a:solidFill>
            </a:endParaRPr>
          </a:p>
        </p:txBody>
      </p:sp>
      <p:sp>
        <p:nvSpPr>
          <p:cNvPr id="299058" name="Text Box 53"/>
          <p:cNvSpPr>
            <a:spLocks noChangeArrowheads="1"/>
          </p:cNvSpPr>
          <p:nvPr/>
        </p:nvSpPr>
        <p:spPr bwMode="auto">
          <a:xfrm>
            <a:off x="6494463" y="4525963"/>
            <a:ext cx="45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  <a:sym typeface="Times New Roman" panose="02020603050405020304" pitchFamily="18" charset="0"/>
              </a:rPr>
              <a:t>-3</a:t>
            </a:r>
            <a:endParaRPr lang="zh-CN" altLang="en-US" b="1">
              <a:solidFill>
                <a:srgbClr val="0000CC"/>
              </a:solidFill>
            </a:endParaRPr>
          </a:p>
        </p:txBody>
      </p:sp>
      <p:sp>
        <p:nvSpPr>
          <p:cNvPr id="299059" name="Text Box 54"/>
          <p:cNvSpPr>
            <a:spLocks noChangeArrowheads="1"/>
          </p:cNvSpPr>
          <p:nvPr/>
        </p:nvSpPr>
        <p:spPr bwMode="auto">
          <a:xfrm>
            <a:off x="6494463" y="4860925"/>
            <a:ext cx="45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  <a:sym typeface="Times New Roman" panose="02020603050405020304" pitchFamily="18" charset="0"/>
              </a:rPr>
              <a:t>-4</a:t>
            </a:r>
            <a:endParaRPr lang="zh-CN" altLang="en-US" b="1">
              <a:solidFill>
                <a:srgbClr val="0000CC"/>
              </a:solidFill>
            </a:endParaRPr>
          </a:p>
        </p:txBody>
      </p:sp>
      <p:sp>
        <p:nvSpPr>
          <p:cNvPr id="299060" name="Text Box 55"/>
          <p:cNvSpPr>
            <a:spLocks noChangeArrowheads="1"/>
          </p:cNvSpPr>
          <p:nvPr/>
        </p:nvSpPr>
        <p:spPr bwMode="auto">
          <a:xfrm>
            <a:off x="6480175" y="5218113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  <a:sym typeface="Times New Roman" panose="02020603050405020304" pitchFamily="18" charset="0"/>
              </a:rPr>
              <a:t>-5</a:t>
            </a:r>
            <a:endParaRPr lang="zh-CN" altLang="en-US" b="1">
              <a:solidFill>
                <a:srgbClr val="0000CC"/>
              </a:solidFill>
            </a:endParaRPr>
          </a:p>
        </p:txBody>
      </p:sp>
      <p:sp>
        <p:nvSpPr>
          <p:cNvPr id="299061" name="Text Box 56"/>
          <p:cNvSpPr>
            <a:spLocks noChangeArrowheads="1"/>
          </p:cNvSpPr>
          <p:nvPr/>
        </p:nvSpPr>
        <p:spPr bwMode="auto">
          <a:xfrm>
            <a:off x="8532813" y="364490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  <a:sym typeface="Times New Roman" panose="02020603050405020304" pitchFamily="18" charset="0"/>
              </a:rPr>
              <a:t>5</a:t>
            </a:r>
            <a:endParaRPr lang="zh-CN" altLang="en-US" b="1">
              <a:solidFill>
                <a:srgbClr val="0000CC"/>
              </a:solidFill>
            </a:endParaRPr>
          </a:p>
        </p:txBody>
      </p:sp>
      <p:sp>
        <p:nvSpPr>
          <p:cNvPr id="299062" name="Text Box 57"/>
          <p:cNvSpPr>
            <a:spLocks noChangeArrowheads="1"/>
          </p:cNvSpPr>
          <p:nvPr/>
        </p:nvSpPr>
        <p:spPr bwMode="auto">
          <a:xfrm>
            <a:off x="6516688" y="5516563"/>
            <a:ext cx="45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  <a:sym typeface="Times New Roman" panose="02020603050405020304" pitchFamily="18" charset="0"/>
              </a:rPr>
              <a:t>-6</a:t>
            </a:r>
            <a:endParaRPr lang="zh-CN" altLang="en-US" b="1">
              <a:solidFill>
                <a:srgbClr val="0000CC"/>
              </a:solidFill>
            </a:endParaRPr>
          </a:p>
        </p:txBody>
      </p:sp>
      <p:sp>
        <p:nvSpPr>
          <p:cNvPr id="299063" name="Oval 58"/>
          <p:cNvSpPr>
            <a:spLocks noChangeArrowheads="1"/>
          </p:cNvSpPr>
          <p:nvPr/>
        </p:nvSpPr>
        <p:spPr bwMode="auto">
          <a:xfrm>
            <a:off x="6157913" y="4652963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pPr algn="ctr" eaLnBrk="0" hangingPunct="0"/>
            <a:endParaRPr lang="zh-CN" altLang="en-US" b="1">
              <a:solidFill>
                <a:srgbClr val="000000"/>
              </a:solidFill>
              <a:sym typeface="Times New Roman" panose="02020603050405020304" pitchFamily="18" charset="0"/>
            </a:endParaRPr>
          </a:p>
        </p:txBody>
      </p:sp>
      <p:sp>
        <p:nvSpPr>
          <p:cNvPr id="299064" name="Text Box 59"/>
          <p:cNvSpPr>
            <a:spLocks noChangeArrowheads="1"/>
          </p:cNvSpPr>
          <p:nvPr/>
        </p:nvSpPr>
        <p:spPr bwMode="auto">
          <a:xfrm>
            <a:off x="8015288" y="4448175"/>
            <a:ext cx="485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A</a:t>
            </a:r>
            <a:r>
              <a:rPr lang="en-US" sz="2800" b="1" baseline="-25000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1</a:t>
            </a:r>
            <a:endParaRPr lang="zh-CN" altLang="en-US" b="1">
              <a:solidFill>
                <a:srgbClr val="008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9065" name="Text Box 60"/>
          <p:cNvSpPr>
            <a:spLocks noChangeArrowheads="1"/>
          </p:cNvSpPr>
          <p:nvPr/>
        </p:nvSpPr>
        <p:spPr bwMode="auto">
          <a:xfrm>
            <a:off x="7650163" y="4854575"/>
            <a:ext cx="1617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(3, </a:t>
            </a:r>
            <a:r>
              <a:rPr lang="zh-CN" altLang="en-US" sz="2800" b="1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－</a:t>
            </a:r>
            <a:r>
              <a:rPr lang="en-US" sz="2800" b="1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3)</a:t>
            </a:r>
            <a:endParaRPr lang="zh-CN" altLang="en-US" b="1">
              <a:solidFill>
                <a:srgbClr val="008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9066" name="Text Box 61"/>
          <p:cNvSpPr>
            <a:spLocks noChangeArrowheads="1"/>
          </p:cNvSpPr>
          <p:nvPr/>
        </p:nvSpPr>
        <p:spPr bwMode="auto">
          <a:xfrm>
            <a:off x="5586413" y="4494213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A</a:t>
            </a:r>
            <a:endParaRPr lang="zh-CN" altLang="en-US" b="1"/>
          </a:p>
        </p:txBody>
      </p:sp>
      <p:sp>
        <p:nvSpPr>
          <p:cNvPr id="299067" name="Text Box 62"/>
          <p:cNvSpPr>
            <a:spLocks noChangeArrowheads="1"/>
          </p:cNvSpPr>
          <p:nvPr/>
        </p:nvSpPr>
        <p:spPr bwMode="auto">
          <a:xfrm>
            <a:off x="5148263" y="4149725"/>
            <a:ext cx="1617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(-2,-3)</a:t>
            </a:r>
            <a:endParaRPr lang="zh-CN" altLang="en-US" b="1">
              <a:solidFill>
                <a:srgbClr val="008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9068" name="Text Box 63"/>
          <p:cNvSpPr>
            <a:spLocks noChangeArrowheads="1"/>
          </p:cNvSpPr>
          <p:nvPr/>
        </p:nvSpPr>
        <p:spPr bwMode="auto">
          <a:xfrm>
            <a:off x="0" y="1989138"/>
            <a:ext cx="518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把点</a:t>
            </a:r>
            <a:r>
              <a:rPr 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A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向上平移</a:t>
            </a:r>
            <a:r>
              <a:rPr 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6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个单位呢</a:t>
            </a:r>
            <a:r>
              <a:rPr 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?</a:t>
            </a:r>
            <a:endParaRPr lang="zh-CN" altLang="en-US" b="1" dirty="0"/>
          </a:p>
        </p:txBody>
      </p:sp>
      <p:sp>
        <p:nvSpPr>
          <p:cNvPr id="299069" name="Text Box 64"/>
          <p:cNvSpPr>
            <a:spLocks noChangeArrowheads="1"/>
          </p:cNvSpPr>
          <p:nvPr/>
        </p:nvSpPr>
        <p:spPr bwMode="auto">
          <a:xfrm>
            <a:off x="4787900" y="4278313"/>
            <a:ext cx="485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008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A</a:t>
            </a:r>
            <a:r>
              <a:rPr lang="en-US" sz="2800" b="1" baseline="-25000">
                <a:solidFill>
                  <a:srgbClr val="008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2</a:t>
            </a:r>
            <a:endParaRPr lang="zh-CN" altLang="en-US" b="1">
              <a:solidFill>
                <a:srgbClr val="008000"/>
              </a:solidFill>
            </a:endParaRPr>
          </a:p>
        </p:txBody>
      </p:sp>
      <p:sp>
        <p:nvSpPr>
          <p:cNvPr id="299070" name="Text Box 65"/>
          <p:cNvSpPr>
            <a:spLocks noChangeArrowheads="1"/>
          </p:cNvSpPr>
          <p:nvPr/>
        </p:nvSpPr>
        <p:spPr bwMode="auto">
          <a:xfrm>
            <a:off x="4572000" y="4865688"/>
            <a:ext cx="16176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(-4,-3)</a:t>
            </a:r>
            <a:endParaRPr lang="zh-CN" altLang="en-US" b="1">
              <a:solidFill>
                <a:srgbClr val="008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9071" name="Oval 66"/>
          <p:cNvSpPr>
            <a:spLocks noChangeArrowheads="1"/>
          </p:cNvSpPr>
          <p:nvPr/>
        </p:nvSpPr>
        <p:spPr bwMode="auto">
          <a:xfrm>
            <a:off x="6156325" y="4652963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pPr algn="ctr" eaLnBrk="0" hangingPunct="0"/>
            <a:endParaRPr lang="zh-CN" altLang="en-US" b="1">
              <a:solidFill>
                <a:srgbClr val="000000"/>
              </a:solidFill>
              <a:sym typeface="Times New Roman" panose="02020603050405020304" pitchFamily="18" charset="0"/>
            </a:endParaRPr>
          </a:p>
        </p:txBody>
      </p:sp>
      <p:sp>
        <p:nvSpPr>
          <p:cNvPr id="299072" name="Oval 67"/>
          <p:cNvSpPr>
            <a:spLocks noChangeArrowheads="1"/>
          </p:cNvSpPr>
          <p:nvPr/>
        </p:nvSpPr>
        <p:spPr bwMode="auto">
          <a:xfrm>
            <a:off x="6154738" y="4654550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pPr algn="ctr" eaLnBrk="0" hangingPunct="0"/>
            <a:endParaRPr lang="zh-CN" altLang="en-US" b="1">
              <a:solidFill>
                <a:srgbClr val="000000"/>
              </a:solidFill>
              <a:sym typeface="Times New Roman" panose="02020603050405020304" pitchFamily="18" charset="0"/>
            </a:endParaRPr>
          </a:p>
        </p:txBody>
      </p:sp>
      <p:sp>
        <p:nvSpPr>
          <p:cNvPr id="299073" name="Text Box 68"/>
          <p:cNvSpPr>
            <a:spLocks noChangeArrowheads="1"/>
          </p:cNvSpPr>
          <p:nvPr/>
        </p:nvSpPr>
        <p:spPr bwMode="auto">
          <a:xfrm>
            <a:off x="0" y="2420938"/>
            <a:ext cx="49672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把点</a:t>
            </a:r>
            <a:r>
              <a:rPr 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A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向下平移</a:t>
            </a:r>
            <a:r>
              <a:rPr 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4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个单位呢</a:t>
            </a:r>
            <a:r>
              <a:rPr 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?</a:t>
            </a:r>
            <a:endParaRPr lang="zh-CN" altLang="en-US" b="1" dirty="0"/>
          </a:p>
        </p:txBody>
      </p:sp>
      <p:sp>
        <p:nvSpPr>
          <p:cNvPr id="299074" name="Text Box 69"/>
          <p:cNvSpPr>
            <a:spLocks noChangeArrowheads="1"/>
          </p:cNvSpPr>
          <p:nvPr/>
        </p:nvSpPr>
        <p:spPr bwMode="auto">
          <a:xfrm>
            <a:off x="5364163" y="2133600"/>
            <a:ext cx="48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008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A</a:t>
            </a:r>
            <a:r>
              <a:rPr lang="en-US" sz="2800" baseline="-25000">
                <a:solidFill>
                  <a:srgbClr val="008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3</a:t>
            </a:r>
            <a:endParaRPr lang="zh-CN" altLang="en-US">
              <a:solidFill>
                <a:srgbClr val="008000"/>
              </a:solidFill>
            </a:endParaRPr>
          </a:p>
        </p:txBody>
      </p:sp>
      <p:sp>
        <p:nvSpPr>
          <p:cNvPr id="299075" name="Text Box 70"/>
          <p:cNvSpPr>
            <a:spLocks noChangeArrowheads="1"/>
          </p:cNvSpPr>
          <p:nvPr/>
        </p:nvSpPr>
        <p:spPr bwMode="auto">
          <a:xfrm>
            <a:off x="4859338" y="1628775"/>
            <a:ext cx="1412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(-2,3)</a:t>
            </a:r>
            <a:endParaRPr lang="zh-CN" altLang="en-US" b="1">
              <a:solidFill>
                <a:srgbClr val="008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9076" name="Text Box 71"/>
          <p:cNvSpPr>
            <a:spLocks noChangeArrowheads="1"/>
          </p:cNvSpPr>
          <p:nvPr/>
        </p:nvSpPr>
        <p:spPr bwMode="auto">
          <a:xfrm>
            <a:off x="5795963" y="6092825"/>
            <a:ext cx="48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A</a:t>
            </a:r>
            <a:r>
              <a:rPr lang="en-US" sz="2800" baseline="-25000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4</a:t>
            </a:r>
            <a:endParaRPr lang="zh-CN" altLang="en-US">
              <a:solidFill>
                <a:srgbClr val="008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9077" name="Text Box 72"/>
          <p:cNvSpPr>
            <a:spLocks noChangeArrowheads="1"/>
          </p:cNvSpPr>
          <p:nvPr/>
        </p:nvSpPr>
        <p:spPr bwMode="auto">
          <a:xfrm>
            <a:off x="6227763" y="6092825"/>
            <a:ext cx="1617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(-2,-7)</a:t>
            </a:r>
            <a:endParaRPr lang="zh-CN" altLang="en-US" b="1">
              <a:solidFill>
                <a:srgbClr val="008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9078" name="Text Box 73"/>
          <p:cNvSpPr>
            <a:spLocks noChangeArrowheads="1"/>
          </p:cNvSpPr>
          <p:nvPr/>
        </p:nvSpPr>
        <p:spPr bwMode="auto">
          <a:xfrm>
            <a:off x="-106363" y="2997200"/>
            <a:ext cx="1795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6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(-2,-3)</a:t>
            </a:r>
            <a:endParaRPr lang="zh-CN" altLang="en-US" b="1" dirty="0"/>
          </a:p>
        </p:txBody>
      </p:sp>
      <p:sp>
        <p:nvSpPr>
          <p:cNvPr id="299079" name="Line 74"/>
          <p:cNvSpPr>
            <a:spLocks noChangeShapeType="1"/>
          </p:cNvSpPr>
          <p:nvPr/>
        </p:nvSpPr>
        <p:spPr bwMode="auto">
          <a:xfrm>
            <a:off x="1476375" y="3284538"/>
            <a:ext cx="1944688" cy="1587"/>
          </a:xfrm>
          <a:prstGeom prst="line">
            <a:avLst/>
          </a:prstGeom>
          <a:noFill/>
          <a:ln w="76200">
            <a:solidFill>
              <a:srgbClr val="0000FF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zh-CN" altLang="en-US" b="1">
              <a:solidFill>
                <a:srgbClr val="000000"/>
              </a:solidFill>
              <a:sym typeface="Times New Roman" panose="02020603050405020304" pitchFamily="18" charset="0"/>
            </a:endParaRPr>
          </a:p>
        </p:txBody>
      </p:sp>
      <p:sp>
        <p:nvSpPr>
          <p:cNvPr id="299080" name="Text Box 75"/>
          <p:cNvSpPr>
            <a:spLocks noChangeArrowheads="1"/>
          </p:cNvSpPr>
          <p:nvPr/>
        </p:nvSpPr>
        <p:spPr bwMode="auto">
          <a:xfrm>
            <a:off x="1331913" y="2741613"/>
            <a:ext cx="2149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右移</a:t>
            </a:r>
            <a:r>
              <a:rPr lang="en-US" sz="2800" b="1" dirty="0">
                <a:solidFill>
                  <a:srgbClr val="FF33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5</a:t>
            </a:r>
            <a:r>
              <a:rPr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个单位</a:t>
            </a:r>
            <a:endParaRPr lang="zh-CN" altLang="en-US" b="1" dirty="0">
              <a:solidFill>
                <a:srgbClr val="FF3300"/>
              </a:solidFill>
            </a:endParaRPr>
          </a:p>
        </p:txBody>
      </p:sp>
      <p:sp>
        <p:nvSpPr>
          <p:cNvPr id="299081" name="Text Box 76"/>
          <p:cNvSpPr>
            <a:spLocks noChangeArrowheads="1"/>
          </p:cNvSpPr>
          <p:nvPr/>
        </p:nvSpPr>
        <p:spPr bwMode="auto">
          <a:xfrm>
            <a:off x="3492500" y="2927350"/>
            <a:ext cx="1565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600" b="1" dirty="0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(3,-3)</a:t>
            </a:r>
            <a:endParaRPr lang="zh-CN" altLang="en-US" b="1" dirty="0"/>
          </a:p>
        </p:txBody>
      </p:sp>
      <p:sp>
        <p:nvSpPr>
          <p:cNvPr id="299082" name="Text Box 77"/>
          <p:cNvSpPr>
            <a:spLocks noChangeArrowheads="1"/>
          </p:cNvSpPr>
          <p:nvPr/>
        </p:nvSpPr>
        <p:spPr bwMode="auto">
          <a:xfrm>
            <a:off x="1476375" y="3213100"/>
            <a:ext cx="2087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横坐标</a:t>
            </a:r>
            <a:r>
              <a:rPr lang="en-US" sz="2800" b="1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+5</a:t>
            </a:r>
            <a:endParaRPr lang="zh-CN" altLang="en-US" b="1" dirty="0"/>
          </a:p>
        </p:txBody>
      </p:sp>
      <p:sp>
        <p:nvSpPr>
          <p:cNvPr id="299083" name="Text Box 78"/>
          <p:cNvSpPr>
            <a:spLocks noChangeArrowheads="1"/>
          </p:cNvSpPr>
          <p:nvPr/>
        </p:nvSpPr>
        <p:spPr bwMode="auto">
          <a:xfrm>
            <a:off x="-109538" y="3848100"/>
            <a:ext cx="1795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600" b="1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(-2,-3)</a:t>
            </a:r>
            <a:endParaRPr lang="zh-CN" altLang="en-US" b="1"/>
          </a:p>
        </p:txBody>
      </p:sp>
      <p:sp>
        <p:nvSpPr>
          <p:cNvPr id="299084" name="Line 79"/>
          <p:cNvSpPr>
            <a:spLocks noChangeShapeType="1"/>
          </p:cNvSpPr>
          <p:nvPr/>
        </p:nvSpPr>
        <p:spPr bwMode="auto">
          <a:xfrm>
            <a:off x="1543050" y="4246563"/>
            <a:ext cx="1944688" cy="1587"/>
          </a:xfrm>
          <a:prstGeom prst="line">
            <a:avLst/>
          </a:prstGeom>
          <a:noFill/>
          <a:ln w="76200">
            <a:solidFill>
              <a:srgbClr val="66FF33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zh-CN" altLang="en-US" b="1">
              <a:solidFill>
                <a:srgbClr val="000000"/>
              </a:solidFill>
              <a:sym typeface="Times New Roman" panose="02020603050405020304" pitchFamily="18" charset="0"/>
            </a:endParaRPr>
          </a:p>
        </p:txBody>
      </p:sp>
      <p:sp>
        <p:nvSpPr>
          <p:cNvPr id="299085" name="Text Box 80"/>
          <p:cNvSpPr>
            <a:spLocks noChangeArrowheads="1"/>
          </p:cNvSpPr>
          <p:nvPr/>
        </p:nvSpPr>
        <p:spPr bwMode="auto">
          <a:xfrm>
            <a:off x="1398588" y="3676650"/>
            <a:ext cx="2149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左移</a:t>
            </a:r>
            <a:r>
              <a:rPr lang="en-US" sz="2800" b="1">
                <a:solidFill>
                  <a:srgbClr val="FF33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个单位</a:t>
            </a:r>
            <a:endParaRPr lang="zh-CN" altLang="en-US" b="1">
              <a:solidFill>
                <a:srgbClr val="FF3300"/>
              </a:solidFill>
            </a:endParaRPr>
          </a:p>
        </p:txBody>
      </p:sp>
      <p:sp>
        <p:nvSpPr>
          <p:cNvPr id="299086" name="Text Box 81"/>
          <p:cNvSpPr>
            <a:spLocks noChangeArrowheads="1"/>
          </p:cNvSpPr>
          <p:nvPr/>
        </p:nvSpPr>
        <p:spPr bwMode="auto">
          <a:xfrm>
            <a:off x="3419475" y="3903663"/>
            <a:ext cx="1795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600" b="1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(-4,-3)</a:t>
            </a:r>
            <a:endParaRPr lang="zh-CN" altLang="en-US" b="1"/>
          </a:p>
        </p:txBody>
      </p:sp>
      <p:sp>
        <p:nvSpPr>
          <p:cNvPr id="299087" name="Text Box 82"/>
          <p:cNvSpPr>
            <a:spLocks noChangeArrowheads="1"/>
          </p:cNvSpPr>
          <p:nvPr/>
        </p:nvSpPr>
        <p:spPr bwMode="auto">
          <a:xfrm>
            <a:off x="1547813" y="4221163"/>
            <a:ext cx="20875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横坐标</a:t>
            </a:r>
            <a:r>
              <a:rPr lang="en-US" sz="28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－2</a:t>
            </a:r>
            <a:endParaRPr lang="zh-CN" altLang="en-US" b="1"/>
          </a:p>
        </p:txBody>
      </p:sp>
      <p:sp>
        <p:nvSpPr>
          <p:cNvPr id="299088" name="Text Box 83"/>
          <p:cNvSpPr>
            <a:spLocks noChangeArrowheads="1"/>
          </p:cNvSpPr>
          <p:nvPr/>
        </p:nvSpPr>
        <p:spPr bwMode="auto">
          <a:xfrm>
            <a:off x="-104775" y="4783138"/>
            <a:ext cx="1795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600" b="1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(-2,-3)</a:t>
            </a:r>
            <a:endParaRPr lang="zh-CN" altLang="en-US" b="1"/>
          </a:p>
        </p:txBody>
      </p:sp>
      <p:sp>
        <p:nvSpPr>
          <p:cNvPr id="299089" name="Line 84"/>
          <p:cNvSpPr>
            <a:spLocks noChangeShapeType="1"/>
          </p:cNvSpPr>
          <p:nvPr/>
        </p:nvSpPr>
        <p:spPr bwMode="auto">
          <a:xfrm>
            <a:off x="1655763" y="5181600"/>
            <a:ext cx="1944687" cy="0"/>
          </a:xfrm>
          <a:prstGeom prst="line">
            <a:avLst/>
          </a:prstGeom>
          <a:noFill/>
          <a:ln w="76200">
            <a:solidFill>
              <a:srgbClr val="66FF33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zh-CN" altLang="en-US" b="1">
              <a:solidFill>
                <a:srgbClr val="000000"/>
              </a:solidFill>
              <a:sym typeface="Times New Roman" panose="02020603050405020304" pitchFamily="18" charset="0"/>
            </a:endParaRPr>
          </a:p>
        </p:txBody>
      </p:sp>
      <p:sp>
        <p:nvSpPr>
          <p:cNvPr id="299090" name="Text Box 85"/>
          <p:cNvSpPr>
            <a:spLocks noChangeArrowheads="1"/>
          </p:cNvSpPr>
          <p:nvPr/>
        </p:nvSpPr>
        <p:spPr bwMode="auto">
          <a:xfrm>
            <a:off x="1511300" y="4638675"/>
            <a:ext cx="2149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上移</a:t>
            </a:r>
            <a:r>
              <a:rPr lang="en-US" sz="2800" b="1">
                <a:solidFill>
                  <a:srgbClr val="FF33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6</a:t>
            </a:r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个单位</a:t>
            </a:r>
            <a:endParaRPr lang="zh-CN" altLang="en-US" b="1">
              <a:solidFill>
                <a:srgbClr val="FF3300"/>
              </a:solidFill>
            </a:endParaRPr>
          </a:p>
        </p:txBody>
      </p:sp>
      <p:sp>
        <p:nvSpPr>
          <p:cNvPr id="299091" name="Text Box 86"/>
          <p:cNvSpPr>
            <a:spLocks noChangeArrowheads="1"/>
          </p:cNvSpPr>
          <p:nvPr/>
        </p:nvSpPr>
        <p:spPr bwMode="auto">
          <a:xfrm>
            <a:off x="3514725" y="4827588"/>
            <a:ext cx="1565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600" b="1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(-2,3)</a:t>
            </a:r>
            <a:endParaRPr lang="zh-CN" altLang="en-US" b="1"/>
          </a:p>
        </p:txBody>
      </p:sp>
      <p:sp>
        <p:nvSpPr>
          <p:cNvPr id="299092" name="Text Box 87"/>
          <p:cNvSpPr>
            <a:spLocks noChangeArrowheads="1"/>
          </p:cNvSpPr>
          <p:nvPr/>
        </p:nvSpPr>
        <p:spPr bwMode="auto">
          <a:xfrm>
            <a:off x="1655763" y="5141913"/>
            <a:ext cx="19796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纵坐标</a:t>
            </a:r>
            <a:r>
              <a:rPr lang="en-US" sz="2800" b="1">
                <a:solidFill>
                  <a:srgbClr val="FF33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+6</a:t>
            </a:r>
            <a:endParaRPr lang="zh-CN" altLang="en-US" b="1">
              <a:solidFill>
                <a:srgbClr val="FF3300"/>
              </a:solidFill>
            </a:endParaRPr>
          </a:p>
        </p:txBody>
      </p:sp>
      <p:sp>
        <p:nvSpPr>
          <p:cNvPr id="299093" name="Text Box 88"/>
          <p:cNvSpPr>
            <a:spLocks noChangeArrowheads="1"/>
          </p:cNvSpPr>
          <p:nvPr/>
        </p:nvSpPr>
        <p:spPr bwMode="auto">
          <a:xfrm>
            <a:off x="-104775" y="5824538"/>
            <a:ext cx="1795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600" b="1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(-2,-3)</a:t>
            </a:r>
            <a:endParaRPr lang="zh-CN" altLang="en-US" b="1"/>
          </a:p>
        </p:txBody>
      </p:sp>
      <p:sp>
        <p:nvSpPr>
          <p:cNvPr id="299094" name="Line 89"/>
          <p:cNvSpPr>
            <a:spLocks noChangeShapeType="1"/>
          </p:cNvSpPr>
          <p:nvPr/>
        </p:nvSpPr>
        <p:spPr bwMode="auto">
          <a:xfrm>
            <a:off x="1547813" y="6223000"/>
            <a:ext cx="1944687" cy="0"/>
          </a:xfrm>
          <a:prstGeom prst="line">
            <a:avLst/>
          </a:prstGeom>
          <a:noFill/>
          <a:ln w="76200">
            <a:solidFill>
              <a:srgbClr val="66FF33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zh-CN" altLang="en-US" b="1">
              <a:solidFill>
                <a:srgbClr val="000000"/>
              </a:solidFill>
              <a:sym typeface="Times New Roman" panose="02020603050405020304" pitchFamily="18" charset="0"/>
            </a:endParaRPr>
          </a:p>
        </p:txBody>
      </p:sp>
      <p:sp>
        <p:nvSpPr>
          <p:cNvPr id="299095" name="Text Box 90"/>
          <p:cNvSpPr>
            <a:spLocks noChangeArrowheads="1"/>
          </p:cNvSpPr>
          <p:nvPr/>
        </p:nvSpPr>
        <p:spPr bwMode="auto">
          <a:xfrm>
            <a:off x="1403350" y="5680075"/>
            <a:ext cx="2149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下移</a:t>
            </a:r>
            <a:r>
              <a:rPr lang="en-US" sz="2800" b="1">
                <a:solidFill>
                  <a:srgbClr val="FF33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4</a:t>
            </a:r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个单位</a:t>
            </a:r>
            <a:endParaRPr lang="zh-CN" altLang="en-US" b="1">
              <a:solidFill>
                <a:srgbClr val="FF3300"/>
              </a:solidFill>
            </a:endParaRPr>
          </a:p>
        </p:txBody>
      </p:sp>
      <p:sp>
        <p:nvSpPr>
          <p:cNvPr id="299096" name="Text Box 91"/>
          <p:cNvSpPr>
            <a:spLocks noChangeArrowheads="1"/>
          </p:cNvSpPr>
          <p:nvPr/>
        </p:nvSpPr>
        <p:spPr bwMode="auto">
          <a:xfrm>
            <a:off x="3622675" y="5868988"/>
            <a:ext cx="1795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600" b="1"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(-2,-7)</a:t>
            </a:r>
            <a:endParaRPr lang="zh-CN" altLang="en-US" b="1"/>
          </a:p>
        </p:txBody>
      </p:sp>
      <p:sp>
        <p:nvSpPr>
          <p:cNvPr id="299097" name="Text Box 92"/>
          <p:cNvSpPr>
            <a:spLocks noChangeArrowheads="1"/>
          </p:cNvSpPr>
          <p:nvPr/>
        </p:nvSpPr>
        <p:spPr bwMode="auto">
          <a:xfrm>
            <a:off x="1547813" y="6183313"/>
            <a:ext cx="20875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纵坐标</a:t>
            </a:r>
            <a:r>
              <a:rPr lang="en-US" sz="28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－4</a:t>
            </a:r>
            <a:endParaRPr lang="zh-CN" altLang="en-US" b="1"/>
          </a:p>
        </p:txBody>
      </p:sp>
      <p:sp>
        <p:nvSpPr>
          <p:cNvPr id="299098" name="WordArt 94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1403350" cy="46513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zh-CN" altLang="en-US" sz="3600" kern="10" spc="-360">
                <a:ln w="12700">
                  <a:solidFill>
                    <a:srgbClr val="000099"/>
                  </a:solidFill>
                  <a:miter lim="800000"/>
                </a:ln>
                <a:solidFill>
                  <a:srgbClr val="33CC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探究：</a:t>
            </a:r>
          </a:p>
        </p:txBody>
      </p:sp>
      <p:sp>
        <p:nvSpPr>
          <p:cNvPr id="299099" name="AutoShape 95"/>
          <p:cNvSpPr>
            <a:spLocks noChangeArrowheads="1"/>
          </p:cNvSpPr>
          <p:nvPr/>
        </p:nvSpPr>
        <p:spPr bwMode="auto">
          <a:xfrm>
            <a:off x="7164388" y="1125538"/>
            <a:ext cx="1979612" cy="1584325"/>
          </a:xfrm>
          <a:prstGeom prst="wedgeRoundRectCallout">
            <a:avLst>
              <a:gd name="adj1" fmla="val -15523"/>
              <a:gd name="adj2" fmla="val 158116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 eaLnBrk="0" hangingPunct="0"/>
            <a:r>
              <a:rPr lang="zh-CN" altLang="en-US" sz="280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行楷" panose="02010800040101010101" pitchFamily="2" charset="-122"/>
              </a:rPr>
              <a:t>平移前后的坐标有什么关系</a:t>
            </a:r>
            <a:r>
              <a:rPr lang="en-US" sz="28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行楷" panose="02010800040101010101" pitchFamily="2" charset="-122"/>
              </a:rPr>
              <a:t>?</a:t>
            </a:r>
            <a:endParaRPr lang="zh-CN" altLang="en-US" sz="2800" b="1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9100" name="Text Box 96"/>
          <p:cNvSpPr>
            <a:spLocks noChangeArrowheads="1"/>
          </p:cNvSpPr>
          <p:nvPr/>
        </p:nvSpPr>
        <p:spPr bwMode="auto">
          <a:xfrm>
            <a:off x="2051050" y="0"/>
            <a:ext cx="24495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sym typeface="Times New Roman" panose="02020603050405020304" pitchFamily="18" charset="0"/>
              </a:rPr>
              <a:t>点的平移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0.19687 1.11111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" dur="500"/>
                                        <p:tgtEl>
                                          <p:spTgt spid="299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9" dur="2000"/>
                                        <p:tgtEl>
                                          <p:spTgt spid="29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4" dur="500"/>
                                        <p:tgtEl>
                                          <p:spTgt spid="29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9" dur="500"/>
                                        <p:tgtEl>
                                          <p:spTgt spid="299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3" dur="500"/>
                                        <p:tgtEl>
                                          <p:spTgt spid="299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8" dur="500"/>
                                        <p:tgtEl>
                                          <p:spTgt spid="299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43" dur="500"/>
                                        <p:tgtEl>
                                          <p:spTgt spid="299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44" dur="500"/>
                                        <p:tgtEl>
                                          <p:spTgt spid="299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299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56" dur="80"/>
                                        <p:tgtEl>
                                          <p:spTgt spid="2990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57" dur="80"/>
                                        <p:tgtEl>
                                          <p:spTgt spid="2990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990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32948E-6 L -0.07882 1.32948E-6 " pathEditMode="relative" rAng="0" ptsTypes="AA">
                                      <p:cBhvr>
                                        <p:cTn id="62" dur="3000" fill="hold"/>
                                        <p:tgtEl>
                                          <p:spTgt spid="299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0" y="0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0" dur="500"/>
                                        <p:tgtEl>
                                          <p:spTgt spid="299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5" dur="500"/>
                                        <p:tgtEl>
                                          <p:spTgt spid="299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0" dur="500"/>
                                        <p:tgtEl>
                                          <p:spTgt spid="299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4" dur="500"/>
                                        <p:tgtEl>
                                          <p:spTgt spid="299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8" dur="500"/>
                                        <p:tgtEl>
                                          <p:spTgt spid="299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93" dur="80"/>
                                        <p:tgtEl>
                                          <p:spTgt spid="2990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94" dur="80"/>
                                        <p:tgtEl>
                                          <p:spTgt spid="2990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299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106" dur="80"/>
                                        <p:tgtEl>
                                          <p:spTgt spid="2990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107" dur="80"/>
                                        <p:tgtEl>
                                          <p:spTgt spid="299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299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21387E-6 L -2.22222E-6 -0.31468 " pathEditMode="relative" rAng="0" ptsTypes="AA">
                                      <p:cBhvr>
                                        <p:cTn id="112" dur="3000" fill="hold"/>
                                        <p:tgtEl>
                                          <p:spTgt spid="299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600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0" dur="500"/>
                                        <p:tgtEl>
                                          <p:spTgt spid="299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5" dur="500"/>
                                        <p:tgtEl>
                                          <p:spTgt spid="299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0" dur="500"/>
                                        <p:tgtEl>
                                          <p:spTgt spid="299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4" dur="500"/>
                                        <p:tgtEl>
                                          <p:spTgt spid="29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8" dur="500"/>
                                        <p:tgtEl>
                                          <p:spTgt spid="29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143" dur="80"/>
                                        <p:tgtEl>
                                          <p:spTgt spid="2990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144" dur="80"/>
                                        <p:tgtEl>
                                          <p:spTgt spid="2990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2990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150" dur="80"/>
                                        <p:tgtEl>
                                          <p:spTgt spid="2990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151" dur="80"/>
                                        <p:tgtEl>
                                          <p:spTgt spid="299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80"/>
                                        <p:tgtEl>
                                          <p:spTgt spid="299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0023 L -1.38889E-6 0.20995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299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500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0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4" dur="500"/>
                                        <p:tgtEl>
                                          <p:spTgt spid="29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9" dur="500"/>
                                        <p:tgtEl>
                                          <p:spTgt spid="29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4" dur="500"/>
                                        <p:tgtEl>
                                          <p:spTgt spid="29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8" dur="500"/>
                                        <p:tgtEl>
                                          <p:spTgt spid="29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82" dur="500"/>
                                        <p:tgtEl>
                                          <p:spTgt spid="29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187" dur="80"/>
                                        <p:tgtEl>
                                          <p:spTgt spid="299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188" dur="80"/>
                                        <p:tgtEl>
                                          <p:spTgt spid="299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299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bldLvl="0" autoUpdateAnimBg="0"/>
      <p:bldP spid="299013" grpId="0" bldLvl="0" animBg="1" autoUpdateAnimBg="0"/>
      <p:bldP spid="299063" grpId="0" bldLvl="0" animBg="1" autoUpdateAnimBg="0"/>
      <p:bldP spid="299064" grpId="0" bldLvl="0" autoUpdateAnimBg="0"/>
      <p:bldP spid="299064" grpId="1" bldLvl="0" autoUpdateAnimBg="0"/>
      <p:bldP spid="299065" grpId="0" bldLvl="0" autoUpdateAnimBg="0"/>
      <p:bldP spid="299065" grpId="1" bldLvl="0" autoUpdateAnimBg="0"/>
      <p:bldP spid="299068" grpId="0" bldLvl="0" autoUpdateAnimBg="0"/>
      <p:bldP spid="299069" grpId="0" bldLvl="0" autoUpdateAnimBg="0"/>
      <p:bldP spid="299069" grpId="1" bldLvl="0" autoUpdateAnimBg="0"/>
      <p:bldP spid="299070" grpId="0" bldLvl="0" autoUpdateAnimBg="0"/>
      <p:bldP spid="299070" grpId="1" bldLvl="0" autoUpdateAnimBg="0"/>
      <p:bldP spid="299071" grpId="0" bldLvl="0" animBg="1" autoUpdateAnimBg="0"/>
      <p:bldP spid="299072" grpId="0" bldLvl="0" animBg="1" autoUpdateAnimBg="0"/>
      <p:bldP spid="299073" grpId="0" bldLvl="0" autoUpdateAnimBg="0"/>
      <p:bldP spid="299074" grpId="0" bldLvl="0" autoUpdateAnimBg="0"/>
      <p:bldP spid="299075" grpId="0" bldLvl="0" autoUpdateAnimBg="0"/>
      <p:bldP spid="299076" grpId="0" bldLvl="0" autoUpdateAnimBg="0"/>
      <p:bldP spid="299077" grpId="0" bldLvl="0" autoUpdateAnimBg="0"/>
      <p:bldP spid="299078" grpId="0" bldLvl="0" autoUpdateAnimBg="0"/>
      <p:bldP spid="299079" grpId="0" bldLvl="0" animBg="1" autoUpdateAnimBg="0"/>
      <p:bldP spid="299080" grpId="0" bldLvl="0" autoUpdateAnimBg="0"/>
      <p:bldP spid="299081" grpId="0" bldLvl="0" autoUpdateAnimBg="0"/>
      <p:bldP spid="299082" grpId="0" bldLvl="0" autoUpdateAnimBg="0"/>
      <p:bldP spid="299083" grpId="0" bldLvl="0" autoUpdateAnimBg="0"/>
      <p:bldP spid="299084" grpId="0" bldLvl="0" animBg="1" autoUpdateAnimBg="0"/>
      <p:bldP spid="299085" grpId="0" bldLvl="0" autoUpdateAnimBg="0"/>
      <p:bldP spid="299086" grpId="0" bldLvl="0" autoUpdateAnimBg="0"/>
      <p:bldP spid="299087" grpId="0" bldLvl="0" autoUpdateAnimBg="0"/>
      <p:bldP spid="299088" grpId="0" bldLvl="0" autoUpdateAnimBg="0"/>
      <p:bldP spid="299089" grpId="0" bldLvl="0" animBg="1" autoUpdateAnimBg="0"/>
      <p:bldP spid="299090" grpId="0" bldLvl="0" autoUpdateAnimBg="0"/>
      <p:bldP spid="299091" grpId="0" bldLvl="0" autoUpdateAnimBg="0"/>
      <p:bldP spid="299092" grpId="0" bldLvl="0" autoUpdateAnimBg="0"/>
      <p:bldP spid="299093" grpId="0" bldLvl="0" autoUpdateAnimBg="0"/>
      <p:bldP spid="299094" grpId="0" bldLvl="0" animBg="1" autoUpdateAnimBg="0"/>
      <p:bldP spid="299095" grpId="0" bldLvl="0" autoUpdateAnimBg="0"/>
      <p:bldP spid="299096" grpId="0" bldLvl="0" autoUpdateAnimBg="0"/>
      <p:bldP spid="299097" grpId="0" bldLvl="0" autoUpdateAnimBg="0"/>
      <p:bldP spid="299099" grpId="0" bldLvl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WordArt 2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2125663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zh-CN" altLang="en-US" sz="3600" kern="10" spc="-360" dirty="0">
                <a:ln w="12700">
                  <a:solidFill>
                    <a:srgbClr val="000099"/>
                  </a:solidFill>
                  <a:miter lim="800000"/>
                </a:ln>
                <a:solidFill>
                  <a:srgbClr val="33CC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归纳：</a:t>
            </a:r>
          </a:p>
        </p:txBody>
      </p:sp>
      <p:sp>
        <p:nvSpPr>
          <p:cNvPr id="300035" name="Text Box 3"/>
          <p:cNvSpPr>
            <a:spLocks noChangeArrowheads="1"/>
          </p:cNvSpPr>
          <p:nvPr/>
        </p:nvSpPr>
        <p:spPr bwMode="auto">
          <a:xfrm>
            <a:off x="0" y="1844675"/>
            <a:ext cx="18716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点</a:t>
            </a:r>
            <a:r>
              <a:rPr 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(</a:t>
            </a:r>
            <a:r>
              <a:rPr lang="en-US" sz="3600" b="1" dirty="0" err="1"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x,y</a:t>
            </a:r>
            <a:r>
              <a:rPr 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)</a:t>
            </a:r>
            <a:endParaRPr lang="zh-CN" altLang="en-US" b="1" dirty="0"/>
          </a:p>
        </p:txBody>
      </p:sp>
      <p:sp>
        <p:nvSpPr>
          <p:cNvPr id="300036" name="Line 4"/>
          <p:cNvSpPr>
            <a:spLocks noChangeShapeType="1"/>
          </p:cNvSpPr>
          <p:nvPr/>
        </p:nvSpPr>
        <p:spPr bwMode="auto">
          <a:xfrm>
            <a:off x="1403350" y="2205038"/>
            <a:ext cx="4608513" cy="1587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algn="ctr" eaLnBrk="0" hangingPunct="0"/>
            <a:endParaRPr lang="zh-CN" altLang="en-US" b="1">
              <a:sym typeface="Times New Roman" panose="02020603050405020304" pitchFamily="18" charset="0"/>
            </a:endParaRPr>
          </a:p>
        </p:txBody>
      </p:sp>
      <p:sp>
        <p:nvSpPr>
          <p:cNvPr id="300037" name="Text Box 5"/>
          <p:cNvSpPr>
            <a:spLocks noChangeArrowheads="1"/>
          </p:cNvSpPr>
          <p:nvPr/>
        </p:nvSpPr>
        <p:spPr bwMode="auto">
          <a:xfrm>
            <a:off x="1403350" y="1412875"/>
            <a:ext cx="4608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左右平移</a:t>
            </a:r>
            <a:r>
              <a:rPr lang="en-US" sz="36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a</a:t>
            </a:r>
            <a:r>
              <a:rPr lang="zh-CN" altLang="en-US" sz="36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个单位长度</a:t>
            </a:r>
            <a:endParaRPr lang="zh-CN" altLang="en-US" b="1" dirty="0"/>
          </a:p>
        </p:txBody>
      </p:sp>
      <p:sp>
        <p:nvSpPr>
          <p:cNvPr id="300038" name="Text Box 6"/>
          <p:cNvSpPr>
            <a:spLocks noChangeArrowheads="1"/>
          </p:cNvSpPr>
          <p:nvPr/>
        </p:nvSpPr>
        <p:spPr bwMode="auto">
          <a:xfrm>
            <a:off x="7685088" y="1268413"/>
            <a:ext cx="29162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0033CC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(x-a,y)</a:t>
            </a:r>
            <a:endParaRPr lang="zh-CN" altLang="en-US" b="1">
              <a:solidFill>
                <a:srgbClr val="0033CC"/>
              </a:solidFill>
            </a:endParaRPr>
          </a:p>
        </p:txBody>
      </p:sp>
      <p:sp>
        <p:nvSpPr>
          <p:cNvPr id="300039" name="Text Box 7"/>
          <p:cNvSpPr>
            <a:spLocks noChangeArrowheads="1"/>
          </p:cNvSpPr>
          <p:nvPr/>
        </p:nvSpPr>
        <p:spPr bwMode="auto">
          <a:xfrm>
            <a:off x="0" y="4445000"/>
            <a:ext cx="18716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点</a:t>
            </a:r>
            <a:r>
              <a:rPr 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(</a:t>
            </a:r>
            <a:r>
              <a:rPr lang="en-US" sz="3600" b="1" dirty="0" err="1"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x,y</a:t>
            </a:r>
            <a:r>
              <a:rPr 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)</a:t>
            </a:r>
            <a:endParaRPr lang="zh-CN" altLang="en-US" b="1" dirty="0"/>
          </a:p>
        </p:txBody>
      </p:sp>
      <p:sp>
        <p:nvSpPr>
          <p:cNvPr id="300040" name="Line 8"/>
          <p:cNvSpPr>
            <a:spLocks noChangeShapeType="1"/>
          </p:cNvSpPr>
          <p:nvPr/>
        </p:nvSpPr>
        <p:spPr bwMode="auto">
          <a:xfrm>
            <a:off x="1547813" y="4868863"/>
            <a:ext cx="4464050" cy="0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algn="ctr" eaLnBrk="0" hangingPunct="0"/>
            <a:endParaRPr lang="zh-CN" altLang="en-US" b="1">
              <a:solidFill>
                <a:srgbClr val="000000"/>
              </a:solidFill>
              <a:sym typeface="Times New Roman" panose="02020603050405020304" pitchFamily="18" charset="0"/>
            </a:endParaRPr>
          </a:p>
        </p:txBody>
      </p:sp>
      <p:sp>
        <p:nvSpPr>
          <p:cNvPr id="300041" name="Text Box 9"/>
          <p:cNvSpPr>
            <a:spLocks noChangeArrowheads="1"/>
          </p:cNvSpPr>
          <p:nvPr/>
        </p:nvSpPr>
        <p:spPr bwMode="auto">
          <a:xfrm>
            <a:off x="1331913" y="4005263"/>
            <a:ext cx="48244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上下平移</a:t>
            </a:r>
            <a:r>
              <a:rPr lang="en-US" sz="36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b</a:t>
            </a:r>
            <a:r>
              <a:rPr lang="zh-CN" altLang="en-US" sz="36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个单位长度</a:t>
            </a:r>
            <a:endParaRPr lang="zh-CN" altLang="en-US" b="1" dirty="0"/>
          </a:p>
        </p:txBody>
      </p:sp>
      <p:sp>
        <p:nvSpPr>
          <p:cNvPr id="300042" name="Text Box 10"/>
          <p:cNvSpPr>
            <a:spLocks noChangeArrowheads="1"/>
          </p:cNvSpPr>
          <p:nvPr/>
        </p:nvSpPr>
        <p:spPr bwMode="auto">
          <a:xfrm>
            <a:off x="2306638" y="5019675"/>
            <a:ext cx="3489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600" b="1" dirty="0">
                <a:solidFill>
                  <a:srgbClr val="FF99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纵变横不变</a:t>
            </a:r>
            <a:endParaRPr lang="zh-CN" altLang="en-US" b="1" dirty="0">
              <a:solidFill>
                <a:srgbClr val="FF9900"/>
              </a:solidFill>
            </a:endParaRPr>
          </a:p>
        </p:txBody>
      </p:sp>
      <p:sp>
        <p:nvSpPr>
          <p:cNvPr id="300043" name="Text Box 11"/>
          <p:cNvSpPr>
            <a:spLocks noChangeArrowheads="1"/>
          </p:cNvSpPr>
          <p:nvPr/>
        </p:nvSpPr>
        <p:spPr bwMode="auto">
          <a:xfrm>
            <a:off x="2268538" y="2347913"/>
            <a:ext cx="287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600" b="1" dirty="0">
                <a:solidFill>
                  <a:srgbClr val="FF99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横变纵不变</a:t>
            </a:r>
          </a:p>
        </p:txBody>
      </p:sp>
      <p:sp>
        <p:nvSpPr>
          <p:cNvPr id="300044" name="AutoShape 12"/>
          <p:cNvSpPr/>
          <p:nvPr/>
        </p:nvSpPr>
        <p:spPr bwMode="auto">
          <a:xfrm>
            <a:off x="6227763" y="1555750"/>
            <a:ext cx="73025" cy="1368425"/>
          </a:xfrm>
          <a:prstGeom prst="leftBrace">
            <a:avLst>
              <a:gd name="adj1" fmla="val 156073"/>
              <a:gd name="adj2" fmla="val 50000"/>
            </a:avLst>
          </a:prstGeom>
          <a:noFill/>
          <a:ln w="762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zh-CN" altLang="en-US" b="1">
              <a:solidFill>
                <a:srgbClr val="000000"/>
              </a:solidFill>
              <a:sym typeface="Times New Roman" panose="02020603050405020304" pitchFamily="18" charset="0"/>
            </a:endParaRPr>
          </a:p>
        </p:txBody>
      </p:sp>
      <p:sp>
        <p:nvSpPr>
          <p:cNvPr id="300045" name="Text Box 13"/>
          <p:cNvSpPr>
            <a:spLocks noChangeArrowheads="1"/>
          </p:cNvSpPr>
          <p:nvPr/>
        </p:nvSpPr>
        <p:spPr bwMode="auto">
          <a:xfrm>
            <a:off x="6372225" y="1268413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左减</a:t>
            </a:r>
            <a:endParaRPr lang="zh-CN" altLang="en-US" b="1">
              <a:solidFill>
                <a:srgbClr val="FF3300"/>
              </a:solidFill>
            </a:endParaRPr>
          </a:p>
        </p:txBody>
      </p:sp>
      <p:sp>
        <p:nvSpPr>
          <p:cNvPr id="300046" name="Text Box 14"/>
          <p:cNvSpPr>
            <a:spLocks noChangeArrowheads="1"/>
          </p:cNvSpPr>
          <p:nvPr/>
        </p:nvSpPr>
        <p:spPr bwMode="auto">
          <a:xfrm>
            <a:off x="7596188" y="2420938"/>
            <a:ext cx="21605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0033CC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(x+a,y)</a:t>
            </a:r>
            <a:endParaRPr lang="zh-CN" altLang="en-US" b="1">
              <a:solidFill>
                <a:srgbClr val="0033CC"/>
              </a:solidFill>
            </a:endParaRPr>
          </a:p>
        </p:txBody>
      </p:sp>
      <p:sp>
        <p:nvSpPr>
          <p:cNvPr id="300047" name="Text Box 15"/>
          <p:cNvSpPr>
            <a:spLocks noChangeArrowheads="1"/>
          </p:cNvSpPr>
          <p:nvPr/>
        </p:nvSpPr>
        <p:spPr bwMode="auto">
          <a:xfrm>
            <a:off x="6300788" y="2420938"/>
            <a:ext cx="15128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右加</a:t>
            </a:r>
            <a:endParaRPr lang="zh-CN" altLang="en-US" b="1">
              <a:solidFill>
                <a:srgbClr val="FF3300"/>
              </a:solidFill>
            </a:endParaRPr>
          </a:p>
        </p:txBody>
      </p:sp>
      <p:sp>
        <p:nvSpPr>
          <p:cNvPr id="300048" name="Text Box 16"/>
          <p:cNvSpPr>
            <a:spLocks noChangeArrowheads="1"/>
          </p:cNvSpPr>
          <p:nvPr/>
        </p:nvSpPr>
        <p:spPr bwMode="auto">
          <a:xfrm>
            <a:off x="7596188" y="4011613"/>
            <a:ext cx="21605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0033CC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(x,y+b)</a:t>
            </a:r>
            <a:endParaRPr lang="zh-CN" altLang="en-US" b="1">
              <a:solidFill>
                <a:srgbClr val="0033CC"/>
              </a:solidFill>
            </a:endParaRPr>
          </a:p>
        </p:txBody>
      </p:sp>
      <p:sp>
        <p:nvSpPr>
          <p:cNvPr id="300049" name="AutoShape 17"/>
          <p:cNvSpPr/>
          <p:nvPr/>
        </p:nvSpPr>
        <p:spPr bwMode="auto">
          <a:xfrm>
            <a:off x="6156325" y="4300538"/>
            <a:ext cx="71438" cy="1368425"/>
          </a:xfrm>
          <a:prstGeom prst="leftBrace">
            <a:avLst>
              <a:gd name="adj1" fmla="val 160249"/>
              <a:gd name="adj2" fmla="val 50000"/>
            </a:avLst>
          </a:prstGeom>
          <a:noFill/>
          <a:ln w="76200">
            <a:solidFill>
              <a:srgbClr val="0033CC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zh-CN" altLang="en-US" b="1">
              <a:solidFill>
                <a:srgbClr val="000000"/>
              </a:solidFill>
              <a:sym typeface="Times New Roman" panose="02020603050405020304" pitchFamily="18" charset="0"/>
            </a:endParaRPr>
          </a:p>
        </p:txBody>
      </p:sp>
      <p:sp>
        <p:nvSpPr>
          <p:cNvPr id="300050" name="Text Box 18"/>
          <p:cNvSpPr>
            <a:spLocks noChangeArrowheads="1"/>
          </p:cNvSpPr>
          <p:nvPr/>
        </p:nvSpPr>
        <p:spPr bwMode="auto">
          <a:xfrm>
            <a:off x="6297613" y="4011613"/>
            <a:ext cx="1296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上加</a:t>
            </a:r>
            <a:endParaRPr lang="zh-CN" altLang="en-US" b="1">
              <a:solidFill>
                <a:srgbClr val="FF3300"/>
              </a:solidFill>
            </a:endParaRPr>
          </a:p>
        </p:txBody>
      </p:sp>
      <p:sp>
        <p:nvSpPr>
          <p:cNvPr id="300051" name="Text Box 19"/>
          <p:cNvSpPr>
            <a:spLocks noChangeArrowheads="1"/>
          </p:cNvSpPr>
          <p:nvPr/>
        </p:nvSpPr>
        <p:spPr bwMode="auto">
          <a:xfrm>
            <a:off x="7667625" y="5092700"/>
            <a:ext cx="21605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0033CC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(x,y-b)</a:t>
            </a:r>
            <a:endParaRPr lang="zh-CN" altLang="en-US" b="1">
              <a:solidFill>
                <a:srgbClr val="0033CC"/>
              </a:solidFill>
            </a:endParaRPr>
          </a:p>
        </p:txBody>
      </p:sp>
      <p:sp>
        <p:nvSpPr>
          <p:cNvPr id="300052" name="Text Box 20"/>
          <p:cNvSpPr>
            <a:spLocks noChangeArrowheads="1"/>
          </p:cNvSpPr>
          <p:nvPr/>
        </p:nvSpPr>
        <p:spPr bwMode="auto">
          <a:xfrm>
            <a:off x="6370638" y="5092700"/>
            <a:ext cx="1441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下减</a:t>
            </a:r>
            <a:endParaRPr lang="zh-CN" altLang="en-US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300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8" dur="500"/>
                                        <p:tgtEl>
                                          <p:spTgt spid="300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1" dur="500"/>
                                        <p:tgtEl>
                                          <p:spTgt spid="30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6" dur="500"/>
                                        <p:tgtEl>
                                          <p:spTgt spid="300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1" dur="500"/>
                                        <p:tgtEl>
                                          <p:spTgt spid="300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4" dur="500"/>
                                        <p:tgtEl>
                                          <p:spTgt spid="300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7" dur="500"/>
                                        <p:tgtEl>
                                          <p:spTgt spid="300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2" dur="500"/>
                                        <p:tgtEl>
                                          <p:spTgt spid="300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5" dur="500"/>
                                        <p:tgtEl>
                                          <p:spTgt spid="300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0" dur="500"/>
                                        <p:tgtEl>
                                          <p:spTgt spid="300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5" dur="500"/>
                                        <p:tgtEl>
                                          <p:spTgt spid="300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8" dur="500"/>
                                        <p:tgtEl>
                                          <p:spTgt spid="300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3" dur="500"/>
                                        <p:tgtEl>
                                          <p:spTgt spid="300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8" dur="500"/>
                                        <p:tgtEl>
                                          <p:spTgt spid="30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1" dur="500"/>
                                        <p:tgtEl>
                                          <p:spTgt spid="300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4" dur="500"/>
                                        <p:tgtEl>
                                          <p:spTgt spid="300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9" dur="500"/>
                                        <p:tgtEl>
                                          <p:spTgt spid="30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2" dur="500"/>
                                        <p:tgtEl>
                                          <p:spTgt spid="30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4" grpId="1" animBg="1"/>
      <p:bldP spid="300035" grpId="0" bldLvl="0" autoUpdateAnimBg="0"/>
      <p:bldP spid="300036" grpId="0" bldLvl="0" animBg="1" autoUpdateAnimBg="0"/>
      <p:bldP spid="300037" grpId="0" bldLvl="0" autoUpdateAnimBg="0"/>
      <p:bldP spid="300038" grpId="0" bldLvl="0" autoUpdateAnimBg="0"/>
      <p:bldP spid="300039" grpId="0" bldLvl="0" autoUpdateAnimBg="0"/>
      <p:bldP spid="300040" grpId="0" bldLvl="0" animBg="1" autoUpdateAnimBg="0"/>
      <p:bldP spid="300041" grpId="0" bldLvl="0" autoUpdateAnimBg="0"/>
      <p:bldP spid="300042" grpId="0" bldLvl="0" autoUpdateAnimBg="0"/>
      <p:bldP spid="300043" grpId="0" bldLvl="0" autoUpdateAnimBg="0"/>
      <p:bldP spid="300044" grpId="0" bldLvl="0" animBg="1" autoUpdateAnimBg="0"/>
      <p:bldP spid="300045" grpId="0" bldLvl="0" autoUpdateAnimBg="0"/>
      <p:bldP spid="300046" grpId="0" bldLvl="0" autoUpdateAnimBg="0"/>
      <p:bldP spid="300047" grpId="0" bldLvl="0" autoUpdateAnimBg="0"/>
      <p:bldP spid="300048" grpId="0" bldLvl="0" autoUpdateAnimBg="0"/>
      <p:bldP spid="300049" grpId="0" bldLvl="0" animBg="1" autoUpdateAnimBg="0"/>
      <p:bldP spid="300050" grpId="0" bldLvl="0" autoUpdateAnimBg="0"/>
      <p:bldP spid="300051" grpId="0" bldLvl="0" autoUpdateAnimBg="0"/>
      <p:bldP spid="300052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ChangeArrowheads="1"/>
          </p:cNvSpPr>
          <p:nvPr/>
        </p:nvSpPr>
        <p:spPr bwMode="auto">
          <a:xfrm>
            <a:off x="5292725" y="2492375"/>
            <a:ext cx="223202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楷体_GB2312" charset="-122"/>
              </a:rPr>
              <a:t>向右平移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200" b="1" i="1">
                <a:latin typeface="Times New Roman" panose="02020603050405020304" pitchFamily="18" charset="0"/>
                <a:ea typeface="楷体_GB2312" charset="-122"/>
              </a:rPr>
              <a:t> </a:t>
            </a:r>
            <a:r>
              <a:rPr lang="en-US" sz="3200" b="1" i="1">
                <a:latin typeface="Times New Roman" panose="02020603050405020304" pitchFamily="18" charset="0"/>
                <a:ea typeface="楷体_GB2312" charset="-122"/>
              </a:rPr>
              <a:t>a</a:t>
            </a:r>
            <a:r>
              <a:rPr lang="zh-CN" altLang="en-US" sz="3200" b="1">
                <a:latin typeface="Times New Roman" panose="02020603050405020304" pitchFamily="18" charset="0"/>
                <a:ea typeface="楷体_GB2312" charset="-122"/>
              </a:rPr>
              <a:t>个单位</a:t>
            </a:r>
          </a:p>
        </p:txBody>
      </p:sp>
      <p:sp>
        <p:nvSpPr>
          <p:cNvPr id="302083" name="Rectangle 3"/>
          <p:cNvSpPr>
            <a:spLocks noChangeArrowheads="1"/>
          </p:cNvSpPr>
          <p:nvPr/>
        </p:nvSpPr>
        <p:spPr bwMode="auto">
          <a:xfrm>
            <a:off x="1835150" y="2420938"/>
            <a:ext cx="223202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楷体_GB2312" charset="-122"/>
              </a:rPr>
              <a:t>向左平移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200" b="1" i="1">
                <a:latin typeface="Times New Roman" panose="02020603050405020304" pitchFamily="18" charset="0"/>
                <a:ea typeface="楷体_GB2312" charset="-122"/>
              </a:rPr>
              <a:t> </a:t>
            </a:r>
            <a:r>
              <a:rPr lang="en-US" sz="3200" b="1" i="1">
                <a:latin typeface="Times New Roman" panose="02020603050405020304" pitchFamily="18" charset="0"/>
                <a:ea typeface="楷体_GB2312" charset="-122"/>
              </a:rPr>
              <a:t>a</a:t>
            </a:r>
            <a:r>
              <a:rPr lang="zh-CN" altLang="en-US" sz="3200" b="1">
                <a:latin typeface="Times New Roman" panose="02020603050405020304" pitchFamily="18" charset="0"/>
                <a:ea typeface="楷体_GB2312" charset="-122"/>
              </a:rPr>
              <a:t>个单位</a:t>
            </a:r>
          </a:p>
        </p:txBody>
      </p:sp>
      <p:sp>
        <p:nvSpPr>
          <p:cNvPr id="302084" name="Rectangle 4"/>
          <p:cNvSpPr>
            <a:spLocks noChangeArrowheads="1"/>
          </p:cNvSpPr>
          <p:nvPr/>
        </p:nvSpPr>
        <p:spPr bwMode="auto">
          <a:xfrm>
            <a:off x="0" y="0"/>
            <a:ext cx="1547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latin typeface="Times New Roman" panose="02020603050405020304" pitchFamily="18" charset="0"/>
                <a:ea typeface="楷体_GB2312" charset="-122"/>
              </a:rPr>
              <a:t>归纳</a:t>
            </a:r>
          </a:p>
        </p:txBody>
      </p:sp>
      <p:sp>
        <p:nvSpPr>
          <p:cNvPr id="302085" name="Rectangle 5"/>
          <p:cNvSpPr>
            <a:spLocks noChangeArrowheads="1"/>
          </p:cNvSpPr>
          <p:nvPr/>
        </p:nvSpPr>
        <p:spPr bwMode="auto">
          <a:xfrm>
            <a:off x="3779838" y="2781300"/>
            <a:ext cx="1566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P(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x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, 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y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)</a:t>
            </a:r>
          </a:p>
        </p:txBody>
      </p:sp>
      <p:sp>
        <p:nvSpPr>
          <p:cNvPr id="302086" name="Rectangle 6"/>
          <p:cNvSpPr>
            <a:spLocks noChangeArrowheads="1"/>
          </p:cNvSpPr>
          <p:nvPr/>
        </p:nvSpPr>
        <p:spPr bwMode="auto">
          <a:xfrm>
            <a:off x="0" y="2781300"/>
            <a:ext cx="199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P(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x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-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a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, 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y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)</a:t>
            </a:r>
          </a:p>
        </p:txBody>
      </p:sp>
      <p:sp>
        <p:nvSpPr>
          <p:cNvPr id="302087" name="Rectangle 7"/>
          <p:cNvSpPr>
            <a:spLocks noChangeArrowheads="1"/>
          </p:cNvSpPr>
          <p:nvPr/>
        </p:nvSpPr>
        <p:spPr bwMode="auto">
          <a:xfrm>
            <a:off x="7034213" y="2924175"/>
            <a:ext cx="21097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P(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x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+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a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, 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y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)</a:t>
            </a:r>
          </a:p>
        </p:txBody>
      </p:sp>
      <p:sp>
        <p:nvSpPr>
          <p:cNvPr id="302088" name="AutoShape 8"/>
          <p:cNvSpPr>
            <a:spLocks noChangeArrowheads="1"/>
          </p:cNvSpPr>
          <p:nvPr/>
        </p:nvSpPr>
        <p:spPr bwMode="auto">
          <a:xfrm>
            <a:off x="5435600" y="2997200"/>
            <a:ext cx="1766888" cy="520700"/>
          </a:xfrm>
          <a:prstGeom prst="rightArrow">
            <a:avLst>
              <a:gd name="adj1" fmla="val 50000"/>
              <a:gd name="adj2" fmla="val 84832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3200" b="1">
              <a:solidFill>
                <a:srgbClr val="CC0000"/>
              </a:solidFill>
              <a:latin typeface="Times New Roman" panose="02020603050405020304" pitchFamily="18" charset="0"/>
              <a:ea typeface="楷体_GB2312" charset="-122"/>
            </a:endParaRPr>
          </a:p>
        </p:txBody>
      </p:sp>
      <p:sp>
        <p:nvSpPr>
          <p:cNvPr id="302089" name="AutoShape 9"/>
          <p:cNvSpPr>
            <a:spLocks noChangeArrowheads="1"/>
          </p:cNvSpPr>
          <p:nvPr/>
        </p:nvSpPr>
        <p:spPr bwMode="auto">
          <a:xfrm flipH="1">
            <a:off x="2051050" y="2924175"/>
            <a:ext cx="1766888" cy="431800"/>
          </a:xfrm>
          <a:prstGeom prst="rightArrow">
            <a:avLst>
              <a:gd name="adj1" fmla="val 50000"/>
              <a:gd name="adj2" fmla="val 102298"/>
            </a:avLst>
          </a:prstGeom>
          <a:solidFill>
            <a:srgbClr val="FF0000"/>
          </a:solidFill>
          <a:ln w="9525">
            <a:solidFill>
              <a:srgbClr val="CC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3200" b="1">
              <a:solidFill>
                <a:srgbClr val="CC0000"/>
              </a:solidFill>
              <a:latin typeface="Times New Roman" panose="02020603050405020304" pitchFamily="18" charset="0"/>
              <a:ea typeface="楷体_GB2312" charset="-122"/>
            </a:endParaRPr>
          </a:p>
        </p:txBody>
      </p:sp>
      <p:sp>
        <p:nvSpPr>
          <p:cNvPr id="302090" name="AutoShape 10"/>
          <p:cNvSpPr>
            <a:spLocks noChangeArrowheads="1"/>
          </p:cNvSpPr>
          <p:nvPr/>
        </p:nvSpPr>
        <p:spPr bwMode="auto">
          <a:xfrm rot="16200000">
            <a:off x="3833019" y="1864519"/>
            <a:ext cx="1766888" cy="431800"/>
          </a:xfrm>
          <a:prstGeom prst="rightArrow">
            <a:avLst>
              <a:gd name="adj1" fmla="val 50000"/>
              <a:gd name="adj2" fmla="val 102298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zh-CN" altLang="en-US" sz="3200" b="1">
              <a:latin typeface="Times New Roman" panose="02020603050405020304" pitchFamily="18" charset="0"/>
              <a:ea typeface="楷体_GB2312" charset="-122"/>
            </a:endParaRPr>
          </a:p>
        </p:txBody>
      </p:sp>
      <p:grpSp>
        <p:nvGrpSpPr>
          <p:cNvPr id="302091" name="Group 11"/>
          <p:cNvGrpSpPr/>
          <p:nvPr/>
        </p:nvGrpSpPr>
        <p:grpSpPr bwMode="auto">
          <a:xfrm>
            <a:off x="3995738" y="981075"/>
            <a:ext cx="1549400" cy="2108200"/>
            <a:chOff x="0" y="0"/>
            <a:chExt cx="976" cy="1328"/>
          </a:xfrm>
        </p:grpSpPr>
        <p:sp>
          <p:nvSpPr>
            <p:cNvPr id="302092" name="Rectangle 12"/>
            <p:cNvSpPr>
              <a:spLocks noChangeArrowheads="1"/>
            </p:cNvSpPr>
            <p:nvPr/>
          </p:nvSpPr>
          <p:spPr bwMode="auto">
            <a:xfrm>
              <a:off x="0" y="58"/>
              <a:ext cx="976" cy="1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latin typeface="Times New Roman" panose="02020603050405020304" pitchFamily="18" charset="0"/>
                  <a:ea typeface="楷体_GB2312" charset="-122"/>
                </a:rPr>
                <a:t>向上平移</a:t>
              </a:r>
            </a:p>
            <a:p>
              <a:pPr>
                <a:lnSpc>
                  <a:spcPct val="130000"/>
                </a:lnSpc>
                <a:spcBef>
                  <a:spcPct val="50000"/>
                </a:spcBef>
              </a:pPr>
              <a:r>
                <a:rPr lang="zh-CN" altLang="en-US" sz="3200" b="1">
                  <a:latin typeface="Times New Roman" panose="02020603050405020304" pitchFamily="18" charset="0"/>
                  <a:ea typeface="楷体_GB2312" charset="-122"/>
                </a:rPr>
                <a:t>    个单位</a:t>
              </a:r>
            </a:p>
          </p:txBody>
        </p:sp>
        <p:sp>
          <p:nvSpPr>
            <p:cNvPr id="302093" name="Rectangle 13"/>
            <p:cNvSpPr>
              <a:spLocks noChangeArrowheads="1"/>
            </p:cNvSpPr>
            <p:nvPr/>
          </p:nvSpPr>
          <p:spPr bwMode="auto">
            <a:xfrm>
              <a:off x="93" y="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 i="1">
                  <a:latin typeface="Times New Roman" panose="02020603050405020304" pitchFamily="18" charset="0"/>
                  <a:ea typeface="楷体_GB2312" charset="-122"/>
                </a:rPr>
                <a:t>b</a:t>
              </a:r>
            </a:p>
          </p:txBody>
        </p:sp>
      </p:grpSp>
      <p:sp>
        <p:nvSpPr>
          <p:cNvPr id="302094" name="Rectangle 14"/>
          <p:cNvSpPr>
            <a:spLocks noChangeArrowheads="1"/>
          </p:cNvSpPr>
          <p:nvPr/>
        </p:nvSpPr>
        <p:spPr bwMode="auto">
          <a:xfrm>
            <a:off x="3779838" y="333375"/>
            <a:ext cx="21097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P(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x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, 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y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+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b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)</a:t>
            </a:r>
          </a:p>
        </p:txBody>
      </p:sp>
      <p:sp>
        <p:nvSpPr>
          <p:cNvPr id="302095" name="AutoShape 15"/>
          <p:cNvSpPr>
            <a:spLocks noChangeArrowheads="1"/>
          </p:cNvSpPr>
          <p:nvPr/>
        </p:nvSpPr>
        <p:spPr bwMode="auto">
          <a:xfrm rot="16200000" flipH="1">
            <a:off x="3759994" y="4241007"/>
            <a:ext cx="1766887" cy="431800"/>
          </a:xfrm>
          <a:prstGeom prst="rightArrow">
            <a:avLst>
              <a:gd name="adj1" fmla="val 50000"/>
              <a:gd name="adj2" fmla="val 102298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zh-CN" altLang="en-US" sz="3200" b="1">
              <a:latin typeface="Times New Roman" panose="02020603050405020304" pitchFamily="18" charset="0"/>
              <a:ea typeface="楷体_GB2312" charset="-122"/>
            </a:endParaRPr>
          </a:p>
        </p:txBody>
      </p:sp>
      <p:grpSp>
        <p:nvGrpSpPr>
          <p:cNvPr id="302096" name="Group 16"/>
          <p:cNvGrpSpPr/>
          <p:nvPr/>
        </p:nvGrpSpPr>
        <p:grpSpPr bwMode="auto">
          <a:xfrm>
            <a:off x="3779838" y="3573463"/>
            <a:ext cx="1549400" cy="1857375"/>
            <a:chOff x="0" y="0"/>
            <a:chExt cx="976" cy="1170"/>
          </a:xfrm>
        </p:grpSpPr>
        <p:sp>
          <p:nvSpPr>
            <p:cNvPr id="302097" name="Rectangle 17"/>
            <p:cNvSpPr>
              <a:spLocks noChangeArrowheads="1"/>
            </p:cNvSpPr>
            <p:nvPr/>
          </p:nvSpPr>
          <p:spPr bwMode="auto">
            <a:xfrm>
              <a:off x="0" y="36"/>
              <a:ext cx="976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latin typeface="Times New Roman" panose="02020603050405020304" pitchFamily="18" charset="0"/>
                  <a:ea typeface="楷体_GB2312" charset="-122"/>
                </a:rPr>
                <a:t>向下平移</a:t>
              </a:r>
            </a:p>
            <a:p>
              <a:pPr>
                <a:lnSpc>
                  <a:spcPct val="130000"/>
                </a:lnSpc>
                <a:spcBef>
                  <a:spcPct val="50000"/>
                </a:spcBef>
              </a:pPr>
              <a:r>
                <a:rPr lang="zh-CN" altLang="en-US" sz="3200" b="1">
                  <a:latin typeface="Times New Roman" panose="02020603050405020304" pitchFamily="18" charset="0"/>
                  <a:ea typeface="楷体_GB2312" charset="-122"/>
                </a:rPr>
                <a:t>    个单位</a:t>
              </a:r>
            </a:p>
          </p:txBody>
        </p:sp>
        <p:sp>
          <p:nvSpPr>
            <p:cNvPr id="302098" name="Rectangle 18"/>
            <p:cNvSpPr>
              <a:spLocks noChangeArrowheads="1"/>
            </p:cNvSpPr>
            <p:nvPr/>
          </p:nvSpPr>
          <p:spPr bwMode="auto">
            <a:xfrm>
              <a:off x="57" y="0"/>
              <a:ext cx="3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>
                  <a:latin typeface="Times New Roman" panose="02020603050405020304" pitchFamily="18" charset="0"/>
                  <a:ea typeface="楷体_GB2312" charset="-122"/>
                </a:rPr>
                <a:t> </a:t>
              </a:r>
              <a:r>
                <a:rPr lang="en-US" sz="3200" b="1" i="1">
                  <a:latin typeface="Times New Roman" panose="02020603050405020304" pitchFamily="18" charset="0"/>
                  <a:ea typeface="楷体_GB2312" charset="-122"/>
                </a:rPr>
                <a:t>b</a:t>
              </a:r>
            </a:p>
          </p:txBody>
        </p:sp>
      </p:grpSp>
      <p:sp>
        <p:nvSpPr>
          <p:cNvPr id="302099" name="Rectangle 19"/>
          <p:cNvSpPr>
            <a:spLocks noChangeArrowheads="1"/>
          </p:cNvSpPr>
          <p:nvPr/>
        </p:nvSpPr>
        <p:spPr bwMode="auto">
          <a:xfrm>
            <a:off x="3708400" y="5589588"/>
            <a:ext cx="199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P(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x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, 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y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-</a:t>
            </a:r>
            <a:r>
              <a:rPr lang="en-US" sz="4000" b="1" i="1">
                <a:latin typeface="Times New Roman" panose="02020603050405020304" pitchFamily="18" charset="0"/>
                <a:ea typeface="楷体_GB2312" charset="-122"/>
              </a:rPr>
              <a:t>b</a:t>
            </a:r>
            <a:r>
              <a:rPr lang="en-US" sz="4000" b="1">
                <a:latin typeface="Times New Roman" panose="02020603050405020304" pitchFamily="18" charset="0"/>
                <a:ea typeface="楷体_GB2312" charset="-122"/>
              </a:rPr>
              <a:t>)</a:t>
            </a:r>
          </a:p>
        </p:txBody>
      </p:sp>
      <p:sp>
        <p:nvSpPr>
          <p:cNvPr id="302100" name="AutoShape 20"/>
          <p:cNvSpPr>
            <a:spLocks noChangeArrowheads="1"/>
          </p:cNvSpPr>
          <p:nvPr/>
        </p:nvSpPr>
        <p:spPr bwMode="auto">
          <a:xfrm>
            <a:off x="611188" y="765175"/>
            <a:ext cx="2362200" cy="1143000"/>
          </a:xfrm>
          <a:prstGeom prst="cloudCallout">
            <a:avLst>
              <a:gd name="adj1" fmla="val -34810"/>
              <a:gd name="adj2" fmla="val 144444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3200" b="1" i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左减</a:t>
            </a:r>
          </a:p>
        </p:txBody>
      </p:sp>
      <p:sp>
        <p:nvSpPr>
          <p:cNvPr id="302101" name="AutoShape 21"/>
          <p:cNvSpPr>
            <a:spLocks noChangeArrowheads="1"/>
          </p:cNvSpPr>
          <p:nvPr/>
        </p:nvSpPr>
        <p:spPr bwMode="auto">
          <a:xfrm>
            <a:off x="6588125" y="1484313"/>
            <a:ext cx="2362200" cy="1143000"/>
          </a:xfrm>
          <a:prstGeom prst="cloudCallout">
            <a:avLst>
              <a:gd name="adj1" fmla="val 6588"/>
              <a:gd name="adj2" fmla="val 91667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3200" b="1" i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右加</a:t>
            </a:r>
          </a:p>
        </p:txBody>
      </p:sp>
      <p:sp>
        <p:nvSpPr>
          <p:cNvPr id="302102" name="AutoShape 22"/>
          <p:cNvSpPr>
            <a:spLocks noChangeArrowheads="1"/>
          </p:cNvSpPr>
          <p:nvPr/>
        </p:nvSpPr>
        <p:spPr bwMode="auto">
          <a:xfrm>
            <a:off x="6156325" y="0"/>
            <a:ext cx="2362200" cy="1143000"/>
          </a:xfrm>
          <a:prstGeom prst="cloudCallout">
            <a:avLst>
              <a:gd name="adj1" fmla="val -73657"/>
              <a:gd name="adj2" fmla="val -1667"/>
            </a:avLst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3200" b="1" i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上加</a:t>
            </a:r>
          </a:p>
        </p:txBody>
      </p:sp>
      <p:sp>
        <p:nvSpPr>
          <p:cNvPr id="302103" name="AutoShape 23"/>
          <p:cNvSpPr>
            <a:spLocks noChangeArrowheads="1"/>
          </p:cNvSpPr>
          <p:nvPr/>
        </p:nvSpPr>
        <p:spPr bwMode="auto">
          <a:xfrm>
            <a:off x="6156325" y="5084763"/>
            <a:ext cx="2362200" cy="1143000"/>
          </a:xfrm>
          <a:prstGeom prst="cloudCallout">
            <a:avLst>
              <a:gd name="adj1" fmla="val -85755"/>
              <a:gd name="adj2" fmla="val 44722"/>
            </a:avLst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3200" b="1" i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下减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0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0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0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0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0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0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0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0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2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2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2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2" grpId="0" autoUpdateAnimBg="0"/>
      <p:bldP spid="302083" grpId="0" autoUpdateAnimBg="0"/>
      <p:bldP spid="302085" grpId="0" autoUpdateAnimBg="0"/>
      <p:bldP spid="302086" grpId="0" autoUpdateAnimBg="0"/>
      <p:bldP spid="302087" grpId="0" autoUpdateAnimBg="0"/>
      <p:bldP spid="302088" grpId="0" animBg="1" autoUpdateAnimBg="0"/>
      <p:bldP spid="302089" grpId="0" animBg="1" autoUpdateAnimBg="0"/>
      <p:bldP spid="302090" grpId="0" animBg="1" autoUpdateAnimBg="0"/>
      <p:bldP spid="302094" grpId="0" autoUpdateAnimBg="0"/>
      <p:bldP spid="302095" grpId="0" animBg="1" autoUpdateAnimBg="0"/>
      <p:bldP spid="302099" grpId="0" autoUpdateAnimBg="0"/>
      <p:bldP spid="302100" grpId="0" bldLvl="0" animBg="1" autoUpdateAnimBg="0"/>
      <p:bldP spid="302101" grpId="0" bldLvl="0" animBg="1" autoUpdateAnimBg="0"/>
      <p:bldP spid="302102" grpId="0" bldLvl="0" animBg="1" autoUpdateAnimBg="0"/>
      <p:bldP spid="302103" grpId="0" bldLvl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idx="1"/>
          </p:nvPr>
        </p:nvSpPr>
        <p:spPr>
          <a:xfrm>
            <a:off x="0" y="817336"/>
            <a:ext cx="3183638" cy="2016125"/>
          </a:xfrm>
          <a:noFill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将点</a:t>
            </a: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分别向上、向下、向左、向右平移</a:t>
            </a: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个单位长度，所得到的点的坐标分别是</a:t>
            </a: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(  ,   )(  ,  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       (  ,  )(  ,   )</a:t>
            </a:r>
            <a:r>
              <a:rPr 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304131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28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/>
              <a:t>阅读课本</a:t>
            </a:r>
            <a:r>
              <a:rPr lang="en-US" sz="2800" b="1" dirty="0"/>
              <a:t>169—171</a:t>
            </a:r>
            <a:r>
              <a:rPr lang="zh-CN" altLang="en-US" sz="2800" b="1" dirty="0"/>
              <a:t>页交流与发现，完成下列问题</a:t>
            </a:r>
          </a:p>
        </p:txBody>
      </p:sp>
      <p:grpSp>
        <p:nvGrpSpPr>
          <p:cNvPr id="304132" name="Group 4"/>
          <p:cNvGrpSpPr/>
          <p:nvPr/>
        </p:nvGrpSpPr>
        <p:grpSpPr bwMode="auto">
          <a:xfrm>
            <a:off x="2555875" y="549275"/>
            <a:ext cx="6588125" cy="6308725"/>
            <a:chOff x="0" y="0"/>
            <a:chExt cx="2928" cy="3396"/>
          </a:xfrm>
        </p:grpSpPr>
        <p:sp>
          <p:nvSpPr>
            <p:cNvPr id="304133" name="Text Box 5"/>
            <p:cNvSpPr txBox="1">
              <a:spLocks noChangeArrowheads="1"/>
            </p:cNvSpPr>
            <p:nvPr/>
          </p:nvSpPr>
          <p:spPr bwMode="auto">
            <a:xfrm>
              <a:off x="1469" y="0"/>
              <a:ext cx="150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304134" name="Group 6"/>
            <p:cNvGrpSpPr/>
            <p:nvPr/>
          </p:nvGrpSpPr>
          <p:grpSpPr bwMode="auto">
            <a:xfrm>
              <a:off x="0" y="180"/>
              <a:ext cx="2928" cy="3216"/>
              <a:chOff x="0" y="0"/>
              <a:chExt cx="2928" cy="3216"/>
            </a:xfrm>
          </p:grpSpPr>
          <p:sp>
            <p:nvSpPr>
              <p:cNvPr id="304135" name="Line 7"/>
              <p:cNvSpPr>
                <a:spLocks noChangeShapeType="1"/>
              </p:cNvSpPr>
              <p:nvPr/>
            </p:nvSpPr>
            <p:spPr bwMode="auto">
              <a:xfrm>
                <a:off x="0" y="1575"/>
                <a:ext cx="2928" cy="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04136" name="Group 8"/>
              <p:cNvGrpSpPr/>
              <p:nvPr/>
            </p:nvGrpSpPr>
            <p:grpSpPr bwMode="auto">
              <a:xfrm>
                <a:off x="135" y="0"/>
                <a:ext cx="2693" cy="3216"/>
                <a:chOff x="0" y="0"/>
                <a:chExt cx="2693" cy="3216"/>
              </a:xfrm>
            </p:grpSpPr>
            <p:sp>
              <p:nvSpPr>
                <p:cNvPr id="304137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305" y="0"/>
                  <a:ext cx="0" cy="3216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304138" name="Group 10"/>
                <p:cNvGrpSpPr/>
                <p:nvPr/>
              </p:nvGrpSpPr>
              <p:grpSpPr bwMode="auto">
                <a:xfrm>
                  <a:off x="0" y="72"/>
                  <a:ext cx="2693" cy="2934"/>
                  <a:chOff x="0" y="0"/>
                  <a:chExt cx="2693" cy="2934"/>
                </a:xfrm>
              </p:grpSpPr>
              <p:sp>
                <p:nvSpPr>
                  <p:cNvPr id="30413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40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336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41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528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42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720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43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912"/>
                    <a:ext cx="225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44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296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4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88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46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680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47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872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48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064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49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256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50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448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51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640"/>
                    <a:ext cx="225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5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832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53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54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5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56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57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104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58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59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10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60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61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62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63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64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6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66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67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  1    2    3   4    5   6</a:t>
                    </a:r>
                  </a:p>
                </p:txBody>
              </p:sp>
              <p:sp>
                <p:nvSpPr>
                  <p:cNvPr id="304168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-6</a:t>
                    </a:r>
                  </a:p>
                </p:txBody>
              </p:sp>
              <p:sp>
                <p:nvSpPr>
                  <p:cNvPr id="304169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50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04170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50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04171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384"/>
                    <a:ext cx="150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5</a:t>
                    </a:r>
                  </a:p>
                </p:txBody>
              </p:sp>
              <p:sp>
                <p:nvSpPr>
                  <p:cNvPr id="304172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576"/>
                    <a:ext cx="150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304173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960"/>
                    <a:ext cx="150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2</a:t>
                    </a:r>
                  </a:p>
                </p:txBody>
              </p:sp>
              <p:sp>
                <p:nvSpPr>
                  <p:cNvPr id="304174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768"/>
                    <a:ext cx="150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304175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152"/>
                    <a:ext cx="150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304176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1536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04177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1728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-2</a:t>
                    </a:r>
                  </a:p>
                </p:txBody>
              </p:sp>
              <p:sp>
                <p:nvSpPr>
                  <p:cNvPr id="304178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1920"/>
                    <a:ext cx="195" cy="24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-3</a:t>
                    </a:r>
                  </a:p>
                </p:txBody>
              </p:sp>
              <p:sp>
                <p:nvSpPr>
                  <p:cNvPr id="304179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112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-4</a:t>
                    </a:r>
                  </a:p>
                </p:txBody>
              </p:sp>
              <p:sp>
                <p:nvSpPr>
                  <p:cNvPr id="304180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304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-5</a:t>
                    </a:r>
                  </a:p>
                </p:txBody>
              </p:sp>
              <p:sp>
                <p:nvSpPr>
                  <p:cNvPr id="304181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496"/>
                    <a:ext cx="195" cy="24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-6</a:t>
                    </a:r>
                  </a:p>
                </p:txBody>
              </p:sp>
              <p:sp>
                <p:nvSpPr>
                  <p:cNvPr id="304182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688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-7</a:t>
                    </a:r>
                  </a:p>
                </p:txBody>
              </p:sp>
              <p:sp>
                <p:nvSpPr>
                  <p:cNvPr id="304183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" y="1440"/>
                    <a:ext cx="276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-5</a:t>
                    </a:r>
                  </a:p>
                </p:txBody>
              </p:sp>
              <p:sp>
                <p:nvSpPr>
                  <p:cNvPr id="304184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-4</a:t>
                    </a:r>
                  </a:p>
                </p:txBody>
              </p:sp>
              <p:sp>
                <p:nvSpPr>
                  <p:cNvPr id="304185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6" y="1440"/>
                    <a:ext cx="194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-3</a:t>
                    </a:r>
                  </a:p>
                </p:txBody>
              </p:sp>
              <p:sp>
                <p:nvSpPr>
                  <p:cNvPr id="304186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8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-2</a:t>
                    </a:r>
                  </a:p>
                </p:txBody>
              </p:sp>
              <p:sp>
                <p:nvSpPr>
                  <p:cNvPr id="304187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04188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44" y="1536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x</a:t>
                    </a:r>
                  </a:p>
                </p:txBody>
              </p:sp>
              <p:sp>
                <p:nvSpPr>
                  <p:cNvPr id="304189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95" y="981"/>
                    <a:ext cx="82" cy="5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en-US" sz="6000" b="1">
                      <a:solidFill>
                        <a:srgbClr val="FF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4190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9" y="219"/>
                    <a:ext cx="82" cy="5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en-US" sz="6000" b="1">
                      <a:solidFill>
                        <a:srgbClr val="FF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4191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2" y="394"/>
                    <a:ext cx="82" cy="27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4192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2" y="1109"/>
                    <a:ext cx="81" cy="28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4193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94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95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96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97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98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199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200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201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202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203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204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205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206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207" name="Text Box 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04208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209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210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211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212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213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214" name="Text Box 8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04215" name="Text 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04216" name="Text 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04217" name="Text Box 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04218" name="Text Box 9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04219" name="Text Box 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04220" name="Text Box 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04221" name="Text Box 9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 sz="2400" b="1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4222" name="Text Box 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04223" name="Text Box 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 sz="2400" b="1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4224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225" name="Text Box 9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04226" name="Text Box 9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  </a:t>
                    </a:r>
                  </a:p>
                </p:txBody>
              </p:sp>
              <p:sp>
                <p:nvSpPr>
                  <p:cNvPr id="304227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228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229" name="Text 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04230" name="Text Box 10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 </a:t>
                    </a:r>
                  </a:p>
                </p:txBody>
              </p:sp>
              <p:sp>
                <p:nvSpPr>
                  <p:cNvPr id="304231" name="Text 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" y="1440"/>
                    <a:ext cx="276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-5</a:t>
                    </a:r>
                  </a:p>
                </p:txBody>
              </p:sp>
              <p:sp>
                <p:nvSpPr>
                  <p:cNvPr id="304232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233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234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04235" name="Text 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0      </a:t>
                    </a:r>
                  </a:p>
                </p:txBody>
              </p:sp>
            </p:grpSp>
          </p:grpSp>
        </p:grpSp>
      </p:grpSp>
      <p:sp>
        <p:nvSpPr>
          <p:cNvPr id="304236" name="Rectangle 108"/>
          <p:cNvSpPr>
            <a:spLocks noChangeArrowheads="1"/>
          </p:cNvSpPr>
          <p:nvPr/>
        </p:nvSpPr>
        <p:spPr bwMode="auto">
          <a:xfrm>
            <a:off x="4716463" y="3213100"/>
            <a:ext cx="3635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304237" name="Text Box 109"/>
          <p:cNvSpPr txBox="1">
            <a:spLocks noChangeArrowheads="1"/>
          </p:cNvSpPr>
          <p:nvPr/>
        </p:nvSpPr>
        <p:spPr bwMode="auto">
          <a:xfrm>
            <a:off x="3995738" y="2636838"/>
            <a:ext cx="1716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-2,1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grpSp>
        <p:nvGrpSpPr>
          <p:cNvPr id="304238" name="Group 110"/>
          <p:cNvGrpSpPr/>
          <p:nvPr/>
        </p:nvGrpSpPr>
        <p:grpSpPr bwMode="auto">
          <a:xfrm>
            <a:off x="3995738" y="908050"/>
            <a:ext cx="1833562" cy="942975"/>
            <a:chOff x="0" y="0"/>
            <a:chExt cx="1155" cy="594"/>
          </a:xfrm>
        </p:grpSpPr>
        <p:sp>
          <p:nvSpPr>
            <p:cNvPr id="304239" name="Rectangle 111"/>
            <p:cNvSpPr>
              <a:spLocks noChangeArrowheads="1"/>
            </p:cNvSpPr>
            <p:nvPr/>
          </p:nvSpPr>
          <p:spPr bwMode="auto">
            <a:xfrm>
              <a:off x="454" y="363"/>
              <a:ext cx="2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</a:rPr>
                <a:t>●</a:t>
              </a:r>
            </a:p>
          </p:txBody>
        </p:sp>
        <p:sp>
          <p:nvSpPr>
            <p:cNvPr id="304240" name="Text Box 112"/>
            <p:cNvSpPr txBox="1">
              <a:spLocks noChangeArrowheads="1"/>
            </p:cNvSpPr>
            <p:nvPr/>
          </p:nvSpPr>
          <p:spPr bwMode="auto">
            <a:xfrm>
              <a:off x="0" y="0"/>
              <a:ext cx="115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-2,6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）</a:t>
              </a:r>
            </a:p>
          </p:txBody>
        </p:sp>
      </p:grpSp>
      <p:sp>
        <p:nvSpPr>
          <p:cNvPr id="304241" name="AutoShape 113"/>
          <p:cNvSpPr>
            <a:spLocks noChangeArrowheads="1"/>
          </p:cNvSpPr>
          <p:nvPr/>
        </p:nvSpPr>
        <p:spPr bwMode="auto">
          <a:xfrm>
            <a:off x="4859338" y="1628775"/>
            <a:ext cx="144462" cy="1800225"/>
          </a:xfrm>
          <a:prstGeom prst="upArrow">
            <a:avLst>
              <a:gd name="adj1" fmla="val 50000"/>
              <a:gd name="adj2" fmla="val 31154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304242" name="AutoShape 114"/>
          <p:cNvSpPr>
            <a:spLocks noChangeArrowheads="1"/>
          </p:cNvSpPr>
          <p:nvPr/>
        </p:nvSpPr>
        <p:spPr bwMode="auto">
          <a:xfrm flipH="1" flipV="1">
            <a:off x="4859338" y="3357563"/>
            <a:ext cx="144462" cy="1943100"/>
          </a:xfrm>
          <a:prstGeom prst="upArrow">
            <a:avLst>
              <a:gd name="adj1" fmla="val 50000"/>
              <a:gd name="adj2" fmla="val 336265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grpSp>
        <p:nvGrpSpPr>
          <p:cNvPr id="304243" name="Group 115"/>
          <p:cNvGrpSpPr/>
          <p:nvPr/>
        </p:nvGrpSpPr>
        <p:grpSpPr bwMode="auto">
          <a:xfrm>
            <a:off x="3995738" y="4437063"/>
            <a:ext cx="1833562" cy="1373187"/>
            <a:chOff x="0" y="0"/>
            <a:chExt cx="1155" cy="871"/>
          </a:xfrm>
        </p:grpSpPr>
        <p:sp>
          <p:nvSpPr>
            <p:cNvPr id="304244" name="Rectangle 116"/>
            <p:cNvSpPr>
              <a:spLocks noChangeArrowheads="1"/>
            </p:cNvSpPr>
            <p:nvPr/>
          </p:nvSpPr>
          <p:spPr bwMode="auto">
            <a:xfrm>
              <a:off x="454" y="363"/>
              <a:ext cx="2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</a:rPr>
                <a:t>●</a:t>
              </a:r>
            </a:p>
          </p:txBody>
        </p:sp>
        <p:sp>
          <p:nvSpPr>
            <p:cNvPr id="304245" name="Text Box 117"/>
            <p:cNvSpPr txBox="1">
              <a:spLocks noChangeArrowheads="1"/>
            </p:cNvSpPr>
            <p:nvPr/>
          </p:nvSpPr>
          <p:spPr bwMode="auto">
            <a:xfrm>
              <a:off x="0" y="0"/>
              <a:ext cx="1155" cy="8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endParaRPr 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-2,-4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）</a:t>
              </a:r>
            </a:p>
          </p:txBody>
        </p:sp>
      </p:grpSp>
      <p:grpSp>
        <p:nvGrpSpPr>
          <p:cNvPr id="304246" name="Group 118"/>
          <p:cNvGrpSpPr/>
          <p:nvPr/>
        </p:nvGrpSpPr>
        <p:grpSpPr bwMode="auto">
          <a:xfrm>
            <a:off x="6227763" y="2781300"/>
            <a:ext cx="1584325" cy="809625"/>
            <a:chOff x="0" y="0"/>
            <a:chExt cx="1155" cy="663"/>
          </a:xfrm>
        </p:grpSpPr>
        <p:sp>
          <p:nvSpPr>
            <p:cNvPr id="304247" name="Rectangle 119"/>
            <p:cNvSpPr>
              <a:spLocks noChangeArrowheads="1"/>
            </p:cNvSpPr>
            <p:nvPr/>
          </p:nvSpPr>
          <p:spPr bwMode="auto">
            <a:xfrm>
              <a:off x="454" y="363"/>
              <a:ext cx="229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</a:rPr>
                <a:t>●</a:t>
              </a:r>
            </a:p>
          </p:txBody>
        </p:sp>
        <p:sp>
          <p:nvSpPr>
            <p:cNvPr id="304248" name="Text Box 120"/>
            <p:cNvSpPr txBox="1">
              <a:spLocks noChangeArrowheads="1"/>
            </p:cNvSpPr>
            <p:nvPr/>
          </p:nvSpPr>
          <p:spPr bwMode="auto">
            <a:xfrm>
              <a:off x="0" y="0"/>
              <a:ext cx="1155" cy="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3,1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）</a:t>
              </a:r>
            </a:p>
          </p:txBody>
        </p:sp>
      </p:grpSp>
      <p:grpSp>
        <p:nvGrpSpPr>
          <p:cNvPr id="304249" name="Group 121"/>
          <p:cNvGrpSpPr/>
          <p:nvPr/>
        </p:nvGrpSpPr>
        <p:grpSpPr bwMode="auto">
          <a:xfrm>
            <a:off x="1979613" y="2781300"/>
            <a:ext cx="1584325" cy="809625"/>
            <a:chOff x="0" y="0"/>
            <a:chExt cx="1155" cy="663"/>
          </a:xfrm>
        </p:grpSpPr>
        <p:sp>
          <p:nvSpPr>
            <p:cNvPr id="304250" name="Rectangle 122"/>
            <p:cNvSpPr>
              <a:spLocks noChangeArrowheads="1"/>
            </p:cNvSpPr>
            <p:nvPr/>
          </p:nvSpPr>
          <p:spPr bwMode="auto">
            <a:xfrm>
              <a:off x="454" y="363"/>
              <a:ext cx="229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</a:rPr>
                <a:t>●</a:t>
              </a:r>
            </a:p>
          </p:txBody>
        </p:sp>
        <p:sp>
          <p:nvSpPr>
            <p:cNvPr id="304251" name="Text Box 123"/>
            <p:cNvSpPr txBox="1">
              <a:spLocks noChangeArrowheads="1"/>
            </p:cNvSpPr>
            <p:nvPr/>
          </p:nvSpPr>
          <p:spPr bwMode="auto">
            <a:xfrm>
              <a:off x="0" y="0"/>
              <a:ext cx="1155" cy="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-7,1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）</a:t>
              </a:r>
            </a:p>
          </p:txBody>
        </p:sp>
      </p:grpSp>
      <p:sp>
        <p:nvSpPr>
          <p:cNvPr id="304252" name="Text Box 124"/>
          <p:cNvSpPr txBox="1">
            <a:spLocks noChangeArrowheads="1"/>
          </p:cNvSpPr>
          <p:nvPr/>
        </p:nvSpPr>
        <p:spPr bwMode="auto">
          <a:xfrm>
            <a:off x="2627313" y="378936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-7</a:t>
            </a:r>
          </a:p>
        </p:txBody>
      </p:sp>
      <p:sp>
        <p:nvSpPr>
          <p:cNvPr id="304253" name="AutoShape 125"/>
          <p:cNvSpPr>
            <a:spLocks noChangeArrowheads="1"/>
          </p:cNvSpPr>
          <p:nvPr/>
        </p:nvSpPr>
        <p:spPr bwMode="auto">
          <a:xfrm>
            <a:off x="5003800" y="3357563"/>
            <a:ext cx="2051050" cy="1444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3175">
            <a:solidFill>
              <a:srgbClr val="D60093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4254" name="AutoShape 126"/>
          <p:cNvSpPr>
            <a:spLocks noChangeArrowheads="1"/>
          </p:cNvSpPr>
          <p:nvPr/>
        </p:nvSpPr>
        <p:spPr bwMode="auto">
          <a:xfrm rot="10800000">
            <a:off x="2700338" y="3357563"/>
            <a:ext cx="2305050" cy="1428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D60093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3.7037E-7 L 0.00208 -0.257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4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4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L 2.77778E-7 0.262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04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4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-0.23628 0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04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04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04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5 0.00463 L 0.23732 0.0046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04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04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04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236" grpId="0" build="allAtOnce" autoUpdateAnimBg="0"/>
      <p:bldP spid="304236" grpId="1" build="allAtOnce" autoUpdateAnimBg="0"/>
      <p:bldP spid="304241" grpId="0" animBg="1"/>
      <p:bldP spid="304242" grpId="0" animBg="1"/>
      <p:bldP spid="304253" grpId="0" animBg="1"/>
      <p:bldP spid="3042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idx="1"/>
          </p:nvPr>
        </p:nvSpPr>
        <p:spPr>
          <a:xfrm>
            <a:off x="-12453" y="873593"/>
            <a:ext cx="2808288" cy="3341688"/>
          </a:xfrm>
          <a:noFill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rgbClr val="0033CC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</a:rPr>
              <a:t>将点</a:t>
            </a:r>
            <a:r>
              <a:rPr lang="en-US" sz="2800" b="1" dirty="0">
                <a:solidFill>
                  <a:srgbClr val="0033CC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</a:rPr>
              <a:t>向右平移</a:t>
            </a:r>
            <a:r>
              <a:rPr lang="en-US" sz="2800" b="1" dirty="0">
                <a:solidFill>
                  <a:srgbClr val="0033CC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</a:rPr>
              <a:t>个单位长度，再向上平移</a:t>
            </a:r>
            <a:r>
              <a:rPr lang="en-US" sz="2800" b="1" dirty="0">
                <a:solidFill>
                  <a:srgbClr val="0033CC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</a:rPr>
              <a:t>个单位长度得到点</a:t>
            </a:r>
            <a:r>
              <a:rPr lang="en-US" sz="2800" b="1" dirty="0">
                <a:solidFill>
                  <a:srgbClr val="0033CC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</a:rPr>
              <a:t>，请你在坐标系中标出点</a:t>
            </a:r>
            <a:r>
              <a:rPr lang="en-US" sz="2800" b="1" dirty="0">
                <a:solidFill>
                  <a:srgbClr val="0033CC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</a:rPr>
              <a:t>的位置，它坐标是</a:t>
            </a:r>
            <a:r>
              <a:rPr lang="en-US" sz="2800" b="1" dirty="0">
                <a:solidFill>
                  <a:srgbClr val="0033CC"/>
                </a:solidFill>
                <a:latin typeface="宋体" panose="02010600030101010101" pitchFamily="2" charset="-122"/>
              </a:rPr>
              <a:t>(  ,  </a:t>
            </a:r>
            <a:r>
              <a:rPr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</a:rPr>
              <a:t>） </a:t>
            </a:r>
          </a:p>
        </p:txBody>
      </p:sp>
      <p:grpSp>
        <p:nvGrpSpPr>
          <p:cNvPr id="305155" name="Group 3"/>
          <p:cNvGrpSpPr/>
          <p:nvPr/>
        </p:nvGrpSpPr>
        <p:grpSpPr bwMode="auto">
          <a:xfrm>
            <a:off x="2555875" y="549275"/>
            <a:ext cx="6588125" cy="6308725"/>
            <a:chOff x="0" y="0"/>
            <a:chExt cx="2928" cy="3396"/>
          </a:xfrm>
        </p:grpSpPr>
        <p:sp>
          <p:nvSpPr>
            <p:cNvPr id="305156" name="Text Box 4"/>
            <p:cNvSpPr txBox="1">
              <a:spLocks noChangeArrowheads="1"/>
            </p:cNvSpPr>
            <p:nvPr/>
          </p:nvSpPr>
          <p:spPr bwMode="auto">
            <a:xfrm>
              <a:off x="1469" y="0"/>
              <a:ext cx="150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305157" name="Group 5"/>
            <p:cNvGrpSpPr/>
            <p:nvPr/>
          </p:nvGrpSpPr>
          <p:grpSpPr bwMode="auto">
            <a:xfrm>
              <a:off x="0" y="180"/>
              <a:ext cx="2928" cy="3216"/>
              <a:chOff x="0" y="0"/>
              <a:chExt cx="2928" cy="3216"/>
            </a:xfrm>
          </p:grpSpPr>
          <p:sp>
            <p:nvSpPr>
              <p:cNvPr id="305158" name="Line 6"/>
              <p:cNvSpPr>
                <a:spLocks noChangeShapeType="1"/>
              </p:cNvSpPr>
              <p:nvPr/>
            </p:nvSpPr>
            <p:spPr bwMode="auto">
              <a:xfrm>
                <a:off x="0" y="1575"/>
                <a:ext cx="2928" cy="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05159" name="Group 7"/>
              <p:cNvGrpSpPr/>
              <p:nvPr/>
            </p:nvGrpSpPr>
            <p:grpSpPr bwMode="auto">
              <a:xfrm>
                <a:off x="135" y="0"/>
                <a:ext cx="2693" cy="3216"/>
                <a:chOff x="0" y="0"/>
                <a:chExt cx="2693" cy="3216"/>
              </a:xfrm>
            </p:grpSpPr>
            <p:sp>
              <p:nvSpPr>
                <p:cNvPr id="305160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1305" y="0"/>
                  <a:ext cx="0" cy="3216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305161" name="Group 9"/>
                <p:cNvGrpSpPr/>
                <p:nvPr/>
              </p:nvGrpSpPr>
              <p:grpSpPr bwMode="auto">
                <a:xfrm>
                  <a:off x="0" y="72"/>
                  <a:ext cx="2693" cy="2934"/>
                  <a:chOff x="0" y="0"/>
                  <a:chExt cx="2693" cy="2934"/>
                </a:xfrm>
              </p:grpSpPr>
              <p:sp>
                <p:nvSpPr>
                  <p:cNvPr id="305162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63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336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64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528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6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720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66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912"/>
                    <a:ext cx="225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6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296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6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88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69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680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7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872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71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064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72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256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73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448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74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640"/>
                    <a:ext cx="225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75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2832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76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77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78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79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80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104"/>
                    <a:ext cx="23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81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82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10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83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84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85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86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87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88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89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190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  1    2    3   4    5   6</a:t>
                    </a:r>
                  </a:p>
                </p:txBody>
              </p:sp>
              <p:sp>
                <p:nvSpPr>
                  <p:cNvPr id="305191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-6</a:t>
                    </a:r>
                  </a:p>
                </p:txBody>
              </p:sp>
              <p:sp>
                <p:nvSpPr>
                  <p:cNvPr id="305192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50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05193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50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05194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384"/>
                    <a:ext cx="150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5</a:t>
                    </a:r>
                  </a:p>
                </p:txBody>
              </p:sp>
              <p:sp>
                <p:nvSpPr>
                  <p:cNvPr id="305195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576"/>
                    <a:ext cx="150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305196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960"/>
                    <a:ext cx="150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2</a:t>
                    </a:r>
                  </a:p>
                </p:txBody>
              </p:sp>
              <p:sp>
                <p:nvSpPr>
                  <p:cNvPr id="305197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768"/>
                    <a:ext cx="150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305198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152"/>
                    <a:ext cx="150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305199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1536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05200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1728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-2</a:t>
                    </a:r>
                  </a:p>
                </p:txBody>
              </p:sp>
              <p:sp>
                <p:nvSpPr>
                  <p:cNvPr id="305201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1920"/>
                    <a:ext cx="195" cy="24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-3</a:t>
                    </a:r>
                  </a:p>
                </p:txBody>
              </p:sp>
              <p:sp>
                <p:nvSpPr>
                  <p:cNvPr id="305202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112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-4</a:t>
                    </a:r>
                  </a:p>
                </p:txBody>
              </p:sp>
              <p:sp>
                <p:nvSpPr>
                  <p:cNvPr id="305203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304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-5</a:t>
                    </a:r>
                  </a:p>
                </p:txBody>
              </p:sp>
              <p:sp>
                <p:nvSpPr>
                  <p:cNvPr id="305204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496"/>
                    <a:ext cx="195" cy="24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-6</a:t>
                    </a:r>
                  </a:p>
                </p:txBody>
              </p:sp>
              <p:sp>
                <p:nvSpPr>
                  <p:cNvPr id="305205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688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-7</a:t>
                    </a:r>
                  </a:p>
                </p:txBody>
              </p:sp>
              <p:sp>
                <p:nvSpPr>
                  <p:cNvPr id="305206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" y="1440"/>
                    <a:ext cx="276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-5</a:t>
                    </a:r>
                  </a:p>
                </p:txBody>
              </p:sp>
              <p:sp>
                <p:nvSpPr>
                  <p:cNvPr id="305207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-4</a:t>
                    </a:r>
                  </a:p>
                </p:txBody>
              </p:sp>
              <p:sp>
                <p:nvSpPr>
                  <p:cNvPr id="305208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6" y="1440"/>
                    <a:ext cx="194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-3</a:t>
                    </a:r>
                  </a:p>
                </p:txBody>
              </p:sp>
              <p:sp>
                <p:nvSpPr>
                  <p:cNvPr id="305209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8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-2</a:t>
                    </a:r>
                  </a:p>
                </p:txBody>
              </p:sp>
              <p:sp>
                <p:nvSpPr>
                  <p:cNvPr id="305210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05211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44" y="1536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x</a:t>
                    </a:r>
                  </a:p>
                </p:txBody>
              </p:sp>
              <p:sp>
                <p:nvSpPr>
                  <p:cNvPr id="305212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95" y="981"/>
                    <a:ext cx="82" cy="5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en-US" sz="6000" b="1">
                      <a:solidFill>
                        <a:srgbClr val="FF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5213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9" y="219"/>
                    <a:ext cx="82" cy="5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en-US" sz="6000" b="1">
                      <a:solidFill>
                        <a:srgbClr val="FF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5214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2" y="394"/>
                    <a:ext cx="82" cy="27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5215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2" y="1109"/>
                    <a:ext cx="81" cy="28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5216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17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18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19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20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21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22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23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24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25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26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27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28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29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30" name="Text Box 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05231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32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33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34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35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36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37" name="Text Box 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05238" name="Text Box 8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05239" name="Text 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05240" name="Text 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05241" name="Text Box 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05242" name="Text Box 9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05243" name="Text Box 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0"/>
                    <a:ext cx="149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7</a:t>
                    </a:r>
                  </a:p>
                </p:txBody>
              </p:sp>
              <p:sp>
                <p:nvSpPr>
                  <p:cNvPr id="305244" name="Text Box 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 sz="2400" b="1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5245" name="Text Box 9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05246" name="Text Box 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 sz="2400" b="1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5247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48" name="Text Box 9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05249" name="Text Box 9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  </a:t>
                    </a:r>
                  </a:p>
                </p:txBody>
              </p:sp>
              <p:sp>
                <p:nvSpPr>
                  <p:cNvPr id="305250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51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52" name="Text 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05253" name="Text 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 </a:t>
                    </a:r>
                  </a:p>
                </p:txBody>
              </p:sp>
              <p:sp>
                <p:nvSpPr>
                  <p:cNvPr id="305254" name="Text Box 10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" y="1440"/>
                    <a:ext cx="276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-5</a:t>
                    </a:r>
                  </a:p>
                </p:txBody>
              </p:sp>
              <p:sp>
                <p:nvSpPr>
                  <p:cNvPr id="305255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56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44"/>
                    <a:ext cx="0" cy="26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5257" name="Text 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0" y="1440"/>
                    <a:ext cx="195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305258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40"/>
                    <a:ext cx="1344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>
                        <a:latin typeface="Times New Roman" panose="02020603050405020304" pitchFamily="18" charset="0"/>
                      </a:rPr>
                      <a:t>0      </a:t>
                    </a:r>
                  </a:p>
                </p:txBody>
              </p:sp>
            </p:grpSp>
          </p:grpSp>
        </p:grpSp>
      </p:grpSp>
      <p:sp>
        <p:nvSpPr>
          <p:cNvPr id="305259" name="Rectangle 107"/>
          <p:cNvSpPr>
            <a:spLocks noChangeArrowheads="1"/>
          </p:cNvSpPr>
          <p:nvPr/>
        </p:nvSpPr>
        <p:spPr bwMode="auto">
          <a:xfrm>
            <a:off x="4716463" y="3213100"/>
            <a:ext cx="3635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305260" name="Text Box 108"/>
          <p:cNvSpPr txBox="1">
            <a:spLocks noChangeArrowheads="1"/>
          </p:cNvSpPr>
          <p:nvPr/>
        </p:nvSpPr>
        <p:spPr bwMode="auto">
          <a:xfrm>
            <a:off x="3995738" y="2636838"/>
            <a:ext cx="1716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-2,1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grpSp>
        <p:nvGrpSpPr>
          <p:cNvPr id="305261" name="Group 109"/>
          <p:cNvGrpSpPr/>
          <p:nvPr/>
        </p:nvGrpSpPr>
        <p:grpSpPr bwMode="auto">
          <a:xfrm>
            <a:off x="6156325" y="1557338"/>
            <a:ext cx="1576388" cy="942975"/>
            <a:chOff x="0" y="0"/>
            <a:chExt cx="993" cy="594"/>
          </a:xfrm>
        </p:grpSpPr>
        <p:sp>
          <p:nvSpPr>
            <p:cNvPr id="305262" name="Rectangle 110"/>
            <p:cNvSpPr>
              <a:spLocks noChangeArrowheads="1"/>
            </p:cNvSpPr>
            <p:nvPr/>
          </p:nvSpPr>
          <p:spPr bwMode="auto">
            <a:xfrm>
              <a:off x="454" y="363"/>
              <a:ext cx="2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</a:rPr>
                <a:t>●</a:t>
              </a:r>
            </a:p>
          </p:txBody>
        </p:sp>
        <p:sp>
          <p:nvSpPr>
            <p:cNvPr id="305263" name="Text Box 111"/>
            <p:cNvSpPr txBox="1">
              <a:spLocks noChangeArrowheads="1"/>
            </p:cNvSpPr>
            <p:nvPr/>
          </p:nvSpPr>
          <p:spPr bwMode="auto">
            <a:xfrm>
              <a:off x="0" y="0"/>
              <a:ext cx="99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3,4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）</a:t>
              </a:r>
            </a:p>
          </p:txBody>
        </p:sp>
      </p:grpSp>
      <p:sp>
        <p:nvSpPr>
          <p:cNvPr id="305264" name="AutoShape 112"/>
          <p:cNvSpPr>
            <a:spLocks noChangeArrowheads="1"/>
          </p:cNvSpPr>
          <p:nvPr/>
        </p:nvSpPr>
        <p:spPr bwMode="auto">
          <a:xfrm>
            <a:off x="7019925" y="2349500"/>
            <a:ext cx="144463" cy="1079500"/>
          </a:xfrm>
          <a:prstGeom prst="upArrow">
            <a:avLst>
              <a:gd name="adj1" fmla="val 50000"/>
              <a:gd name="adj2" fmla="val 18681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grpSp>
        <p:nvGrpSpPr>
          <p:cNvPr id="305265" name="Group 113"/>
          <p:cNvGrpSpPr/>
          <p:nvPr/>
        </p:nvGrpSpPr>
        <p:grpSpPr bwMode="auto">
          <a:xfrm>
            <a:off x="6300788" y="2852738"/>
            <a:ext cx="1584325" cy="809625"/>
            <a:chOff x="0" y="0"/>
            <a:chExt cx="1155" cy="663"/>
          </a:xfrm>
        </p:grpSpPr>
        <p:sp>
          <p:nvSpPr>
            <p:cNvPr id="305266" name="Rectangle 114"/>
            <p:cNvSpPr>
              <a:spLocks noChangeArrowheads="1"/>
            </p:cNvSpPr>
            <p:nvPr/>
          </p:nvSpPr>
          <p:spPr bwMode="auto">
            <a:xfrm>
              <a:off x="454" y="363"/>
              <a:ext cx="229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</a:rPr>
                <a:t>●</a:t>
              </a:r>
            </a:p>
          </p:txBody>
        </p:sp>
        <p:sp>
          <p:nvSpPr>
            <p:cNvPr id="305267" name="Text Box 115"/>
            <p:cNvSpPr txBox="1">
              <a:spLocks noChangeArrowheads="1"/>
            </p:cNvSpPr>
            <p:nvPr/>
          </p:nvSpPr>
          <p:spPr bwMode="auto">
            <a:xfrm>
              <a:off x="0" y="0"/>
              <a:ext cx="1155" cy="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3,1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）</a:t>
              </a:r>
            </a:p>
          </p:txBody>
        </p:sp>
      </p:grpSp>
      <p:sp>
        <p:nvSpPr>
          <p:cNvPr id="305268" name="Text Box 116"/>
          <p:cNvSpPr txBox="1">
            <a:spLocks noChangeArrowheads="1"/>
          </p:cNvSpPr>
          <p:nvPr/>
        </p:nvSpPr>
        <p:spPr bwMode="auto">
          <a:xfrm>
            <a:off x="2627313" y="378936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-7</a:t>
            </a:r>
          </a:p>
        </p:txBody>
      </p:sp>
      <p:sp>
        <p:nvSpPr>
          <p:cNvPr id="305269" name="AutoShape 117"/>
          <p:cNvSpPr>
            <a:spLocks noChangeArrowheads="1"/>
          </p:cNvSpPr>
          <p:nvPr/>
        </p:nvSpPr>
        <p:spPr bwMode="auto">
          <a:xfrm>
            <a:off x="5003800" y="3357563"/>
            <a:ext cx="2051050" cy="1444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3175">
            <a:solidFill>
              <a:srgbClr val="D60093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5270" name="Rectangle 118"/>
          <p:cNvSpPr>
            <a:spLocks noChangeArrowheads="1"/>
          </p:cNvSpPr>
          <p:nvPr/>
        </p:nvSpPr>
        <p:spPr bwMode="auto">
          <a:xfrm>
            <a:off x="6804025" y="3284538"/>
            <a:ext cx="414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305271" name="Text Box 119"/>
          <p:cNvSpPr txBox="1">
            <a:spLocks noChangeArrowheads="1"/>
          </p:cNvSpPr>
          <p:nvPr/>
        </p:nvSpPr>
        <p:spPr bwMode="auto">
          <a:xfrm>
            <a:off x="4716463" y="3213100"/>
            <a:ext cx="4111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5 0.00463 L 0.23732 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5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5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2 -0.00555 L 0.0092 -0.1629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05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5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5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264" grpId="0" animBg="1"/>
      <p:bldP spid="305269" grpId="0" animBg="1"/>
      <p:bldP spid="305270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ctr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ctr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2822</Words>
  <Application>Microsoft Office PowerPoint</Application>
  <PresentationFormat>全屏显示(4:3)</PresentationFormat>
  <Paragraphs>542</Paragraphs>
  <Slides>27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45" baseType="lpstr">
      <vt:lpstr>BatangChe</vt:lpstr>
      <vt:lpstr>黑体</vt:lpstr>
      <vt:lpstr>华康海报体W12(P)</vt:lpstr>
      <vt:lpstr>华文行楷</vt:lpstr>
      <vt:lpstr>华文楷体</vt:lpstr>
      <vt:lpstr>华文新魏</vt:lpstr>
      <vt:lpstr>楷体_GB2312</vt:lpstr>
      <vt:lpstr>隶书</vt:lpstr>
      <vt:lpstr>宋体</vt:lpstr>
      <vt:lpstr>微软雅黑</vt:lpstr>
      <vt:lpstr>幼圆</vt:lpstr>
      <vt:lpstr>Arial</vt:lpstr>
      <vt:lpstr>Calibri</vt:lpstr>
      <vt:lpstr>Courier New</vt:lpstr>
      <vt:lpstr>Times New Roman</vt:lpstr>
      <vt:lpstr>Verdana</vt:lpstr>
      <vt:lpstr>WWW.2PPT.COM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2022-01-05T01:28:35Z</dcterms:created>
  <dcterms:modified xsi:type="dcterms:W3CDTF">2023-01-16T16:40:21Z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5DEB96CFA90F4E43897596D7E0C297D4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