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09" r:id="rId2"/>
    <p:sldId id="410" r:id="rId3"/>
    <p:sldId id="411" r:id="rId4"/>
    <p:sldId id="412" r:id="rId5"/>
    <p:sldId id="413" r:id="rId6"/>
    <p:sldId id="416" r:id="rId7"/>
    <p:sldId id="414" r:id="rId8"/>
    <p:sldId id="417" r:id="rId9"/>
    <p:sldId id="420" r:id="rId10"/>
    <p:sldId id="418" r:id="rId11"/>
    <p:sldId id="419" r:id="rId12"/>
    <p:sldId id="427" r:id="rId13"/>
    <p:sldId id="424" r:id="rId14"/>
    <p:sldId id="425" r:id="rId15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00" d="100"/>
          <a:sy n="100" d="100"/>
        </p:scale>
        <p:origin x="-1062" y="-432"/>
      </p:cViewPr>
      <p:guideLst>
        <p:guide orient="horz" pos="2161"/>
        <p:guide pos="3864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8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custDataLst>
      <p:tags r:id="rId1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7" Type="http://schemas.openxmlformats.org/officeDocument/2006/relationships/image" Target="../media/image3.wmf"/><Relationship Id="rId2" Type="http://schemas.openxmlformats.org/officeDocument/2006/relationships/tags" Target="../tags/tag6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8.wmf"/><Relationship Id="rId2" Type="http://schemas.openxmlformats.org/officeDocument/2006/relationships/tags" Target="../tags/tag7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0" y="1430655"/>
            <a:ext cx="12192000" cy="293179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/>
              <a:t>青岛版九年级数学上册</a:t>
            </a:r>
          </a:p>
          <a:p>
            <a:pPr>
              <a:lnSpc>
                <a:spcPct val="150000"/>
              </a:lnSpc>
            </a:pPr>
            <a:r>
              <a:rPr lang="zh-CN" altLang="en-US" sz="5400" b="1" dirty="0" smtClean="0"/>
              <a:t>怎</a:t>
            </a:r>
            <a:r>
              <a:rPr lang="zh-CN" altLang="en-US" sz="5400" b="1" dirty="0"/>
              <a:t>样判定三角形相</a:t>
            </a:r>
            <a:r>
              <a:rPr lang="zh-CN" altLang="en-US" sz="5400" b="1" dirty="0" smtClean="0"/>
              <a:t>似</a:t>
            </a:r>
            <a:endParaRPr lang="en-US" altLang="zh-CN" sz="5400" b="1" dirty="0" smtClean="0"/>
          </a:p>
          <a:p>
            <a:pPr>
              <a:lnSpc>
                <a:spcPct val="150000"/>
              </a:lnSpc>
            </a:pPr>
            <a:r>
              <a:rPr lang="zh-CN" altLang="en-US" sz="4000" b="1" dirty="0" smtClean="0"/>
              <a:t>第</a:t>
            </a:r>
            <a:r>
              <a:rPr lang="en-US" altLang="zh-CN" sz="4000" b="1" dirty="0" smtClean="0"/>
              <a:t>1</a:t>
            </a:r>
            <a:r>
              <a:rPr lang="zh-CN" altLang="en-US" sz="4000" b="1" dirty="0" smtClean="0"/>
              <a:t>课时</a:t>
            </a:r>
            <a:endParaRPr lang="zh-CN" altLang="en-US" sz="4000" b="1" dirty="0"/>
          </a:p>
        </p:txBody>
      </p:sp>
      <p:sp>
        <p:nvSpPr>
          <p:cNvPr id="4" name="矩形 3"/>
          <p:cNvSpPr/>
          <p:nvPr/>
        </p:nvSpPr>
        <p:spPr>
          <a:xfrm>
            <a:off x="0" y="5763870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sym typeface="+mn-ea"/>
              </a:rPr>
              <a:t>当堂达标检测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3200" dirty="0"/>
              <a:t>1、如图，已知l1//l2//l3,</a:t>
            </a:r>
          </a:p>
          <a:p>
            <a:pPr marL="0" indent="0">
              <a:buNone/>
            </a:pPr>
            <a:r>
              <a:rPr lang="zh-CN" altLang="en-US" sz="3200" dirty="0"/>
              <a:t> （1）在图（1）中AB = 5,  BC = 7  ，EF=4，求DE的长。</a:t>
            </a:r>
          </a:p>
          <a:p>
            <a:pPr marL="0" indent="0">
              <a:buNone/>
            </a:pPr>
            <a:r>
              <a:rPr lang="zh-CN" altLang="en-US" sz="3200" dirty="0"/>
              <a:t> （2）在图（2）中DE = 6,  EF = 7  ，AB=5，求AC的长。</a:t>
            </a:r>
          </a:p>
          <a:p>
            <a:endParaRPr lang="zh-CN" altLang="en-US" sz="3200" dirty="0"/>
          </a:p>
        </p:txBody>
      </p:sp>
      <p:grpSp>
        <p:nvGrpSpPr>
          <p:cNvPr id="1073742882" name="Group 99" descr="学科网(www.zxxk.com)--教育资源门户，提供试卷、教案、课件、论文、素材及各类教学资源下载，还有大量而丰富的教学相关资讯！"/>
          <p:cNvGrpSpPr/>
          <p:nvPr/>
        </p:nvGrpSpPr>
        <p:grpSpPr>
          <a:xfrm>
            <a:off x="2587625" y="4035425"/>
            <a:ext cx="6201410" cy="1852930"/>
            <a:chOff x="0" y="0"/>
            <a:chExt cx="6747" cy="3407"/>
          </a:xfrm>
        </p:grpSpPr>
        <p:grpSp>
          <p:nvGrpSpPr>
            <p:cNvPr id="1073742883" name="Group 100"/>
            <p:cNvGrpSpPr/>
            <p:nvPr/>
          </p:nvGrpSpPr>
          <p:grpSpPr>
            <a:xfrm>
              <a:off x="0" y="183"/>
              <a:ext cx="6747" cy="3224"/>
              <a:chOff x="0" y="0"/>
              <a:chExt cx="13495" cy="5284"/>
            </a:xfrm>
          </p:grpSpPr>
          <p:sp>
            <p:nvSpPr>
              <p:cNvPr id="1073742884" name="Line 26"/>
              <p:cNvSpPr/>
              <p:nvPr/>
            </p:nvSpPr>
            <p:spPr>
              <a:xfrm>
                <a:off x="0" y="913"/>
                <a:ext cx="5596" cy="0"/>
              </a:xfrm>
              <a:prstGeom prst="line">
                <a:avLst/>
              </a:prstGeom>
              <a:ln w="3175" cap="flat" cmpd="sng">
                <a:solidFill>
                  <a:srgbClr val="333333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1073742885" name="Line 28"/>
              <p:cNvSpPr/>
              <p:nvPr/>
            </p:nvSpPr>
            <p:spPr>
              <a:xfrm flipV="1">
                <a:off x="84" y="3855"/>
                <a:ext cx="5596" cy="0"/>
              </a:xfrm>
              <a:prstGeom prst="line">
                <a:avLst/>
              </a:prstGeom>
              <a:ln w="3175" cap="flat" cmpd="sng">
                <a:solidFill>
                  <a:srgbClr val="333333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1073742886" name="Line 67"/>
              <p:cNvSpPr/>
              <p:nvPr/>
            </p:nvSpPr>
            <p:spPr>
              <a:xfrm>
                <a:off x="83" y="2386"/>
                <a:ext cx="5508" cy="0"/>
              </a:xfrm>
              <a:prstGeom prst="line">
                <a:avLst/>
              </a:prstGeom>
              <a:ln w="3175" cap="flat" cmpd="sng">
                <a:solidFill>
                  <a:srgbClr val="333333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grpSp>
            <p:nvGrpSpPr>
              <p:cNvPr id="1073742887" name="Group 104"/>
              <p:cNvGrpSpPr/>
              <p:nvPr/>
            </p:nvGrpSpPr>
            <p:grpSpPr>
              <a:xfrm>
                <a:off x="815" y="0"/>
                <a:ext cx="12680" cy="5284"/>
                <a:chOff x="0" y="0"/>
                <a:chExt cx="12680" cy="5284"/>
              </a:xfrm>
            </p:grpSpPr>
            <p:sp>
              <p:nvSpPr>
                <p:cNvPr id="1073742888" name="Line 31"/>
                <p:cNvSpPr/>
                <p:nvPr/>
              </p:nvSpPr>
              <p:spPr>
                <a:xfrm flipH="1">
                  <a:off x="0" y="227"/>
                  <a:ext cx="2374" cy="4821"/>
                </a:xfrm>
                <a:prstGeom prst="line">
                  <a:avLst/>
                </a:prstGeom>
                <a:ln w="3175" cap="flat" cmpd="sng">
                  <a:solidFill>
                    <a:srgbClr val="333333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1073742889" name="Line 32"/>
                <p:cNvSpPr/>
                <p:nvPr/>
              </p:nvSpPr>
              <p:spPr>
                <a:xfrm>
                  <a:off x="2879" y="0"/>
                  <a:ext cx="1564" cy="4807"/>
                </a:xfrm>
                <a:prstGeom prst="line">
                  <a:avLst/>
                </a:prstGeom>
                <a:ln w="3175" cap="flat" cmpd="sng">
                  <a:solidFill>
                    <a:srgbClr val="333333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1073742890" name="Text Box 36"/>
                <p:cNvSpPr txBox="1"/>
                <p:nvPr/>
              </p:nvSpPr>
              <p:spPr>
                <a:xfrm>
                  <a:off x="4848" y="3493"/>
                  <a:ext cx="800" cy="74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ctr"/>
                <a:lstStyle/>
                <a:p>
                  <a:endParaRPr lang="zh-CN" altLang="en-US"/>
                </a:p>
                <a:p>
                  <a:endParaRPr lang="zh-CN" altLang="en-US"/>
                </a:p>
              </p:txBody>
            </p:sp>
            <p:sp>
              <p:nvSpPr>
                <p:cNvPr id="1073742891" name="Text Box 37"/>
                <p:cNvSpPr txBox="1"/>
                <p:nvPr/>
              </p:nvSpPr>
              <p:spPr>
                <a:xfrm>
                  <a:off x="4759" y="2035"/>
                  <a:ext cx="722" cy="74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ctr"/>
                <a:lstStyle/>
                <a:p>
                  <a:endParaRPr lang="zh-CN" altLang="en-US"/>
                </a:p>
                <a:p>
                  <a:endParaRPr lang="zh-CN" altLang="en-US"/>
                </a:p>
              </p:txBody>
            </p:sp>
            <p:sp>
              <p:nvSpPr>
                <p:cNvPr id="1073742892" name="Text Box 47"/>
                <p:cNvSpPr txBox="1"/>
                <p:nvPr/>
              </p:nvSpPr>
              <p:spPr>
                <a:xfrm>
                  <a:off x="1442" y="113"/>
                  <a:ext cx="576" cy="7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ctr"/>
                <a:lstStyle/>
                <a:p>
                  <a:r>
                    <a:rPr lang="zh-CN" altLang="en-US"/>
                    <a:t>A</a:t>
                  </a:r>
                </a:p>
                <a:p>
                  <a:endParaRPr lang="zh-CN" altLang="en-US"/>
                </a:p>
              </p:txBody>
            </p:sp>
            <p:sp>
              <p:nvSpPr>
                <p:cNvPr id="1073742893" name="Text Box 50"/>
                <p:cNvSpPr txBox="1"/>
                <p:nvPr/>
              </p:nvSpPr>
              <p:spPr>
                <a:xfrm>
                  <a:off x="756" y="1700"/>
                  <a:ext cx="576" cy="7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ctr"/>
                <a:lstStyle/>
                <a:p>
                  <a:r>
                    <a:rPr lang="zh-CN" altLang="en-US"/>
                    <a:t>B</a:t>
                  </a:r>
                </a:p>
                <a:p>
                  <a:endParaRPr lang="zh-CN" altLang="en-US"/>
                </a:p>
              </p:txBody>
            </p:sp>
            <p:sp>
              <p:nvSpPr>
                <p:cNvPr id="1073742894" name="Text Box 51"/>
                <p:cNvSpPr txBox="1"/>
                <p:nvPr/>
              </p:nvSpPr>
              <p:spPr>
                <a:xfrm>
                  <a:off x="184" y="3174"/>
                  <a:ext cx="576" cy="7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ctr"/>
                <a:lstStyle/>
                <a:p>
                  <a:r>
                    <a:rPr lang="zh-CN" altLang="en-US"/>
                    <a:t>C</a:t>
                  </a:r>
                </a:p>
                <a:p>
                  <a:endParaRPr lang="zh-CN" altLang="en-US"/>
                </a:p>
              </p:txBody>
            </p:sp>
            <p:sp>
              <p:nvSpPr>
                <p:cNvPr id="1073742895" name="Text Box 52"/>
                <p:cNvSpPr txBox="1"/>
                <p:nvPr/>
              </p:nvSpPr>
              <p:spPr>
                <a:xfrm>
                  <a:off x="2534" y="226"/>
                  <a:ext cx="576" cy="7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ctr"/>
                <a:lstStyle/>
                <a:p>
                  <a:r>
                    <a:rPr lang="zh-CN" altLang="en-US"/>
                    <a:t>D</a:t>
                  </a:r>
                </a:p>
                <a:p>
                  <a:endParaRPr lang="zh-CN" altLang="en-US"/>
                </a:p>
              </p:txBody>
            </p:sp>
            <p:sp>
              <p:nvSpPr>
                <p:cNvPr id="1073742896" name="Text Box 53"/>
                <p:cNvSpPr txBox="1"/>
                <p:nvPr/>
              </p:nvSpPr>
              <p:spPr>
                <a:xfrm>
                  <a:off x="2954" y="1700"/>
                  <a:ext cx="577" cy="7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ctr"/>
                <a:lstStyle/>
                <a:p>
                  <a:r>
                    <a:rPr lang="zh-CN" altLang="en-US"/>
                    <a:t>E</a:t>
                  </a:r>
                </a:p>
                <a:p>
                  <a:endParaRPr lang="zh-CN" altLang="en-US"/>
                </a:p>
              </p:txBody>
            </p:sp>
            <p:sp>
              <p:nvSpPr>
                <p:cNvPr id="1073742897" name="Text Box 54"/>
                <p:cNvSpPr txBox="1"/>
                <p:nvPr/>
              </p:nvSpPr>
              <p:spPr>
                <a:xfrm>
                  <a:off x="3541" y="3174"/>
                  <a:ext cx="576" cy="7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ctr"/>
                <a:lstStyle/>
                <a:p>
                  <a:r>
                    <a:rPr lang="zh-CN" altLang="en-US"/>
                    <a:t>F</a:t>
                  </a:r>
                </a:p>
                <a:p>
                  <a:endParaRPr lang="zh-CN" altLang="en-US"/>
                </a:p>
              </p:txBody>
            </p:sp>
            <p:sp>
              <p:nvSpPr>
                <p:cNvPr id="1073742898" name="Text Box 115"/>
                <p:cNvSpPr txBox="1"/>
                <p:nvPr/>
              </p:nvSpPr>
              <p:spPr>
                <a:xfrm>
                  <a:off x="4883" y="574"/>
                  <a:ext cx="576" cy="74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/>
                <a:lstStyle/>
                <a:p>
                  <a:endParaRPr lang="zh-CN" altLang="en-US"/>
                </a:p>
                <a:p>
                  <a:endParaRPr lang="zh-CN" altLang="en-US"/>
                </a:p>
              </p:txBody>
            </p:sp>
            <p:sp>
              <p:nvSpPr>
                <p:cNvPr id="1073742899" name="Text Box 51"/>
                <p:cNvSpPr txBox="1"/>
                <p:nvPr/>
              </p:nvSpPr>
              <p:spPr>
                <a:xfrm>
                  <a:off x="1788" y="4422"/>
                  <a:ext cx="1481" cy="74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ctr"/>
                <a:lstStyle/>
                <a:p>
                  <a:r>
                    <a:rPr lang="zh-CN" altLang="en-US"/>
                    <a:t>（1）</a:t>
                  </a:r>
                </a:p>
                <a:p>
                  <a:endParaRPr lang="zh-CN" altLang="en-US"/>
                </a:p>
              </p:txBody>
            </p:sp>
            <p:sp>
              <p:nvSpPr>
                <p:cNvPr id="1073742900" name="Line 26"/>
                <p:cNvSpPr/>
                <p:nvPr/>
              </p:nvSpPr>
              <p:spPr>
                <a:xfrm>
                  <a:off x="6103" y="913"/>
                  <a:ext cx="5694" cy="0"/>
                </a:xfrm>
                <a:prstGeom prst="line">
                  <a:avLst/>
                </a:prstGeom>
                <a:ln w="3175" cap="flat" cmpd="sng">
                  <a:solidFill>
                    <a:srgbClr val="333333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1073742901" name="Line 28"/>
                <p:cNvSpPr/>
                <p:nvPr/>
              </p:nvSpPr>
              <p:spPr>
                <a:xfrm flipV="1">
                  <a:off x="6188" y="3855"/>
                  <a:ext cx="5695" cy="0"/>
                </a:xfrm>
                <a:prstGeom prst="line">
                  <a:avLst/>
                </a:prstGeom>
                <a:ln w="3175" cap="flat" cmpd="sng">
                  <a:solidFill>
                    <a:srgbClr val="333333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1073742902" name="Line 31"/>
                <p:cNvSpPr/>
                <p:nvPr/>
              </p:nvSpPr>
              <p:spPr>
                <a:xfrm flipH="1">
                  <a:off x="8031" y="113"/>
                  <a:ext cx="2415" cy="4821"/>
                </a:xfrm>
                <a:prstGeom prst="line">
                  <a:avLst/>
                </a:prstGeom>
                <a:ln w="3175" cap="flat" cmpd="sng">
                  <a:solidFill>
                    <a:srgbClr val="333333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1073742903" name="Text Box 36"/>
                <p:cNvSpPr txBox="1"/>
                <p:nvPr/>
              </p:nvSpPr>
              <p:spPr>
                <a:xfrm>
                  <a:off x="11866" y="3492"/>
                  <a:ext cx="814" cy="7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ctr"/>
                <a:lstStyle/>
                <a:p>
                  <a:endParaRPr lang="zh-CN" altLang="en-US"/>
                </a:p>
                <a:p>
                  <a:endParaRPr lang="zh-CN" altLang="en-US"/>
                </a:p>
              </p:txBody>
            </p:sp>
            <p:sp>
              <p:nvSpPr>
                <p:cNvPr id="1073742904" name="Text Box 37"/>
                <p:cNvSpPr txBox="1"/>
                <p:nvPr/>
              </p:nvSpPr>
              <p:spPr>
                <a:xfrm>
                  <a:off x="11776" y="2035"/>
                  <a:ext cx="734" cy="74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ctr"/>
                <a:lstStyle/>
                <a:p>
                  <a:endParaRPr lang="zh-CN" altLang="en-US"/>
                </a:p>
                <a:p>
                  <a:endParaRPr lang="zh-CN" altLang="en-US"/>
                </a:p>
              </p:txBody>
            </p:sp>
            <p:sp>
              <p:nvSpPr>
                <p:cNvPr id="1073742905" name="Text Box 47"/>
                <p:cNvSpPr txBox="1"/>
                <p:nvPr/>
              </p:nvSpPr>
              <p:spPr>
                <a:xfrm>
                  <a:off x="9309" y="113"/>
                  <a:ext cx="577" cy="7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ctr"/>
                <a:lstStyle/>
                <a:p>
                  <a:r>
                    <a:rPr lang="zh-CN" altLang="en-US"/>
                    <a:t>A</a:t>
                  </a:r>
                </a:p>
                <a:p>
                  <a:endParaRPr lang="zh-CN" altLang="en-US"/>
                </a:p>
              </p:txBody>
            </p:sp>
            <p:sp>
              <p:nvSpPr>
                <p:cNvPr id="1073742906" name="Text Box 50"/>
                <p:cNvSpPr txBox="1"/>
                <p:nvPr/>
              </p:nvSpPr>
              <p:spPr>
                <a:xfrm>
                  <a:off x="8611" y="1700"/>
                  <a:ext cx="576" cy="7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ctr"/>
                <a:lstStyle/>
                <a:p>
                  <a:r>
                    <a:rPr lang="zh-CN" altLang="en-US"/>
                    <a:t>B</a:t>
                  </a:r>
                </a:p>
                <a:p>
                  <a:endParaRPr lang="zh-CN" altLang="en-US"/>
                </a:p>
              </p:txBody>
            </p:sp>
            <p:sp>
              <p:nvSpPr>
                <p:cNvPr id="1073742907" name="Text Box 51"/>
                <p:cNvSpPr txBox="1"/>
                <p:nvPr/>
              </p:nvSpPr>
              <p:spPr>
                <a:xfrm>
                  <a:off x="8027" y="3174"/>
                  <a:ext cx="576" cy="7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ctr"/>
                <a:lstStyle/>
                <a:p>
                  <a:r>
                    <a:rPr lang="zh-CN" altLang="en-US"/>
                    <a:t>C</a:t>
                  </a:r>
                </a:p>
                <a:p>
                  <a:endParaRPr lang="zh-CN" altLang="en-US"/>
                </a:p>
              </p:txBody>
            </p:sp>
            <p:sp>
              <p:nvSpPr>
                <p:cNvPr id="1073742908" name="Text Box 52"/>
                <p:cNvSpPr txBox="1"/>
                <p:nvPr/>
              </p:nvSpPr>
              <p:spPr>
                <a:xfrm>
                  <a:off x="7375" y="226"/>
                  <a:ext cx="576" cy="7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ctr"/>
                <a:lstStyle/>
                <a:p>
                  <a:r>
                    <a:rPr lang="zh-CN" altLang="en-US"/>
                    <a:t>D</a:t>
                  </a:r>
                </a:p>
                <a:p>
                  <a:endParaRPr lang="zh-CN" altLang="en-US"/>
                </a:p>
              </p:txBody>
            </p:sp>
            <p:sp>
              <p:nvSpPr>
                <p:cNvPr id="1073742909" name="Text Box 53"/>
                <p:cNvSpPr txBox="1"/>
                <p:nvPr/>
              </p:nvSpPr>
              <p:spPr>
                <a:xfrm>
                  <a:off x="8055" y="1702"/>
                  <a:ext cx="576" cy="74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ctr"/>
                <a:lstStyle/>
                <a:p>
                  <a:r>
                    <a:rPr lang="zh-CN" altLang="en-US"/>
                    <a:t>E</a:t>
                  </a:r>
                </a:p>
                <a:p>
                  <a:endParaRPr lang="zh-CN" altLang="en-US"/>
                </a:p>
              </p:txBody>
            </p:sp>
            <p:sp>
              <p:nvSpPr>
                <p:cNvPr id="1073742910" name="Text Box 54"/>
                <p:cNvSpPr txBox="1"/>
                <p:nvPr/>
              </p:nvSpPr>
              <p:spPr>
                <a:xfrm>
                  <a:off x="9303" y="3176"/>
                  <a:ext cx="577" cy="74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ctr"/>
                <a:lstStyle/>
                <a:p>
                  <a:r>
                    <a:rPr lang="zh-CN" altLang="en-US"/>
                    <a:t>F</a:t>
                  </a:r>
                </a:p>
                <a:p>
                  <a:endParaRPr lang="zh-CN" altLang="en-US"/>
                </a:p>
              </p:txBody>
            </p:sp>
            <p:sp>
              <p:nvSpPr>
                <p:cNvPr id="1073742911" name="Line 67"/>
                <p:cNvSpPr/>
                <p:nvPr/>
              </p:nvSpPr>
              <p:spPr>
                <a:xfrm>
                  <a:off x="6188" y="2386"/>
                  <a:ext cx="5604" cy="0"/>
                </a:xfrm>
                <a:prstGeom prst="line">
                  <a:avLst/>
                </a:prstGeom>
                <a:ln w="3175" cap="flat" cmpd="sng">
                  <a:solidFill>
                    <a:srgbClr val="333333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1073742912" name="Text Box 129"/>
                <p:cNvSpPr txBox="1"/>
                <p:nvPr/>
              </p:nvSpPr>
              <p:spPr>
                <a:xfrm>
                  <a:off x="11906" y="574"/>
                  <a:ext cx="576" cy="74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/>
                <a:lstStyle/>
                <a:p>
                  <a:endParaRPr lang="zh-CN" altLang="en-US"/>
                </a:p>
                <a:p>
                  <a:endParaRPr lang="zh-CN" altLang="en-US"/>
                </a:p>
              </p:txBody>
            </p:sp>
            <p:sp>
              <p:nvSpPr>
                <p:cNvPr id="1073742913" name="Text Box 51"/>
                <p:cNvSpPr txBox="1"/>
                <p:nvPr/>
              </p:nvSpPr>
              <p:spPr>
                <a:xfrm>
                  <a:off x="8143" y="4536"/>
                  <a:ext cx="1663" cy="7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ctr"/>
                <a:lstStyle/>
                <a:p>
                  <a:r>
                    <a:rPr lang="zh-CN" altLang="en-US"/>
                    <a:t>（2）</a:t>
                  </a:r>
                </a:p>
                <a:p>
                  <a:endParaRPr lang="zh-CN" altLang="en-US"/>
                </a:p>
              </p:txBody>
            </p:sp>
          </p:grpSp>
        </p:grpSp>
        <p:sp>
          <p:nvSpPr>
            <p:cNvPr id="1073742914" name="Line 32"/>
            <p:cNvSpPr/>
            <p:nvPr/>
          </p:nvSpPr>
          <p:spPr>
            <a:xfrm>
              <a:off x="4182" y="0"/>
              <a:ext cx="1395" cy="3376"/>
            </a:xfrm>
            <a:prstGeom prst="line">
              <a:avLst/>
            </a:prstGeom>
            <a:ln w="3175" cap="flat" cmpd="sng">
              <a:solidFill>
                <a:srgbClr val="333333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</p:grpSp>
    </p:spTree>
    <p:custDataLst>
      <p:tags r:id="rId1"/>
    </p:custData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9180" y="854861"/>
            <a:ext cx="10969200" cy="4759200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2、如图，在△ABC中，D、E分别是AB和AC上的点，且 DE∥BC,</a:t>
            </a:r>
          </a:p>
          <a:p>
            <a:r>
              <a:rPr lang="zh-CN" altLang="en-US" sz="2800" dirty="0"/>
              <a:t> （1）如果AD = 3.2cm,  DB = 1.2cm  ，AE=2.4cm,那么EC的长是多少</a:t>
            </a:r>
            <a:r>
              <a:rPr lang="zh-CN" altLang="en-US" sz="2800" dirty="0" smtClean="0"/>
              <a:t>？</a:t>
            </a:r>
            <a:endParaRPr lang="zh-CN" altLang="en-US" sz="2800" dirty="0"/>
          </a:p>
          <a:p>
            <a:r>
              <a:rPr lang="zh-CN" altLang="en-US" sz="2800" dirty="0"/>
              <a:t> （2）如果AB = 5cm,  AD=3cm，AC = 4cm  ，那么EC的长是多少</a:t>
            </a:r>
            <a:r>
              <a:rPr lang="zh-CN" altLang="en-US" sz="2800" dirty="0" smtClean="0"/>
              <a:t>？</a:t>
            </a:r>
            <a:endParaRPr lang="zh-CN" altLang="en-US" sz="2800" dirty="0"/>
          </a:p>
        </p:txBody>
      </p:sp>
      <p:grpSp>
        <p:nvGrpSpPr>
          <p:cNvPr id="1073742872" name="Group 89" descr="学科网(www.zxxk.com)--教育资源门户，提供试卷、教案、课件、论文、素材及各类教学资源下载，还有大量而丰富的教学相关资讯！"/>
          <p:cNvGrpSpPr/>
          <p:nvPr/>
        </p:nvGrpSpPr>
        <p:grpSpPr>
          <a:xfrm>
            <a:off x="5296535" y="4319270"/>
            <a:ext cx="2970530" cy="2138045"/>
            <a:chOff x="0" y="0"/>
            <a:chExt cx="4721" cy="3860"/>
          </a:xfrm>
        </p:grpSpPr>
        <p:sp>
          <p:nvSpPr>
            <p:cNvPr id="1073742873" name="Line 90"/>
            <p:cNvSpPr/>
            <p:nvPr/>
          </p:nvSpPr>
          <p:spPr>
            <a:xfrm rot="60000" flipH="1">
              <a:off x="659" y="3171"/>
              <a:ext cx="3120" cy="0"/>
            </a:xfrm>
            <a:prstGeom prst="line">
              <a:avLst/>
            </a:prstGeom>
            <a:ln w="28575" cap="flat" cmpd="sng">
              <a:solidFill>
                <a:srgbClr val="333333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73742874" name="Rectangle 91"/>
            <p:cNvSpPr/>
            <p:nvPr/>
          </p:nvSpPr>
          <p:spPr>
            <a:xfrm rot="-180000">
              <a:off x="3062" y="0"/>
              <a:ext cx="753" cy="91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lstStyle/>
            <a:p>
              <a:r>
                <a:rPr lang="zh-CN" altLang="en-US"/>
                <a:t>A</a:t>
              </a:r>
            </a:p>
            <a:p>
              <a:endParaRPr lang="zh-CN" altLang="en-US"/>
            </a:p>
          </p:txBody>
        </p:sp>
        <p:sp>
          <p:nvSpPr>
            <p:cNvPr id="1073742875" name="Rectangle 92"/>
            <p:cNvSpPr/>
            <p:nvPr/>
          </p:nvSpPr>
          <p:spPr>
            <a:xfrm>
              <a:off x="0" y="2948"/>
              <a:ext cx="648" cy="9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lstStyle/>
            <a:p>
              <a:r>
                <a:rPr lang="zh-CN" altLang="en-US"/>
                <a:t>B</a:t>
              </a:r>
            </a:p>
            <a:p>
              <a:endParaRPr lang="zh-CN" altLang="en-US"/>
            </a:p>
          </p:txBody>
        </p:sp>
        <p:sp>
          <p:nvSpPr>
            <p:cNvPr id="1073742876" name="Rectangle 93"/>
            <p:cNvSpPr/>
            <p:nvPr/>
          </p:nvSpPr>
          <p:spPr>
            <a:xfrm>
              <a:off x="3969" y="2835"/>
              <a:ext cx="753" cy="9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lstStyle/>
            <a:p>
              <a:r>
                <a:rPr lang="zh-CN" altLang="en-US"/>
                <a:t>C</a:t>
              </a:r>
            </a:p>
            <a:p>
              <a:endParaRPr lang="zh-CN" altLang="en-US"/>
            </a:p>
          </p:txBody>
        </p:sp>
        <p:sp>
          <p:nvSpPr>
            <p:cNvPr id="1073742877" name="Line 94"/>
            <p:cNvSpPr/>
            <p:nvPr/>
          </p:nvSpPr>
          <p:spPr>
            <a:xfrm flipV="1">
              <a:off x="648" y="778"/>
              <a:ext cx="2495" cy="2381"/>
            </a:xfrm>
            <a:prstGeom prst="line">
              <a:avLst/>
            </a:prstGeom>
            <a:ln w="9525" cap="flat" cmpd="sng">
              <a:solidFill>
                <a:srgbClr val="333333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73742878" name="Line 95"/>
            <p:cNvSpPr/>
            <p:nvPr/>
          </p:nvSpPr>
          <p:spPr>
            <a:xfrm>
              <a:off x="3176" y="795"/>
              <a:ext cx="567" cy="2381"/>
            </a:xfrm>
            <a:prstGeom prst="line">
              <a:avLst/>
            </a:prstGeom>
            <a:ln w="9525" cap="flat" cmpd="sng">
              <a:solidFill>
                <a:srgbClr val="333333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73742879" name="Line 96"/>
            <p:cNvSpPr/>
            <p:nvPr/>
          </p:nvSpPr>
          <p:spPr>
            <a:xfrm>
              <a:off x="1928" y="1928"/>
              <a:ext cx="1474" cy="1"/>
            </a:xfrm>
            <a:prstGeom prst="line">
              <a:avLst/>
            </a:prstGeom>
            <a:ln w="9525" cap="flat" cmpd="sng">
              <a:solidFill>
                <a:srgbClr val="333333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73742880" name="Rectangle 97"/>
            <p:cNvSpPr/>
            <p:nvPr/>
          </p:nvSpPr>
          <p:spPr>
            <a:xfrm rot="-180000">
              <a:off x="1247" y="1247"/>
              <a:ext cx="600" cy="9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lstStyle/>
            <a:p>
              <a:r>
                <a:rPr lang="zh-CN" altLang="en-US"/>
                <a:t>E</a:t>
              </a:r>
            </a:p>
            <a:p>
              <a:endParaRPr lang="zh-CN" altLang="en-US"/>
            </a:p>
          </p:txBody>
        </p:sp>
        <p:sp>
          <p:nvSpPr>
            <p:cNvPr id="1073742881" name="Rectangle 98"/>
            <p:cNvSpPr/>
            <p:nvPr/>
          </p:nvSpPr>
          <p:spPr>
            <a:xfrm rot="-180000">
              <a:off x="3515" y="1478"/>
              <a:ext cx="583" cy="9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lstStyle/>
            <a:p>
              <a:r>
                <a:rPr lang="zh-CN" altLang="en-US"/>
                <a:t>F</a:t>
              </a:r>
            </a:p>
            <a:p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3775" y="502975"/>
            <a:ext cx="10969200" cy="47592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600" dirty="0"/>
              <a:t>3.</a:t>
            </a:r>
            <a:r>
              <a:rPr lang="zh-CN" altLang="en-US" sz="3600" dirty="0"/>
              <a:t>如图，直线</a:t>
            </a:r>
            <a:r>
              <a:rPr lang="en-US" altLang="zh-CN" sz="3600" dirty="0" err="1"/>
              <a:t>a∥b∥c</a:t>
            </a:r>
            <a:r>
              <a:rPr lang="en-US" altLang="zh-CN" sz="3600" dirty="0"/>
              <a:t>.</a:t>
            </a:r>
            <a:r>
              <a:rPr sz="3600" dirty="0"/>
              <a:t>直线</a:t>
            </a:r>
            <a:r>
              <a:rPr lang="en-US" altLang="zh-CN" sz="3600" dirty="0" err="1"/>
              <a:t>m,n</a:t>
            </a:r>
            <a:r>
              <a:rPr sz="3600" dirty="0"/>
              <a:t>与这三条直线分别交于</a:t>
            </a:r>
            <a:r>
              <a:rPr lang="en-US" altLang="zh-CN" sz="3600" dirty="0"/>
              <a:t>A</a:t>
            </a:r>
            <a:r>
              <a:rPr sz="3600" dirty="0"/>
              <a:t>、</a:t>
            </a:r>
            <a:r>
              <a:rPr lang="en-US" altLang="zh-CN" sz="3600" dirty="0"/>
              <a:t>B</a:t>
            </a:r>
            <a:r>
              <a:rPr sz="3600" dirty="0"/>
              <a:t>、</a:t>
            </a:r>
            <a:r>
              <a:rPr lang="en-US" altLang="zh-CN" sz="3600" dirty="0"/>
              <a:t>C</a:t>
            </a:r>
            <a:r>
              <a:rPr sz="3600" dirty="0"/>
              <a:t>和</a:t>
            </a:r>
            <a:r>
              <a:rPr lang="en-US" altLang="zh-CN" sz="3600" dirty="0"/>
              <a:t>D</a:t>
            </a:r>
            <a:r>
              <a:rPr sz="3600" dirty="0"/>
              <a:t>、</a:t>
            </a:r>
            <a:r>
              <a:rPr lang="en-US" altLang="zh-CN" sz="3600" dirty="0"/>
              <a:t>E</a:t>
            </a:r>
            <a:r>
              <a:rPr sz="3600" dirty="0"/>
              <a:t>、</a:t>
            </a:r>
            <a:r>
              <a:rPr lang="en-US" altLang="zh-CN" sz="3600" dirty="0"/>
              <a:t>F</a:t>
            </a:r>
            <a:r>
              <a:rPr sz="3600" dirty="0"/>
              <a:t>，若</a:t>
            </a:r>
            <a:r>
              <a:rPr lang="en-US" altLang="zh-CN" sz="3600" dirty="0"/>
              <a:t>AB:BC=1:2,DE=3</a:t>
            </a:r>
            <a:r>
              <a:rPr sz="3600" dirty="0"/>
              <a:t>则</a:t>
            </a:r>
            <a:r>
              <a:rPr lang="en-US" altLang="zh-CN" sz="3600" dirty="0"/>
              <a:t>EF</a:t>
            </a:r>
            <a:r>
              <a:rPr sz="3600" dirty="0"/>
              <a:t>的长为</a:t>
            </a: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2002790" y="2607310"/>
            <a:ext cx="833755" cy="19050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2903220" y="3582035"/>
            <a:ext cx="3728720" cy="0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2903220" y="4514215"/>
            <a:ext cx="3728720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2903220" y="5446395"/>
            <a:ext cx="3728720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4523105" y="2921000"/>
            <a:ext cx="1715770" cy="3421380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3190875" y="2863215"/>
            <a:ext cx="2099310" cy="3526790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6845300" y="339788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845300" y="4447540"/>
            <a:ext cx="4889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b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845300" y="5262245"/>
            <a:ext cx="6813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c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066415" y="3178175"/>
            <a:ext cx="1121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A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622675" y="4145915"/>
            <a:ext cx="6508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B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188460" y="5153660"/>
            <a:ext cx="6318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C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162040" y="3246120"/>
            <a:ext cx="4413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D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702300" y="4147185"/>
            <a:ext cx="4311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E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165090" y="5153660"/>
            <a:ext cx="5657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F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rgbClr val="FF0000"/>
                </a:solidFill>
              </a:rPr>
              <a:t>小结：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/>
              <a:t>一</a:t>
            </a:r>
            <a:r>
              <a:rPr lang="en-US" altLang="zh-CN" sz="3600" dirty="0"/>
              <a:t>.</a:t>
            </a:r>
            <a:r>
              <a:rPr lang="zh-CN" altLang="en-US" sz="3600" dirty="0"/>
              <a:t>今天学会了什么？</a:t>
            </a:r>
          </a:p>
          <a:p>
            <a:r>
              <a:rPr lang="zh-CN" altLang="en-US" sz="3600" dirty="0"/>
              <a:t>二</a:t>
            </a:r>
            <a:r>
              <a:rPr lang="en-US" altLang="zh-CN" sz="3600" dirty="0"/>
              <a:t>.</a:t>
            </a:r>
            <a:r>
              <a:rPr sz="3600" dirty="0"/>
              <a:t>有什么困惑？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10800000" flipV="1">
            <a:off x="560070" y="1313815"/>
            <a:ext cx="11017250" cy="1746885"/>
          </a:xfrm>
        </p:spPr>
        <p:txBody>
          <a:bodyPr>
            <a:normAutofit/>
          </a:bodyPr>
          <a:lstStyle/>
          <a:p>
            <a:r>
              <a:rPr lang="zh-CN" altLang="en-US" dirty="0"/>
              <a:t>作业：</a:t>
            </a:r>
            <a:r>
              <a:rPr dirty="0">
                <a:sym typeface="+mn-ea"/>
              </a:rPr>
              <a:t>习题</a:t>
            </a:r>
            <a:r>
              <a:rPr lang="en-US" altLang="zh-CN" dirty="0">
                <a:sym typeface="+mn-ea"/>
              </a:rPr>
              <a:t>1-3</a:t>
            </a:r>
            <a:r>
              <a:rPr dirty="0">
                <a:sym typeface="+mn-ea"/>
              </a:rPr>
              <a:t>题</a:t>
            </a:r>
            <a:br>
              <a:rPr dirty="0">
                <a:sym typeface="+mn-ea"/>
              </a:rPr>
            </a:b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</a:rPr>
              <a:t>学习目标：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1、理解并掌握平行线分线段成比例的基本事实及其推论，并会灵活应用。</a:t>
            </a:r>
          </a:p>
          <a:p>
            <a:r>
              <a:rPr lang="zh-CN" altLang="en-US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2、通过应用，培养识图能_x0001_力和推理论证能力。</a:t>
            </a:r>
          </a:p>
          <a:p>
            <a:r>
              <a:rPr lang="zh-CN" altLang="en-US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3、培养学生积极的思考、动手、观察的能力，使学生感悟几何知识在生活中的价值。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4000">
                <a:solidFill>
                  <a:srgbClr val="FF0000"/>
                </a:solidFill>
              </a:rPr>
              <a:t>复习提问：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9350" y="1861875"/>
            <a:ext cx="10969200" cy="4759200"/>
          </a:xfrm>
        </p:spPr>
        <p:txBody>
          <a:bodyPr/>
          <a:lstStyle/>
          <a:p>
            <a:r>
              <a:rPr sz="3600" dirty="0"/>
              <a:t>1、什么是成比例线段？</a:t>
            </a:r>
          </a:p>
          <a:p>
            <a:r>
              <a:rPr sz="3600" dirty="0"/>
              <a:t>2、你能不通过测量快速将一根绳子分成两部分，使得这两部分的比是2:3吗？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75" y="608400"/>
            <a:ext cx="10969200" cy="705600"/>
          </a:xfrm>
        </p:spPr>
        <p:txBody>
          <a:bodyPr>
            <a:normAutofit fontScale="90000"/>
          </a:bodyPr>
          <a:lstStyle/>
          <a:p>
            <a:r>
              <a:rPr lang="zh-CN" altLang="en-US" sz="4445" dirty="0">
                <a:solidFill>
                  <a:srgbClr val="FF0000"/>
                </a:solidFill>
              </a:rPr>
              <a:t>自学探究一：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 内容：如图小方格的边长都是1，直线a ∥b∥ c  ,分别交直线m,n于1 A1，A2，A3，B1，B2，B3 。  </a:t>
            </a:r>
          </a:p>
          <a:p>
            <a:r>
              <a:rPr lang="zh-CN" altLang="en-US" sz="2400" dirty="0"/>
              <a:t>（1）计算          你有什么发现？</a:t>
            </a:r>
          </a:p>
        </p:txBody>
      </p:sp>
      <p:pic>
        <p:nvPicPr>
          <p:cNvPr id="5" name="图片 4" descr="1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449195" y="4239260"/>
            <a:ext cx="5817235" cy="1956435"/>
          </a:xfrm>
          <a:prstGeom prst="rect">
            <a:avLst/>
          </a:prstGeom>
        </p:spPr>
      </p:pic>
      <p:graphicFrame>
        <p:nvGraphicFramePr>
          <p:cNvPr id="4" name="对象 -2147482600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2353945" y="2564764"/>
          <a:ext cx="1131444" cy="616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r:id="rId6" imgW="752475" imgH="446405" progId="Equation.DSMT4">
                  <p:embed/>
                </p:oleObj>
              </mc:Choice>
              <mc:Fallback>
                <p:oleObj r:id="rId6" imgW="752475" imgH="44640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53945" y="2564764"/>
                        <a:ext cx="1131444" cy="6165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自主探究一：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（2）将ｂ向下平移到如下图的位置，直线ｍ，ｎ与直线ｂ的交点分别为A2，B2 。你在问题（１）中发现的结论还成立吗？如果将ｂ平移到其他位置呢？</a:t>
            </a:r>
          </a:p>
        </p:txBody>
      </p:sp>
      <p:pic>
        <p:nvPicPr>
          <p:cNvPr id="4" name="图片 3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4655" y="2629535"/>
            <a:ext cx="6837680" cy="3792855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自主探究一：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>
                <a:sym typeface="+mn-ea"/>
              </a:rPr>
              <a:t>（3）在平面上任意作三条平行线，用它们截两条直线，截得的线段成比例吗？</a:t>
            </a: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4" name="图片 3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4655" y="2629535"/>
            <a:ext cx="6837680" cy="3792855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自主探究一：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/>
              <a:t>提问：1.如何理解“对应线段”？</a:t>
            </a:r>
          </a:p>
          <a:p>
            <a:r>
              <a:rPr lang="zh-CN" altLang="en-US" sz="2400" dirty="0"/>
              <a:t>  2.平行线分线段成比例定理的符号语言如何表示？</a:t>
            </a:r>
          </a:p>
          <a:p>
            <a:r>
              <a:rPr lang="zh-CN" altLang="en-US" sz="2400" dirty="0"/>
              <a:t>  3.“对应线段”成比例都有哪些表达形式？</a:t>
            </a:r>
          </a:p>
          <a:p>
            <a:r>
              <a:rPr lang="zh-CN" altLang="en-US" sz="2400" dirty="0"/>
              <a:t>若a ∥b∥ c ，则。</a:t>
            </a:r>
          </a:p>
          <a:p>
            <a:r>
              <a:rPr lang="zh-CN" altLang="en-US" sz="2400" dirty="0"/>
              <a:t>   由比例的性质还可以得到：                                                    等。</a:t>
            </a:r>
          </a:p>
        </p:txBody>
      </p:sp>
      <p:graphicFrame>
        <p:nvGraphicFramePr>
          <p:cNvPr id="4" name="对象 8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4083685" y="3304540"/>
          <a:ext cx="1165860" cy="566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4" imgW="829310" imgH="446405" progId="Equation.DSMT4">
                  <p:embed/>
                </p:oleObj>
              </mc:Choice>
              <mc:Fallback>
                <p:oleObj r:id="rId4" imgW="829310" imgH="44640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83685" y="3304540"/>
                        <a:ext cx="1165860" cy="56642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73742865" name="对象 63" descr="学科网(www.zxxk.com)--教育资源门户，提供试卷、教案、课件、论文、素材及各类教学资源下载，还有大量而丰富的教学相关资讯！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5318760" y="3907155"/>
            <a:ext cx="1148080" cy="6146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73742866" name="对象 62" descr="学科网(www.zxxk.com)--教育资源门户，提供试卷、教案、课件、论文、素材及各类教学资源下载，还有大量而丰富的教学相关资讯！"/>
          <p:cNvPicPr/>
          <p:nvPr/>
        </p:nvPicPr>
        <p:blipFill>
          <a:blip r:embed="rId7" cstate="email"/>
          <a:stretch>
            <a:fillRect/>
          </a:stretch>
        </p:blipFill>
        <p:spPr>
          <a:xfrm>
            <a:off x="7087235" y="3870960"/>
            <a:ext cx="1102360" cy="6140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73742864" name="对象 61" descr="学科网(www.zxxk.com)--教育资源门户，提供试卷、教案、课件、论文、素材及各类教学资源下载，还有大量而丰富的教学相关资讯！"/>
          <p:cNvPicPr/>
          <p:nvPr/>
        </p:nvPicPr>
        <p:blipFill>
          <a:blip r:embed="rId8" cstate="email"/>
          <a:stretch>
            <a:fillRect/>
          </a:stretch>
        </p:blipFill>
        <p:spPr>
          <a:xfrm>
            <a:off x="9133840" y="3870960"/>
            <a:ext cx="1055370" cy="68707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2"/>
    </p:custData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sz="4000">
                <a:sym typeface="+mn-ea"/>
              </a:rPr>
              <a:t>探究活动二：</a:t>
            </a:r>
            <a:endParaRPr lang="zh-CN" altLang="en-US" sz="400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      内容：如图3，直线a ∥b∥ c ，分别交直线m,n于 A1，A2，A3，B1，B2，B3 。过点A1作直线n的平行线，分别交直线b，c于点C2，C3。（如图4 ），图4中有哪些成比例线段？</a:t>
            </a:r>
          </a:p>
          <a:p>
            <a:endParaRPr lang="zh-CN" altLang="en-US"/>
          </a:p>
        </p:txBody>
      </p:sp>
      <p:pic>
        <p:nvPicPr>
          <p:cNvPr id="1073742868" name="Picture 2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94030" y="3009265"/>
            <a:ext cx="10064750" cy="2613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2663825" y="5508625"/>
            <a:ext cx="17062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（图</a:t>
            </a:r>
            <a:r>
              <a:rPr lang="en-US" altLang="zh-CN"/>
              <a:t>3</a:t>
            </a:r>
            <a:r>
              <a:rPr lang="zh-CN" altLang="en-US"/>
              <a:t>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957695" y="5537200"/>
            <a:ext cx="12553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（图</a:t>
            </a:r>
            <a:r>
              <a:rPr lang="en-US" altLang="zh-CN"/>
              <a:t>4</a:t>
            </a:r>
            <a:r>
              <a:rPr lang="zh-CN" altLang="en-US"/>
              <a:t>）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FF0000"/>
                </a:solidFill>
              </a:rPr>
              <a:t>由以上得出什么结论</a:t>
            </a:r>
            <a:r>
              <a:rPr lang="en-US" altLang="zh-CN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平行线分线段成比例的基本事实：</a:t>
            </a:r>
          </a:p>
          <a:p>
            <a:endParaRPr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  <a:p>
            <a:endParaRPr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  <a:p>
            <a:pPr marL="0" indent="0">
              <a:buNone/>
            </a:pPr>
            <a:endParaRPr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  <a:p>
            <a:pPr marL="0" indent="0">
              <a:buNone/>
            </a:pPr>
            <a:endParaRPr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  <a:p>
            <a:pPr marL="0" indent="0">
              <a:buNone/>
            </a:pPr>
            <a:r>
              <a:rPr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推论：</a:t>
            </a:r>
            <a:endParaRPr lang="zh-CN" altLang="en-US" sz="3600"/>
          </a:p>
        </p:txBody>
      </p:sp>
    </p:spTree>
    <p:custDataLst>
      <p:tags r:id="rId1"/>
    </p:custData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custom20205081_1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输入您的封面副标题"/>
  <p:tag name="KSO_WM_UNIT_SHOW_EDIT_AREA_INDICATION" val="1"/>
  <p:tag name="KSO_WM_UNIT_TYPE" val="b"/>
  <p:tag name="KSO_WM_UNIT_VALUE" val="11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3081,&quot;width&quot;:9161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WWW.2PPT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611</Words>
  <Application>Microsoft Office PowerPoint</Application>
  <PresentationFormat>宽屏</PresentationFormat>
  <Paragraphs>75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宋体</vt:lpstr>
      <vt:lpstr>微软雅黑</vt:lpstr>
      <vt:lpstr>Arial</vt:lpstr>
      <vt:lpstr>Calibri</vt:lpstr>
      <vt:lpstr>Wingdings</vt:lpstr>
      <vt:lpstr>WWW.2PPT.COM</vt:lpstr>
      <vt:lpstr>Equation.DSMT4</vt:lpstr>
      <vt:lpstr>PowerPoint 演示文稿</vt:lpstr>
      <vt:lpstr>学习目标：</vt:lpstr>
      <vt:lpstr>复习提问：</vt:lpstr>
      <vt:lpstr>自学探究一：</vt:lpstr>
      <vt:lpstr>自主探究一：</vt:lpstr>
      <vt:lpstr>自主探究一：</vt:lpstr>
      <vt:lpstr>自主探究一：</vt:lpstr>
      <vt:lpstr>探究活动二：</vt:lpstr>
      <vt:lpstr>由以上得出什么结论?</vt:lpstr>
      <vt:lpstr>当堂达标检测</vt:lpstr>
      <vt:lpstr>PowerPoint 演示文稿</vt:lpstr>
      <vt:lpstr>PowerPoint 演示文稿</vt:lpstr>
      <vt:lpstr>小结：</vt:lpstr>
      <vt:lpstr>作业：习题1-3题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2019-06-19T02:08:00Z</dcterms:created>
  <dcterms:modified xsi:type="dcterms:W3CDTF">2023-01-16T16:40:26Z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6444227082D445F2A60FEB3087D59A20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