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99" r:id="rId2"/>
    <p:sldId id="275" r:id="rId3"/>
    <p:sldId id="260" r:id="rId4"/>
    <p:sldId id="261" r:id="rId5"/>
    <p:sldId id="263" r:id="rId6"/>
    <p:sldId id="291" r:id="rId7"/>
    <p:sldId id="276" r:id="rId8"/>
    <p:sldId id="292" r:id="rId9"/>
    <p:sldId id="293" r:id="rId10"/>
    <p:sldId id="294" r:id="rId11"/>
    <p:sldId id="264" r:id="rId12"/>
    <p:sldId id="269" r:id="rId13"/>
    <p:sldId id="295" r:id="rId14"/>
    <p:sldId id="296" r:id="rId15"/>
    <p:sldId id="274" r:id="rId16"/>
    <p:sldId id="300" r:id="rId17"/>
    <p:sldId id="29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en-US"/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7C6"/>
    <a:srgbClr val="F9D5D1"/>
    <a:srgbClr val="DA9477"/>
    <a:srgbClr val="85CCC9"/>
    <a:srgbClr val="FFF9B0"/>
    <a:srgbClr val="E1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8BD144-1E0F-499B-B4E6-D569BF2024A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FCEDF3-5ED7-48CB-9BE0-778CC5AC1751}" type="slidenum">
              <a:rPr lang="en-US" altLang="zh-CN" smtClean="0">
                <a:latin typeface="等线" panose="02010600030101010101" pitchFamily="2" charset="-122"/>
              </a:rPr>
              <a:t>3</a:t>
            </a:fld>
            <a:endParaRPr lang="en-US" altLang="zh-CN">
              <a:latin typeface="等线" panose="02010600030101010101" pitchFamily="2" charset="-122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8B53CB5-D9C8-411F-A921-8934D9A0F412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FB31C3-A4BB-437E-8B78-0B4EA829B29D}" type="slidenum">
              <a:rPr lang="en-US" altLang="zh-CN" smtClean="0">
                <a:latin typeface="等线" panose="02010600030101010101" pitchFamily="2" charset="-122"/>
              </a:rPr>
              <a:t>4</a:t>
            </a:fld>
            <a:endParaRPr lang="en-US" altLang="zh-CN">
              <a:latin typeface="等线" panose="02010600030101010101" pitchFamily="2" charset="-122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79FB6D9-480E-4A47-A3BB-172A58679972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BD144-1E0F-499B-B4E6-D569BF2024A7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9B226-FF0D-4FCA-8B82-46253E200ACB}" type="slidenum">
              <a:rPr lang="en-US" altLang="zh-CN" smtClean="0">
                <a:latin typeface="等线" panose="02010600030101010101" pitchFamily="2" charset="-122"/>
              </a:rPr>
              <a:t>11</a:t>
            </a:fld>
            <a:endParaRPr lang="en-US" altLang="zh-CN">
              <a:latin typeface="等线" panose="02010600030101010101" pitchFamily="2" charset="-122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F425BDA-6A29-4E60-A677-C4358CF7E31E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BD144-1E0F-499B-B4E6-D569BF2024A7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0" y="1563638"/>
            <a:ext cx="9144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defTabSz="914400" eaLnBrk="1" hangingPunct="1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扇形统计图</a:t>
            </a:r>
          </a:p>
        </p:txBody>
      </p:sp>
      <p:sp>
        <p:nvSpPr>
          <p:cNvPr id="322" name="矩形 321"/>
          <p:cNvSpPr/>
          <p:nvPr userDrawn="1"/>
        </p:nvSpPr>
        <p:spPr>
          <a:xfrm>
            <a:off x="2251493" y="3448257"/>
            <a:ext cx="4641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20851" y="627534"/>
            <a:ext cx="4102298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第五单元 数据处理</a:t>
            </a:r>
            <a:endParaRPr lang="zh-CN" altLang="en-US" sz="24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99942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81" y="804976"/>
            <a:ext cx="5130425" cy="13321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3385" y="2292350"/>
            <a:ext cx="7379970" cy="2151380"/>
            <a:chOff x="651" y="3610"/>
            <a:chExt cx="11622" cy="3388"/>
          </a:xfrm>
        </p:grpSpPr>
        <p:sp>
          <p:nvSpPr>
            <p:cNvPr id="5" name="思想气泡: 云 4"/>
            <p:cNvSpPr/>
            <p:nvPr/>
          </p:nvSpPr>
          <p:spPr>
            <a:xfrm>
              <a:off x="651" y="3610"/>
              <a:ext cx="11623" cy="3388"/>
            </a:xfrm>
            <a:prstGeom prst="cloudCallout">
              <a:avLst>
                <a:gd name="adj1" fmla="val 48949"/>
                <a:gd name="adj2" fmla="val 30812"/>
              </a:avLst>
            </a:prstGeom>
            <a:solidFill>
              <a:srgbClr val="F9D5D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2210" y="3937"/>
              <a:ext cx="9639" cy="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我从这两个统计图中看出中国耕地面积占世界耕地面积的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7%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。而人口却占世界人口的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19%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，也就是说人均耕地面积很小。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7584" y="1347614"/>
            <a:ext cx="7488832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意义：扇形统计图是用整个圆表示总量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用圆内各个扇形的大小表示各部分数量占总量的百分比。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特点：通过扇形统计图可以很清楚地表示出各部分数量同总量之间的关系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95536" y="1789385"/>
            <a:ext cx="4629560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black"/>
                </a:solidFill>
              </a:rPr>
              <a:t>（</a:t>
            </a:r>
            <a:r>
              <a:rPr lang="en-US" altLang="zh-CN" kern="0" dirty="0">
                <a:solidFill>
                  <a:prstClr val="black"/>
                </a:solidFill>
              </a:rPr>
              <a:t>1</a:t>
            </a:r>
            <a:r>
              <a:rPr lang="zh-CN" altLang="en-US" kern="0" dirty="0">
                <a:solidFill>
                  <a:prstClr val="black"/>
                </a:solidFill>
              </a:rPr>
              <a:t>）及格人数占六（</a:t>
            </a:r>
            <a:r>
              <a:rPr lang="en-US" altLang="zh-CN" kern="0" dirty="0">
                <a:solidFill>
                  <a:prstClr val="black"/>
                </a:solidFill>
              </a:rPr>
              <a:t>4</a:t>
            </a:r>
            <a:r>
              <a:rPr lang="zh-CN" altLang="en-US" kern="0" dirty="0">
                <a:solidFill>
                  <a:prstClr val="black"/>
                </a:solidFill>
              </a:rPr>
              <a:t>）班总人数的（  　　    ）</a:t>
            </a:r>
            <a:r>
              <a:rPr lang="en-US" altLang="zh-CN" kern="0" dirty="0">
                <a:solidFill>
                  <a:prstClr val="black"/>
                </a:solidFill>
              </a:rPr>
              <a:t>%</a:t>
            </a:r>
            <a:r>
              <a:rPr lang="zh-CN" altLang="en-US" kern="0" dirty="0">
                <a:solidFill>
                  <a:prstClr val="black"/>
                </a:solidFill>
              </a:rPr>
              <a:t>，良好的人数占总人数的（ 　     ）</a:t>
            </a:r>
            <a:r>
              <a:rPr lang="en-US" altLang="zh-CN" kern="0" dirty="0">
                <a:solidFill>
                  <a:prstClr val="black"/>
                </a:solidFill>
              </a:rPr>
              <a:t>%</a:t>
            </a:r>
            <a:r>
              <a:rPr lang="zh-CN" altLang="en-US" kern="0" dirty="0">
                <a:solidFill>
                  <a:prstClr val="black"/>
                </a:solidFill>
              </a:rPr>
              <a:t>，优秀人数占总人数的（         ）</a:t>
            </a:r>
            <a:r>
              <a:rPr lang="en-US" altLang="zh-CN" kern="0" dirty="0">
                <a:solidFill>
                  <a:prstClr val="black"/>
                </a:solidFill>
              </a:rPr>
              <a:t>%</a:t>
            </a:r>
            <a:r>
              <a:rPr lang="zh-CN" altLang="en-US" kern="0" dirty="0">
                <a:solidFill>
                  <a:prstClr val="black"/>
                </a:solidFill>
              </a:rPr>
              <a:t>，不及格人数占总人数的（   </a:t>
            </a:r>
            <a:r>
              <a:rPr lang="zh-CN" altLang="en-US" kern="0" dirty="0" smtClean="0">
                <a:solidFill>
                  <a:prstClr val="black"/>
                </a:solidFill>
              </a:rPr>
              <a:t>）</a:t>
            </a:r>
            <a:r>
              <a:rPr lang="en-US" altLang="zh-CN" kern="0" dirty="0">
                <a:solidFill>
                  <a:prstClr val="black"/>
                </a:solidFill>
              </a:rPr>
              <a:t>%</a:t>
            </a:r>
            <a:r>
              <a:rPr lang="zh-CN" altLang="en-US" kern="0" dirty="0" smtClean="0">
                <a:solidFill>
                  <a:prstClr val="black"/>
                </a:solidFill>
              </a:rPr>
              <a:t>。</a:t>
            </a:r>
            <a:endParaRPr lang="en-US" altLang="zh-CN" kern="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41083" y="2211710"/>
            <a:ext cx="5760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endParaRPr kumimoji="1"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76556" y="563575"/>
            <a:ext cx="775030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prstClr val="black"/>
                </a:solidFill>
              </a:rPr>
              <a:t>右</a:t>
            </a:r>
            <a:r>
              <a:rPr lang="zh-CN" altLang="en-US" kern="0" dirty="0">
                <a:solidFill>
                  <a:prstClr val="black"/>
                </a:solidFill>
              </a:rPr>
              <a:t>图是六（</a:t>
            </a:r>
            <a:r>
              <a:rPr lang="en-US" altLang="zh-CN" kern="0" dirty="0">
                <a:solidFill>
                  <a:prstClr val="black"/>
                </a:solidFill>
              </a:rPr>
              <a:t>4</a:t>
            </a:r>
            <a:r>
              <a:rPr lang="zh-CN" altLang="en-US" kern="0" dirty="0">
                <a:solidFill>
                  <a:prstClr val="black"/>
                </a:solidFill>
              </a:rPr>
              <a:t>）班体育成绩统计图</a:t>
            </a:r>
            <a:r>
              <a:rPr lang="en-US" altLang="zh-CN" kern="0" dirty="0">
                <a:solidFill>
                  <a:prstClr val="black"/>
                </a:solidFill>
              </a:rPr>
              <a:t>,</a:t>
            </a:r>
            <a:r>
              <a:rPr lang="zh-CN" altLang="en-US" kern="0" dirty="0">
                <a:solidFill>
                  <a:prstClr val="black"/>
                </a:solidFill>
              </a:rPr>
              <a:t>看图请填空。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047118" y="3064213"/>
            <a:ext cx="62449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endParaRPr kumimoji="1"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60947" y="3475774"/>
            <a:ext cx="55713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kumimoji="1"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7420" y="3943821"/>
            <a:ext cx="58797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363845" y="1189540"/>
            <a:ext cx="3674533" cy="3415480"/>
            <a:chOff x="5691188" y="1417638"/>
            <a:chExt cx="4921251" cy="4649784"/>
          </a:xfrm>
        </p:grpSpPr>
        <p:grpSp>
          <p:nvGrpSpPr>
            <p:cNvPr id="29" name="Group 16"/>
            <p:cNvGrpSpPr/>
            <p:nvPr/>
          </p:nvGrpSpPr>
          <p:grpSpPr bwMode="auto">
            <a:xfrm>
              <a:off x="5691188" y="1417638"/>
              <a:ext cx="4921251" cy="4343400"/>
              <a:chOff x="2598" y="902"/>
              <a:chExt cx="3100" cy="2736"/>
            </a:xfrm>
          </p:grpSpPr>
          <p:sp>
            <p:nvSpPr>
              <p:cNvPr id="31" name="Line 3"/>
              <p:cNvSpPr>
                <a:spLocks noChangeShapeType="1"/>
              </p:cNvSpPr>
              <p:nvPr/>
            </p:nvSpPr>
            <p:spPr bwMode="auto">
              <a:xfrm>
                <a:off x="2598" y="2676"/>
                <a:ext cx="12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 rot="-3571531">
                <a:off x="3556" y="2172"/>
                <a:ext cx="1148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rot="-7972100">
                <a:off x="3668" y="3093"/>
                <a:ext cx="108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rot="-5400000">
                <a:off x="3242" y="2115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2964" y="1692"/>
                <a:ext cx="859" cy="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及格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25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%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2964" y="2960"/>
                <a:ext cx="1201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良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40%</a:t>
                </a: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>
                <a:off x="4119" y="2143"/>
                <a:ext cx="953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优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30%</a:t>
                </a:r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 flipV="1">
                <a:off x="4001" y="1389"/>
                <a:ext cx="258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4239" y="1389"/>
                <a:ext cx="1106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4069" y="902"/>
                <a:ext cx="1629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不及格</a:t>
                </a:r>
                <a:r>
                  <a:rPr kumimoji="1"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人</a:t>
                </a: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5705476" y="2400303"/>
              <a:ext cx="3638550" cy="36671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38170" y="51276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009005" y="323215"/>
            <a:ext cx="2943225" cy="2628900"/>
            <a:chOff x="5691188" y="1284288"/>
            <a:chExt cx="5075239" cy="4783134"/>
          </a:xfrm>
        </p:grpSpPr>
        <p:grpSp>
          <p:nvGrpSpPr>
            <p:cNvPr id="6" name="Group 16"/>
            <p:cNvGrpSpPr/>
            <p:nvPr/>
          </p:nvGrpSpPr>
          <p:grpSpPr bwMode="auto">
            <a:xfrm>
              <a:off x="5691188" y="1284288"/>
              <a:ext cx="5075239" cy="4476750"/>
              <a:chOff x="2598" y="818"/>
              <a:chExt cx="3197" cy="2820"/>
            </a:xfrm>
          </p:grpSpPr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>
                <a:off x="2598" y="2676"/>
                <a:ext cx="12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-3571531">
                <a:off x="3556" y="2172"/>
                <a:ext cx="1148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-7972100">
                <a:off x="3668" y="3093"/>
                <a:ext cx="108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rot="-5400000">
                <a:off x="3242" y="2115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2841" y="1683"/>
                <a:ext cx="1463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及格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25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%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971" y="3034"/>
                <a:ext cx="1438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良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40%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992" y="1992"/>
                <a:ext cx="1076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>
                    <a:solidFill>
                      <a:schemeClr val="tx1"/>
                    </a:solidFill>
                  </a:rPr>
                  <a:t>优</a:t>
                </a:r>
                <a:r>
                  <a:rPr lang="en-US" altLang="zh-CN">
                    <a:solidFill>
                      <a:schemeClr val="tx1"/>
                    </a:solidFill>
                  </a:rPr>
                  <a:t>30%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3963" y="1389"/>
                <a:ext cx="258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4221" y="1389"/>
                <a:ext cx="1106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3766" y="818"/>
                <a:ext cx="2029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不及格</a:t>
                </a:r>
                <a:r>
                  <a:rPr kumimoji="1"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人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5705476" y="2400303"/>
              <a:ext cx="3638550" cy="36671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353695" y="809625"/>
            <a:ext cx="5153025" cy="20072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）良好的比优秀的少（    </a:t>
            </a:r>
            <a:r>
              <a:rPr kumimoji="1" lang="zh-CN" altLang="en-US" sz="28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　）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）达到及格以上的人数占总人数的（        ）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075973" y="2321274"/>
            <a:ext cx="5760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95</a:t>
            </a:r>
            <a:endParaRPr kumimoji="1"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7850" y="3023870"/>
            <a:ext cx="167830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优秀的人数</a:t>
            </a:r>
          </a:p>
        </p:txBody>
      </p:sp>
      <p:sp>
        <p:nvSpPr>
          <p:cNvPr id="22" name="矩形 21"/>
          <p:cNvSpPr/>
          <p:nvPr/>
        </p:nvSpPr>
        <p:spPr>
          <a:xfrm>
            <a:off x="645795" y="3611245"/>
            <a:ext cx="257746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六（４）班总人数</a:t>
            </a:r>
          </a:p>
        </p:txBody>
      </p:sp>
      <p:sp>
        <p:nvSpPr>
          <p:cNvPr id="23" name="矩形 22"/>
          <p:cNvSpPr/>
          <p:nvPr/>
        </p:nvSpPr>
        <p:spPr>
          <a:xfrm>
            <a:off x="4632934" y="805074"/>
            <a:ext cx="58157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kumimoji="1"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065" y="2952115"/>
            <a:ext cx="731393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）优秀率是</a:t>
            </a:r>
            <a:r>
              <a:rPr kumimoji="1" lang="en-US" altLang="zh-CN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是指（      　　 ）占</a:t>
            </a:r>
          </a:p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　　　             ）的３０％。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610931" y="439505"/>
            <a:ext cx="609750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black"/>
                </a:solidFill>
              </a:rPr>
              <a:t>你能算出总人数和及格的人数吗？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5576" y="1047441"/>
            <a:ext cx="3795509" cy="2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1</a:t>
            </a:r>
            <a:r>
              <a:rPr lang="zh-CN" altLang="en-US" kern="0" dirty="0">
                <a:solidFill>
                  <a:srgbClr val="C00000"/>
                </a:solidFill>
              </a:rPr>
              <a:t>－</a:t>
            </a:r>
            <a:r>
              <a:rPr lang="en-US" altLang="zh-CN" kern="0" dirty="0">
                <a:solidFill>
                  <a:srgbClr val="C00000"/>
                </a:solidFill>
              </a:rPr>
              <a:t>25%</a:t>
            </a:r>
            <a:r>
              <a:rPr lang="zh-CN" altLang="en-US" kern="0" dirty="0">
                <a:solidFill>
                  <a:srgbClr val="C00000"/>
                </a:solidFill>
              </a:rPr>
              <a:t>－</a:t>
            </a:r>
            <a:r>
              <a:rPr lang="en-US" altLang="zh-CN" kern="0" dirty="0">
                <a:solidFill>
                  <a:srgbClr val="C00000"/>
                </a:solidFill>
              </a:rPr>
              <a:t>30%</a:t>
            </a:r>
            <a:r>
              <a:rPr lang="zh-CN" altLang="en-US" kern="0" dirty="0">
                <a:solidFill>
                  <a:srgbClr val="C00000"/>
                </a:solidFill>
              </a:rPr>
              <a:t>－</a:t>
            </a:r>
            <a:r>
              <a:rPr lang="en-US" altLang="zh-CN" kern="0" dirty="0">
                <a:solidFill>
                  <a:srgbClr val="C00000"/>
                </a:solidFill>
              </a:rPr>
              <a:t>40%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=75%-30%-40%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=45%-40%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C00000"/>
                </a:solidFill>
              </a:rPr>
              <a:t>＝</a:t>
            </a:r>
            <a:r>
              <a:rPr lang="en-US" altLang="zh-CN" kern="0" dirty="0">
                <a:solidFill>
                  <a:srgbClr val="C00000"/>
                </a:solidFill>
              </a:rPr>
              <a:t>5% 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27584" y="3419261"/>
            <a:ext cx="32763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2÷ 5% </a:t>
            </a:r>
            <a:r>
              <a:rPr lang="zh-CN" altLang="en-US" kern="0" dirty="0">
                <a:solidFill>
                  <a:srgbClr val="C00000"/>
                </a:solidFill>
              </a:rPr>
              <a:t>＝</a:t>
            </a:r>
            <a:r>
              <a:rPr lang="en-US" altLang="zh-CN" kern="0" dirty="0">
                <a:solidFill>
                  <a:srgbClr val="C00000"/>
                </a:solidFill>
              </a:rPr>
              <a:t>40</a:t>
            </a:r>
            <a:r>
              <a:rPr lang="zh-CN" altLang="en-US" kern="0" dirty="0">
                <a:solidFill>
                  <a:srgbClr val="C00000"/>
                </a:solidFill>
              </a:rPr>
              <a:t>（人）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827584" y="3852052"/>
            <a:ext cx="403397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40×25%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10 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（人）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8677" y="4381802"/>
            <a:ext cx="73013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 kumimoji="1" sz="2800" b="0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答：总</a:t>
            </a:r>
            <a:r>
              <a:rPr lang="zh-CN" altLang="en-US" dirty="0" smtClean="0"/>
              <a:t>人数是</a:t>
            </a:r>
            <a:r>
              <a:rPr lang="en-US" altLang="zh-CN" dirty="0" smtClean="0"/>
              <a:t>40</a:t>
            </a:r>
            <a:r>
              <a:rPr lang="zh-CN" altLang="en-US" dirty="0" smtClean="0"/>
              <a:t>人</a:t>
            </a:r>
            <a:r>
              <a:rPr lang="zh-CN" altLang="en-US" dirty="0"/>
              <a:t>，及格的</a:t>
            </a:r>
            <a:r>
              <a:rPr lang="zh-CN" altLang="en-US" dirty="0" smtClean="0"/>
              <a:t>人数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人</a:t>
            </a:r>
            <a:r>
              <a:rPr lang="zh-CN" altLang="en-US" dirty="0"/>
              <a:t>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104130" y="483921"/>
            <a:ext cx="4097020" cy="3423869"/>
            <a:chOff x="5691188" y="1519238"/>
            <a:chExt cx="4883151" cy="4548184"/>
          </a:xfrm>
        </p:grpSpPr>
        <p:grpSp>
          <p:nvGrpSpPr>
            <p:cNvPr id="22" name="Group 16"/>
            <p:cNvGrpSpPr/>
            <p:nvPr/>
          </p:nvGrpSpPr>
          <p:grpSpPr bwMode="auto">
            <a:xfrm>
              <a:off x="5691188" y="1519238"/>
              <a:ext cx="4883151" cy="4259263"/>
              <a:chOff x="2598" y="966"/>
              <a:chExt cx="3076" cy="2683"/>
            </a:xfrm>
          </p:grpSpPr>
          <p:sp>
            <p:nvSpPr>
              <p:cNvPr id="24" name="Line 3"/>
              <p:cNvSpPr>
                <a:spLocks noChangeShapeType="1"/>
              </p:cNvSpPr>
              <p:nvPr/>
            </p:nvSpPr>
            <p:spPr bwMode="auto">
              <a:xfrm>
                <a:off x="2598" y="2676"/>
                <a:ext cx="12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4"/>
              <p:cNvSpPr>
                <a:spLocks noChangeShapeType="1"/>
              </p:cNvSpPr>
              <p:nvPr/>
            </p:nvSpPr>
            <p:spPr bwMode="auto">
              <a:xfrm rot="-3571531" flipV="1">
                <a:off x="3526" y="2169"/>
                <a:ext cx="1170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 rot="-7972100">
                <a:off x="3619" y="3104"/>
                <a:ext cx="108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 rot="-5400000">
                <a:off x="3242" y="2115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2667" y="2007"/>
                <a:ext cx="1463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及格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25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%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120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良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40%</a:t>
                </a: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4070" y="2277"/>
                <a:ext cx="953" cy="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  <a:defRPr kumimoji="1" sz="2800">
                    <a:solidFill>
                      <a:srgbClr val="FF33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>
                    <a:solidFill>
                      <a:schemeClr val="tx1"/>
                    </a:solidFill>
                  </a:rPr>
                  <a:t>优</a:t>
                </a:r>
                <a:r>
                  <a:rPr lang="en-US" altLang="zh-CN">
                    <a:solidFill>
                      <a:schemeClr val="tx1"/>
                    </a:solidFill>
                  </a:rPr>
                  <a:t>30%</a:t>
                </a: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 flipV="1">
                <a:off x="4001" y="1389"/>
                <a:ext cx="258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4239" y="1389"/>
                <a:ext cx="1106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4146" y="966"/>
                <a:ext cx="1528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不及格</a:t>
                </a:r>
                <a:r>
                  <a:rPr kumimoji="1"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人</a:t>
                </a: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5705476" y="2400303"/>
              <a:ext cx="3638550" cy="36671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06166" y="889441"/>
            <a:ext cx="8229600" cy="487363"/>
          </a:xfrm>
          <a:prstGeom prst="rect">
            <a:avLst/>
          </a:prstGeom>
        </p:spPr>
        <p:txBody>
          <a:bodyPr lIns="68580" tIns="34290" rIns="68580" bIns="3429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校四、五、六年级开展“争做奥运志愿者”活动统计图。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7824" y="1635646"/>
            <a:ext cx="2889829" cy="2819944"/>
            <a:chOff x="4423448" y="2221775"/>
            <a:chExt cx="3853105" cy="37599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1747" name="Oval 4"/>
            <p:cNvSpPr>
              <a:spLocks noChangeArrowheads="1"/>
            </p:cNvSpPr>
            <p:nvPr/>
          </p:nvSpPr>
          <p:spPr bwMode="auto">
            <a:xfrm>
              <a:off x="4423448" y="2260600"/>
              <a:ext cx="3810000" cy="3721100"/>
            </a:xfrm>
            <a:prstGeom prst="ellipse">
              <a:avLst/>
            </a:prstGeom>
            <a:grpFill/>
            <a:ln w="9525" algn="ctr">
              <a:solidFill>
                <a:schemeClr val="folHlink"/>
              </a:solidFill>
              <a:round/>
            </a:ln>
          </p:spPr>
          <p:txBody>
            <a:bodyPr wrap="none" lIns="90000" tIns="46800" rIns="90000" bIns="468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b="1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1748" name="Line 5"/>
            <p:cNvSpPr>
              <a:spLocks noChangeShapeType="1"/>
            </p:cNvSpPr>
            <p:nvPr/>
          </p:nvSpPr>
          <p:spPr bwMode="auto">
            <a:xfrm flipH="1" flipV="1">
              <a:off x="6438900" y="2324100"/>
              <a:ext cx="12700" cy="127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/>
            </a:p>
          </p:txBody>
        </p:sp>
        <p:sp>
          <p:nvSpPr>
            <p:cNvPr id="31749" name="Line 6"/>
            <p:cNvSpPr>
              <a:spLocks noChangeShapeType="1"/>
            </p:cNvSpPr>
            <p:nvPr/>
          </p:nvSpPr>
          <p:spPr bwMode="auto">
            <a:xfrm>
              <a:off x="6388104" y="2224026"/>
              <a:ext cx="38096" cy="187807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/>
            </a:p>
          </p:txBody>
        </p:sp>
        <p:sp>
          <p:nvSpPr>
            <p:cNvPr id="31751" name="Line 11"/>
            <p:cNvSpPr>
              <a:spLocks noChangeShapeType="1"/>
            </p:cNvSpPr>
            <p:nvPr/>
          </p:nvSpPr>
          <p:spPr bwMode="auto">
            <a:xfrm flipV="1">
              <a:off x="6426199" y="2459063"/>
              <a:ext cx="901703" cy="174168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/>
            </a:p>
          </p:txBody>
        </p:sp>
        <p:sp>
          <p:nvSpPr>
            <p:cNvPr id="31752" name="Line 12"/>
            <p:cNvSpPr>
              <a:spLocks noChangeShapeType="1"/>
            </p:cNvSpPr>
            <p:nvPr/>
          </p:nvSpPr>
          <p:spPr bwMode="auto">
            <a:xfrm>
              <a:off x="6426200" y="4051300"/>
              <a:ext cx="0" cy="1930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/>
            </a:p>
          </p:txBody>
        </p:sp>
        <p:sp>
          <p:nvSpPr>
            <p:cNvPr id="31755" name="Text Box 17"/>
            <p:cNvSpPr txBox="1">
              <a:spLocks noChangeArrowheads="1"/>
            </p:cNvSpPr>
            <p:nvPr/>
          </p:nvSpPr>
          <p:spPr bwMode="auto">
            <a:xfrm rot="1027039">
              <a:off x="6479484" y="2221775"/>
              <a:ext cx="533400" cy="1357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四年级</a:t>
              </a:r>
            </a:p>
          </p:txBody>
        </p:sp>
        <p:sp>
          <p:nvSpPr>
            <p:cNvPr id="31756" name="Text Box 18"/>
            <p:cNvSpPr txBox="1">
              <a:spLocks noChangeArrowheads="1"/>
            </p:cNvSpPr>
            <p:nvPr/>
          </p:nvSpPr>
          <p:spPr bwMode="auto">
            <a:xfrm>
              <a:off x="6523953" y="4286641"/>
              <a:ext cx="1752600" cy="536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40%</a:t>
              </a:r>
            </a:p>
          </p:txBody>
        </p:sp>
        <p:sp>
          <p:nvSpPr>
            <p:cNvPr id="31757" name="Text Box 19"/>
            <p:cNvSpPr txBox="1">
              <a:spLocks noChangeArrowheads="1"/>
            </p:cNvSpPr>
            <p:nvPr/>
          </p:nvSpPr>
          <p:spPr bwMode="auto">
            <a:xfrm>
              <a:off x="7035800" y="3022600"/>
              <a:ext cx="584200" cy="1357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五年级</a:t>
              </a:r>
            </a:p>
          </p:txBody>
        </p:sp>
        <p:sp>
          <p:nvSpPr>
            <p:cNvPr id="31758" name="Text Box 20"/>
            <p:cNvSpPr txBox="1">
              <a:spLocks noChangeArrowheads="1"/>
            </p:cNvSpPr>
            <p:nvPr/>
          </p:nvSpPr>
          <p:spPr bwMode="auto">
            <a:xfrm>
              <a:off x="5461000" y="2654302"/>
              <a:ext cx="546100" cy="1357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六年级</a:t>
              </a:r>
            </a:p>
          </p:txBody>
        </p:sp>
        <p:sp>
          <p:nvSpPr>
            <p:cNvPr id="31759" name="Text Box 21"/>
            <p:cNvSpPr txBox="1">
              <a:spLocks noChangeArrowheads="1"/>
            </p:cNvSpPr>
            <p:nvPr/>
          </p:nvSpPr>
          <p:spPr bwMode="auto">
            <a:xfrm>
              <a:off x="5185448" y="3913115"/>
              <a:ext cx="1143000" cy="536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50%</a:t>
              </a: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21967" y="62778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3793" y="530419"/>
            <a:ext cx="5087938" cy="487363"/>
          </a:xfrm>
          <a:prstGeom prst="rect">
            <a:avLst/>
          </a:prstGeom>
        </p:spPr>
        <p:txBody>
          <a:bodyPr lIns="68580" tIns="34290" rIns="68580" bIns="3429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根据上面的扇形统计图填空。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6531" y="1415758"/>
            <a:ext cx="8519965" cy="2596152"/>
          </a:xfrm>
          <a:prstGeom prst="rect">
            <a:avLst/>
          </a:prstGeom>
        </p:spPr>
        <p:txBody>
          <a:bodyPr lIns="68580" tIns="34290" rIns="68580" bIns="34290"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（１）图中的４０％是指（　　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　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    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占（　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　　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　）的４０％。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（２）六年级比五年级参加活动少（　　　）％。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（３）五年级是六年级的（　　　）％。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76513" y="1567147"/>
            <a:ext cx="388661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五年级参加活动的人数</a:t>
            </a:r>
          </a:p>
        </p:txBody>
      </p:sp>
      <p:sp>
        <p:nvSpPr>
          <p:cNvPr id="25" name="矩形 24"/>
          <p:cNvSpPr/>
          <p:nvPr/>
        </p:nvSpPr>
        <p:spPr>
          <a:xfrm>
            <a:off x="1307602" y="2211710"/>
            <a:ext cx="288032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参加</a:t>
            </a: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活动总人数</a:t>
            </a:r>
          </a:p>
        </p:txBody>
      </p:sp>
      <p:sp>
        <p:nvSpPr>
          <p:cNvPr id="27" name="矩形 26"/>
          <p:cNvSpPr/>
          <p:nvPr/>
        </p:nvSpPr>
        <p:spPr>
          <a:xfrm>
            <a:off x="6372200" y="2844297"/>
            <a:ext cx="129432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１０</a:t>
            </a:r>
          </a:p>
        </p:txBody>
      </p:sp>
      <p:sp>
        <p:nvSpPr>
          <p:cNvPr id="28" name="矩形 27"/>
          <p:cNvSpPr/>
          <p:nvPr/>
        </p:nvSpPr>
        <p:spPr>
          <a:xfrm>
            <a:off x="4958828" y="3511773"/>
            <a:ext cx="119734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８０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076" y="562224"/>
            <a:ext cx="8229600" cy="749300"/>
          </a:xfrm>
          <a:prstGeom prst="rect">
            <a:avLst/>
          </a:prstGeom>
        </p:spPr>
        <p:txBody>
          <a:bodyPr lIns="68580" tIns="34290" rIns="68580" bIns="3429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四年级有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人，你能求出一共有多少人参加这次活动吗？五、六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年级各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有多少人参加活动？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1076" y="1494237"/>
            <a:ext cx="3509838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  1</a:t>
            </a:r>
            <a:r>
              <a:rPr lang="zh-CN" altLang="en-US" kern="0" dirty="0">
                <a:solidFill>
                  <a:srgbClr val="C00000"/>
                </a:solidFill>
              </a:rPr>
              <a:t>－</a:t>
            </a:r>
            <a:r>
              <a:rPr lang="en-US" altLang="zh-CN" kern="0" dirty="0">
                <a:solidFill>
                  <a:srgbClr val="C00000"/>
                </a:solidFill>
              </a:rPr>
              <a:t>50%</a:t>
            </a:r>
            <a:r>
              <a:rPr lang="zh-CN" altLang="en-US" kern="0" dirty="0">
                <a:solidFill>
                  <a:srgbClr val="C00000"/>
                </a:solidFill>
              </a:rPr>
              <a:t>－</a:t>
            </a:r>
            <a:r>
              <a:rPr lang="en-US" altLang="zh-CN" kern="0" dirty="0">
                <a:solidFill>
                  <a:srgbClr val="C00000"/>
                </a:solidFill>
              </a:rPr>
              <a:t>40%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=50%-40%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C00000"/>
                </a:solidFill>
              </a:rPr>
              <a:t>＝</a:t>
            </a:r>
            <a:r>
              <a:rPr lang="en-US" altLang="zh-CN" kern="0" dirty="0">
                <a:solidFill>
                  <a:srgbClr val="C00000"/>
                </a:solidFill>
              </a:rPr>
              <a:t>10%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383687" y="1475977"/>
            <a:ext cx="41951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1"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</a:rPr>
              <a:t>20÷ 10% </a:t>
            </a:r>
            <a:r>
              <a:rPr lang="zh-CN" altLang="en-US" kern="0" dirty="0">
                <a:solidFill>
                  <a:srgbClr val="C00000"/>
                </a:solidFill>
              </a:rPr>
              <a:t>＝</a:t>
            </a:r>
            <a:r>
              <a:rPr lang="en-US" altLang="zh-CN" kern="0" dirty="0" smtClean="0">
                <a:solidFill>
                  <a:srgbClr val="C00000"/>
                </a:solidFill>
              </a:rPr>
              <a:t>200</a:t>
            </a:r>
            <a:r>
              <a:rPr lang="zh-CN" altLang="en-US" kern="0" dirty="0" smtClean="0">
                <a:solidFill>
                  <a:srgbClr val="C00000"/>
                </a:solidFill>
              </a:rPr>
              <a:t>（</a:t>
            </a:r>
            <a:r>
              <a:rPr lang="zh-CN" altLang="en-US" kern="0" dirty="0">
                <a:solidFill>
                  <a:srgbClr val="C00000"/>
                </a:solidFill>
              </a:rPr>
              <a:t>人）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382508" y="2114911"/>
            <a:ext cx="392891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200×50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10 0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（人）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82508" y="2838794"/>
            <a:ext cx="42049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200×40%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（人）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3727797"/>
            <a:ext cx="79730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kumimoji="1" lang="zh-CN" altLang="en-US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答：一共有</a:t>
            </a:r>
            <a:r>
              <a:rPr kumimoji="1" lang="en-US" altLang="zh-CN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kumimoji="1" lang="zh-CN" altLang="en-US" sz="2800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人，</a:t>
            </a:r>
            <a:r>
              <a:rPr kumimoji="1" lang="zh-CN" altLang="en-US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五、六</a:t>
            </a:r>
            <a:r>
              <a:rPr kumimoji="1" lang="zh-CN" altLang="en-US" sz="2800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年级分别</a:t>
            </a:r>
            <a:r>
              <a:rPr kumimoji="1" lang="zh-CN" altLang="en-US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kumimoji="1" lang="en-US" altLang="zh-CN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kumimoji="1" lang="zh-CN" altLang="en-US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kumimoji="1" lang="zh-CN" altLang="en-US" sz="2800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人。</a:t>
            </a:r>
            <a:endParaRPr kumimoji="1" lang="zh-CN" altLang="en-US" sz="2800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3608" y="91556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认识扇形统计图的特点，了解扇形统计图的作用；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．学会观察扇形统计图，能根据扇形统计图提出数学问题并解决问题；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．在学习过程中，感受扇形统计图的价值，体会统计方法与统计思想。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627534"/>
            <a:ext cx="2309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68352" y="4083918"/>
            <a:ext cx="4268836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我国居民平衡膳食宝塔图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026042" y="391319"/>
            <a:ext cx="7317771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下面是笑笑一家三口一天各类食物的摄入量。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323528" y="987574"/>
          <a:ext cx="8496944" cy="2995756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种类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摄入量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克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占总摄入量的百分比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油脂类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奶类和豆类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450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鱼、禽、肉、蛋等类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蔬菜和水果类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900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谷类</a:t>
                      </a:r>
                    </a:p>
                  </a:txBody>
                  <a:tcPr marL="67500" marR="67500" marT="35096" marB="350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1800</a:t>
                      </a: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7500" marR="67500" marT="35096" marB="350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1312" name="Rectangle 48"/>
          <p:cNvSpPr>
            <a:spLocks noChangeArrowheads="1"/>
          </p:cNvSpPr>
          <p:nvPr/>
        </p:nvSpPr>
        <p:spPr bwMode="auto">
          <a:xfrm>
            <a:off x="6160722" y="2992675"/>
            <a:ext cx="1377553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23.7%</a:t>
            </a:r>
          </a:p>
        </p:txBody>
      </p:sp>
      <p:sp>
        <p:nvSpPr>
          <p:cNvPr id="651313" name="Rectangle 49"/>
          <p:cNvSpPr>
            <a:spLocks noChangeArrowheads="1"/>
          </p:cNvSpPr>
          <p:nvPr/>
        </p:nvSpPr>
        <p:spPr bwMode="auto">
          <a:xfrm>
            <a:off x="6270177" y="1516190"/>
            <a:ext cx="96186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1.3%</a:t>
            </a:r>
          </a:p>
        </p:txBody>
      </p:sp>
      <p:sp>
        <p:nvSpPr>
          <p:cNvPr id="651314" name="Rectangle 50"/>
          <p:cNvSpPr>
            <a:spLocks noChangeArrowheads="1"/>
          </p:cNvSpPr>
          <p:nvPr/>
        </p:nvSpPr>
        <p:spPr bwMode="auto">
          <a:xfrm>
            <a:off x="6262164" y="2026633"/>
            <a:ext cx="1171858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11.8%</a:t>
            </a:r>
          </a:p>
        </p:txBody>
      </p:sp>
      <p:sp>
        <p:nvSpPr>
          <p:cNvPr id="651315" name="Rectangle 51"/>
          <p:cNvSpPr>
            <a:spLocks noChangeArrowheads="1"/>
          </p:cNvSpPr>
          <p:nvPr/>
        </p:nvSpPr>
        <p:spPr bwMode="auto">
          <a:xfrm>
            <a:off x="6243256" y="2473562"/>
            <a:ext cx="1171858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15.8%</a:t>
            </a:r>
          </a:p>
        </p:txBody>
      </p:sp>
      <p:sp>
        <p:nvSpPr>
          <p:cNvPr id="651316" name="Rectangle 52"/>
          <p:cNvSpPr>
            <a:spLocks noChangeArrowheads="1"/>
          </p:cNvSpPr>
          <p:nvPr/>
        </p:nvSpPr>
        <p:spPr bwMode="auto">
          <a:xfrm>
            <a:off x="6164049" y="3494448"/>
            <a:ext cx="1377554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47.4%</a:t>
            </a:r>
          </a:p>
        </p:txBody>
      </p:sp>
      <p:graphicFrame>
        <p:nvGraphicFramePr>
          <p:cNvPr id="9254" name="Group 38"/>
          <p:cNvGraphicFramePr>
            <a:graphicFrameLocks noGrp="1"/>
          </p:cNvGraphicFramePr>
          <p:nvPr>
            <p:ph idx="4294967295"/>
          </p:nvPr>
        </p:nvGraphicFramePr>
        <p:xfrm>
          <a:off x="323528" y="3981708"/>
          <a:ext cx="8496944" cy="496932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总摄入量</a:t>
                      </a:r>
                    </a:p>
                  </a:txBody>
                  <a:tcPr marL="67504" marR="67504" marT="35106" marB="35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3800</a:t>
                      </a:r>
                    </a:p>
                  </a:txBody>
                  <a:tcPr marL="67504" marR="67504" marT="35106" marB="35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</a:p>
                  </a:txBody>
                  <a:tcPr marL="67504" marR="67504" marT="35106" marB="35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1337" name="Text Box 73"/>
          <p:cNvSpPr txBox="1">
            <a:spLocks noChangeArrowheads="1"/>
          </p:cNvSpPr>
          <p:nvPr/>
        </p:nvSpPr>
        <p:spPr bwMode="auto">
          <a:xfrm>
            <a:off x="6243256" y="3998764"/>
            <a:ext cx="120967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100%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312" grpId="0"/>
      <p:bldP spid="651313" grpId="0"/>
      <p:bldP spid="651314" grpId="0"/>
      <p:bldP spid="651315" grpId="0"/>
      <p:bldP spid="651316" grpId="0"/>
      <p:bldP spid="651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5"/>
          <p:cNvGrpSpPr/>
          <p:nvPr/>
        </p:nvGrpSpPr>
        <p:grpSpPr bwMode="auto">
          <a:xfrm>
            <a:off x="2412334" y="674881"/>
            <a:ext cx="4378079" cy="4186515"/>
            <a:chOff x="833" y="362"/>
            <a:chExt cx="3789" cy="3565"/>
          </a:xfrm>
          <a:noFill/>
        </p:grpSpPr>
        <p:pic>
          <p:nvPicPr>
            <p:cNvPr id="17415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362"/>
              <a:ext cx="3782" cy="3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Group 45"/>
            <p:cNvGrpSpPr/>
            <p:nvPr/>
          </p:nvGrpSpPr>
          <p:grpSpPr bwMode="auto">
            <a:xfrm>
              <a:off x="942" y="519"/>
              <a:ext cx="3564" cy="3306"/>
              <a:chOff x="1051" y="713"/>
              <a:chExt cx="3237" cy="3000"/>
            </a:xfrm>
            <a:grpFill/>
          </p:grpSpPr>
          <p:sp>
            <p:nvSpPr>
              <p:cNvPr id="17424" name="Oval 39"/>
              <p:cNvSpPr>
                <a:spLocks noChangeArrowheads="1"/>
              </p:cNvSpPr>
              <p:nvPr/>
            </p:nvSpPr>
            <p:spPr bwMode="auto">
              <a:xfrm>
                <a:off x="1051" y="722"/>
                <a:ext cx="3237" cy="2991"/>
              </a:xfrm>
              <a:prstGeom prst="ellipse">
                <a:avLst/>
              </a:prstGeom>
              <a:grpFill/>
              <a:ln w="28575" algn="ctr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 sz="2800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25" name="Line 40"/>
              <p:cNvSpPr>
                <a:spLocks noChangeShapeType="1"/>
              </p:cNvSpPr>
              <p:nvPr/>
            </p:nvSpPr>
            <p:spPr bwMode="auto">
              <a:xfrm>
                <a:off x="2661" y="713"/>
                <a:ext cx="9" cy="151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26" name="Line 41"/>
              <p:cNvSpPr>
                <a:spLocks noChangeShapeType="1"/>
              </p:cNvSpPr>
              <p:nvPr/>
            </p:nvSpPr>
            <p:spPr bwMode="auto">
              <a:xfrm>
                <a:off x="1051" y="2094"/>
                <a:ext cx="1619" cy="1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27" name="Line 42"/>
              <p:cNvSpPr>
                <a:spLocks noChangeShapeType="1"/>
              </p:cNvSpPr>
              <p:nvPr/>
            </p:nvSpPr>
            <p:spPr bwMode="auto">
              <a:xfrm flipV="1">
                <a:off x="1682" y="2203"/>
                <a:ext cx="997" cy="119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28" name="Line 43"/>
              <p:cNvSpPr>
                <a:spLocks noChangeShapeType="1"/>
              </p:cNvSpPr>
              <p:nvPr/>
            </p:nvSpPr>
            <p:spPr bwMode="auto">
              <a:xfrm>
                <a:off x="2661" y="2213"/>
                <a:ext cx="128" cy="148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29" name="Line 44"/>
              <p:cNvSpPr>
                <a:spLocks noChangeShapeType="1"/>
              </p:cNvSpPr>
              <p:nvPr/>
            </p:nvSpPr>
            <p:spPr bwMode="auto">
              <a:xfrm>
                <a:off x="2670" y="2203"/>
                <a:ext cx="256" cy="14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7417" name="Text Box 48"/>
            <p:cNvSpPr txBox="1">
              <a:spLocks noChangeArrowheads="1"/>
            </p:cNvSpPr>
            <p:nvPr/>
          </p:nvSpPr>
          <p:spPr bwMode="auto">
            <a:xfrm>
              <a:off x="2869" y="1718"/>
              <a:ext cx="1461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谷类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47.4%</a:t>
              </a:r>
            </a:p>
          </p:txBody>
        </p:sp>
        <p:sp>
          <p:nvSpPr>
            <p:cNvPr id="17418" name="Text Box 49"/>
            <p:cNvSpPr txBox="1">
              <a:spLocks noChangeArrowheads="1"/>
            </p:cNvSpPr>
            <p:nvPr/>
          </p:nvSpPr>
          <p:spPr bwMode="auto">
            <a:xfrm>
              <a:off x="1322" y="929"/>
              <a:ext cx="1336" cy="1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蔬菜和水果类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23.7%</a:t>
              </a:r>
            </a:p>
          </p:txBody>
        </p:sp>
        <p:sp>
          <p:nvSpPr>
            <p:cNvPr id="17419" name="Text Box 50"/>
            <p:cNvSpPr txBox="1">
              <a:spLocks noChangeArrowheads="1"/>
            </p:cNvSpPr>
            <p:nvPr/>
          </p:nvSpPr>
          <p:spPr bwMode="auto">
            <a:xfrm>
              <a:off x="907" y="2108"/>
              <a:ext cx="1645" cy="1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鱼、禽、肉、蛋等类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15.8%</a:t>
              </a:r>
            </a:p>
          </p:txBody>
        </p:sp>
        <p:sp>
          <p:nvSpPr>
            <p:cNvPr id="17420" name="Text Box 51"/>
            <p:cNvSpPr txBox="1">
              <a:spLocks noChangeArrowheads="1"/>
            </p:cNvSpPr>
            <p:nvPr/>
          </p:nvSpPr>
          <p:spPr bwMode="auto">
            <a:xfrm>
              <a:off x="1735" y="2964"/>
              <a:ext cx="1271" cy="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奶类和豆类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11.8%</a:t>
              </a:r>
            </a:p>
          </p:txBody>
        </p:sp>
        <p:sp>
          <p:nvSpPr>
            <p:cNvPr id="17421" name="Line 52"/>
            <p:cNvSpPr>
              <a:spLocks noChangeShapeType="1"/>
            </p:cNvSpPr>
            <p:nvPr/>
          </p:nvSpPr>
          <p:spPr bwMode="auto">
            <a:xfrm flipV="1">
              <a:off x="3107" y="3924"/>
              <a:ext cx="1350" cy="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22" name="Line 53"/>
            <p:cNvSpPr>
              <a:spLocks noChangeShapeType="1"/>
            </p:cNvSpPr>
            <p:nvPr/>
          </p:nvSpPr>
          <p:spPr bwMode="auto">
            <a:xfrm flipH="1" flipV="1">
              <a:off x="2907" y="3720"/>
              <a:ext cx="185" cy="20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23" name="Text Box 54"/>
            <p:cNvSpPr txBox="1">
              <a:spLocks noChangeArrowheads="1"/>
            </p:cNvSpPr>
            <p:nvPr/>
          </p:nvSpPr>
          <p:spPr bwMode="auto">
            <a:xfrm>
              <a:off x="3051" y="3529"/>
              <a:ext cx="1571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油脂类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1.3%</a:t>
              </a:r>
            </a:p>
          </p:txBody>
        </p:sp>
      </p:grpSp>
      <p:sp>
        <p:nvSpPr>
          <p:cNvPr id="2" name="思想气泡: 云 1"/>
          <p:cNvSpPr/>
          <p:nvPr/>
        </p:nvSpPr>
        <p:spPr>
          <a:xfrm>
            <a:off x="123165" y="792795"/>
            <a:ext cx="2233425" cy="1745967"/>
          </a:xfrm>
          <a:prstGeom prst="cloudCallout">
            <a:avLst>
              <a:gd name="adj1" fmla="val -17447"/>
              <a:gd name="adj2" fmla="val 77049"/>
            </a:avLst>
          </a:prstGeom>
          <a:solidFill>
            <a:srgbClr val="F8C7C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412" name="Rectangle 58"/>
          <p:cNvSpPr>
            <a:spLocks noChangeArrowheads="1"/>
          </p:cNvSpPr>
          <p:nvPr/>
        </p:nvSpPr>
        <p:spPr bwMode="auto">
          <a:xfrm>
            <a:off x="1035501" y="250032"/>
            <a:ext cx="6958699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笑笑一家三口一天各类食物的摄入量统计图</a:t>
            </a:r>
          </a:p>
        </p:txBody>
      </p:sp>
      <p:sp>
        <p:nvSpPr>
          <p:cNvPr id="17413" name="文本框 2"/>
          <p:cNvSpPr txBox="1">
            <a:spLocks noChangeArrowheads="1"/>
          </p:cNvSpPr>
          <p:nvPr/>
        </p:nvSpPr>
        <p:spPr bwMode="auto">
          <a:xfrm>
            <a:off x="334763" y="1041731"/>
            <a:ext cx="1919164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右图是根据上表的数据绘制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4" name="文本框 4"/>
          <p:cNvSpPr txBox="1">
            <a:spLocks noChangeArrowheads="1"/>
          </p:cNvSpPr>
          <p:nvPr/>
        </p:nvSpPr>
        <p:spPr bwMode="auto">
          <a:xfrm>
            <a:off x="6908823" y="1319145"/>
            <a:ext cx="2015775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这是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扇形统计图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，用整个圆来表示笑笑家一天各类食物的总摄入量。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标注 22"/>
          <p:cNvSpPr/>
          <p:nvPr/>
        </p:nvSpPr>
        <p:spPr>
          <a:xfrm>
            <a:off x="6796328" y="618722"/>
            <a:ext cx="1736112" cy="2280774"/>
          </a:xfrm>
          <a:prstGeom prst="wedgeRoundRectCallout">
            <a:avLst>
              <a:gd name="adj1" fmla="val 39632"/>
              <a:gd name="adj2" fmla="val 59599"/>
              <a:gd name="adj3" fmla="val 16667"/>
            </a:avLst>
          </a:prstGeom>
          <a:solidFill>
            <a:srgbClr val="FFF9B0"/>
          </a:solidFill>
          <a:ln w="19050">
            <a:solidFill>
              <a:srgbClr val="85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标注 1"/>
          <p:cNvSpPr/>
          <p:nvPr/>
        </p:nvSpPr>
        <p:spPr>
          <a:xfrm>
            <a:off x="189129" y="1044067"/>
            <a:ext cx="1736112" cy="1731578"/>
          </a:xfrm>
          <a:prstGeom prst="wedgeRoundRectCallout">
            <a:avLst>
              <a:gd name="adj1" fmla="val 1869"/>
              <a:gd name="adj2" fmla="val 65935"/>
              <a:gd name="adj3" fmla="val 16667"/>
            </a:avLst>
          </a:prstGeom>
          <a:solidFill>
            <a:srgbClr val="F8C7C6"/>
          </a:solidFill>
          <a:ln w="19050"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320395" y="327703"/>
            <a:ext cx="58864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从统计图中你能获得哪些信息？</a:t>
            </a:r>
          </a:p>
        </p:txBody>
      </p:sp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259981" y="1044067"/>
            <a:ext cx="1620419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我从统计图中一眼看出谷类最多。</a:t>
            </a:r>
          </a:p>
        </p:txBody>
      </p:sp>
      <p:sp>
        <p:nvSpPr>
          <p:cNvPr id="18437" name="文本框 4"/>
          <p:cNvSpPr txBox="1">
            <a:spLocks noChangeArrowheads="1"/>
          </p:cNvSpPr>
          <p:nvPr/>
        </p:nvSpPr>
        <p:spPr bwMode="auto">
          <a:xfrm>
            <a:off x="6910167" y="708104"/>
            <a:ext cx="1592985" cy="2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我从统计图中看出谷类占总摄入量是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47.4%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grpSp>
        <p:nvGrpSpPr>
          <p:cNvPr id="25" name="Group 55"/>
          <p:cNvGrpSpPr/>
          <p:nvPr/>
        </p:nvGrpSpPr>
        <p:grpSpPr bwMode="auto">
          <a:xfrm>
            <a:off x="2135230" y="762222"/>
            <a:ext cx="4389634" cy="4139541"/>
            <a:chOff x="823" y="413"/>
            <a:chExt cx="3799" cy="3525"/>
          </a:xfrm>
          <a:noFill/>
        </p:grpSpPr>
        <p:pic>
          <p:nvPicPr>
            <p:cNvPr id="2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413"/>
              <a:ext cx="3782" cy="3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5"/>
            <p:cNvGrpSpPr/>
            <p:nvPr/>
          </p:nvGrpSpPr>
          <p:grpSpPr bwMode="auto">
            <a:xfrm>
              <a:off x="942" y="519"/>
              <a:ext cx="3564" cy="3306"/>
              <a:chOff x="1051" y="713"/>
              <a:chExt cx="3237" cy="3000"/>
            </a:xfrm>
            <a:grpFill/>
          </p:grpSpPr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1051" y="722"/>
                <a:ext cx="3237" cy="2991"/>
              </a:xfrm>
              <a:prstGeom prst="ellipse">
                <a:avLst/>
              </a:prstGeom>
              <a:grpFill/>
              <a:ln w="28575" algn="ctr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 sz="2800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>
                <a:off x="2661" y="713"/>
                <a:ext cx="9" cy="151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1051" y="2094"/>
                <a:ext cx="1619" cy="1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 flipV="1">
                <a:off x="1682" y="2203"/>
                <a:ext cx="997" cy="119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>
                <a:off x="2661" y="2213"/>
                <a:ext cx="128" cy="148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>
                <a:off x="2670" y="2203"/>
                <a:ext cx="256" cy="149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Text Box 48"/>
            <p:cNvSpPr txBox="1">
              <a:spLocks noChangeArrowheads="1"/>
            </p:cNvSpPr>
            <p:nvPr/>
          </p:nvSpPr>
          <p:spPr bwMode="auto">
            <a:xfrm>
              <a:off x="2869" y="1718"/>
              <a:ext cx="1461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谷类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47.4%</a:t>
              </a:r>
            </a:p>
          </p:txBody>
        </p: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>
              <a:off x="1322" y="929"/>
              <a:ext cx="1336" cy="1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蔬菜和水果类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23.7%</a:t>
              </a: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907" y="2108"/>
              <a:ext cx="1645" cy="1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鱼、禽、肉、蛋等类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15.8%</a:t>
              </a:r>
            </a:p>
          </p:txBody>
        </p: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590" y="2988"/>
              <a:ext cx="1392" cy="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奶类和豆类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11.8%</a:t>
              </a: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flipV="1">
              <a:off x="3107" y="3924"/>
              <a:ext cx="1350" cy="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flipH="1" flipV="1">
              <a:off x="2907" y="3720"/>
              <a:ext cx="185" cy="20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3051" y="3529"/>
              <a:ext cx="1571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油脂类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1.3%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18436" grpId="0"/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209712"/>
            <a:ext cx="1409700" cy="13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243169"/>
            <a:ext cx="2950369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25"/>
          <p:cNvSpPr txBox="1">
            <a:spLocks noChangeArrowheads="1"/>
          </p:cNvSpPr>
          <p:nvPr/>
        </p:nvSpPr>
        <p:spPr bwMode="auto">
          <a:xfrm>
            <a:off x="446750" y="411510"/>
            <a:ext cx="777785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观察下面的统计图，说一说你获得了哪些信息？</a:t>
            </a:r>
          </a:p>
        </p:txBody>
      </p:sp>
      <p:sp>
        <p:nvSpPr>
          <p:cNvPr id="19462" name="文本框 26"/>
          <p:cNvSpPr txBox="1">
            <a:spLocks noChangeArrowheads="1"/>
          </p:cNvSpPr>
          <p:nvPr/>
        </p:nvSpPr>
        <p:spPr bwMode="auto">
          <a:xfrm>
            <a:off x="417598" y="2931790"/>
            <a:ext cx="8402874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）从第一个统计图中我可以看出伙食水电占家庭支出最多，其他项占家庭支出最少。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）从第二个统计图中我可以看出亚洲面积占世界面积最大，大洋洲的面积占世界面积最小。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172005"/>
            <a:ext cx="2068163" cy="2087860"/>
          </a:xfrm>
          <a:prstGeom prst="rect">
            <a:avLst/>
          </a:prstGeom>
        </p:spPr>
      </p:pic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790424" y="507507"/>
            <a:ext cx="58864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中国人口约占世界人口的百分比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5652120" y="1425920"/>
            <a:ext cx="324036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中国人口约占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19%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5904" y="1289328"/>
            <a:ext cx="3338476" cy="1745967"/>
            <a:chOff x="986" y="1691"/>
            <a:chExt cx="5257" cy="2750"/>
          </a:xfrm>
        </p:grpSpPr>
        <p:sp>
          <p:nvSpPr>
            <p:cNvPr id="7" name="思想气泡: 云 6"/>
            <p:cNvSpPr/>
            <p:nvPr/>
          </p:nvSpPr>
          <p:spPr>
            <a:xfrm>
              <a:off x="986" y="1691"/>
              <a:ext cx="5257" cy="2750"/>
            </a:xfrm>
            <a:prstGeom prst="cloudCallout">
              <a:avLst/>
            </a:prstGeom>
            <a:solidFill>
              <a:srgbClr val="F8C7C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1582" y="1896"/>
              <a:ext cx="4377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我从统计图中看出中国人口占世界人口的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19%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088585"/>
            <a:ext cx="1998222" cy="1907394"/>
          </a:xfrm>
          <a:prstGeom prst="rect">
            <a:avLst/>
          </a:prstGeom>
        </p:spPr>
      </p:pic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907957" y="411004"/>
            <a:ext cx="58864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中国耕地约占世界耕地的百分比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6082008" y="1506248"/>
            <a:ext cx="307834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中国耕地约占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7%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5310" y="1202690"/>
            <a:ext cx="4532630" cy="2009140"/>
            <a:chOff x="906" y="1555"/>
            <a:chExt cx="7138" cy="3164"/>
          </a:xfrm>
        </p:grpSpPr>
        <p:sp>
          <p:nvSpPr>
            <p:cNvPr id="6" name="思想气泡: 云 5"/>
            <p:cNvSpPr/>
            <p:nvPr/>
          </p:nvSpPr>
          <p:spPr>
            <a:xfrm>
              <a:off x="906" y="1555"/>
              <a:ext cx="7139" cy="3165"/>
            </a:xfrm>
            <a:prstGeom prst="cloudCallout">
              <a:avLst/>
            </a:prstGeom>
            <a:solidFill>
              <a:srgbClr val="F8C7C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1760" y="1897"/>
              <a:ext cx="5161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我从统计图中看出中国耕地面积占世界耕地面积的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7%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784</Words>
  <Application>Microsoft Office PowerPoint</Application>
  <PresentationFormat>全屏显示(16:9)</PresentationFormat>
  <Paragraphs>125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Calibri</vt:lpstr>
      <vt:lpstr>楷体</vt:lpstr>
      <vt:lpstr>微软雅黑</vt:lpstr>
      <vt:lpstr>楷体_GB2312</vt:lpstr>
      <vt:lpstr>宋体</vt:lpstr>
      <vt:lpstr>Wingdings</vt:lpstr>
      <vt:lpstr>Arial</vt:lpstr>
      <vt:lpstr>等线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我校四、五、六年级开展“争做奥运志愿者”活动统计图。</vt:lpstr>
      <vt:lpstr>根据上面的扇形统计图填空。</vt:lpstr>
      <vt:lpstr>如果四年级有20人，你能求出一共有多少人参加这次活动吗？五、六年级各有多少人参加活动？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2018-04-17T06:46:00Z</dcterms:created>
  <dcterms:modified xsi:type="dcterms:W3CDTF">2023-01-16T16:40:33Z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133BCA60E5CD4523B12075C84CB13F35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