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72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9852" autoAdjust="0"/>
  </p:normalViewPr>
  <p:slideViewPr>
    <p:cSldViewPr>
      <p:cViewPr>
        <p:scale>
          <a:sx n="140" d="100"/>
          <a:sy n="140" d="100"/>
        </p:scale>
        <p:origin x="-984" y="-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48B9D-C3EF-4F87-954D-825FFBFDF1D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254CC-6D17-4AB3-A887-1E6F5D60F3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386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baseline="0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百分数（二）  求一个数比另一个数多百分之几</a:t>
            </a:r>
            <a:endParaRPr lang="zh-CN" altLang="en-US" sz="1200" b="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46675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069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青岛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版六年制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六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630063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259632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9302" y="2283718"/>
            <a:ext cx="1436933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331640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790721" y="995343"/>
            <a:ext cx="6072083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欢乐农家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</a:t>
            </a:r>
            <a:r>
              <a:rPr lang="en-US" altLang="zh-CN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百分数（二）</a:t>
            </a:r>
            <a:endParaRPr lang="zh-CN" altLang="en-US" sz="2800" b="1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402366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804248" y="445727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1032396" y="1013745"/>
            <a:ext cx="654847" cy="648072"/>
            <a:chOff x="1306635" y="1440417"/>
            <a:chExt cx="654847" cy="64807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326372" y="1457547"/>
              <a:ext cx="63511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500" b="1" dirty="0">
                  <a:solidFill>
                    <a:srgbClr val="0050AA"/>
                  </a:solidFill>
                  <a:latin typeface="+mj-ea"/>
                  <a:ea typeface="+mj-ea"/>
                </a:rPr>
                <a:t>一</a:t>
              </a:r>
            </a:p>
          </p:txBody>
        </p:sp>
      </p:grpSp>
      <p:sp>
        <p:nvSpPr>
          <p:cNvPr id="26" name="单圆角矩形 25"/>
          <p:cNvSpPr/>
          <p:nvPr/>
        </p:nvSpPr>
        <p:spPr>
          <a:xfrm>
            <a:off x="3779912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>
            <a:hlinkClick r:id="rId8" action="ppaction://hlinksldjump"/>
          </p:cNvPr>
          <p:cNvSpPr/>
          <p:nvPr/>
        </p:nvSpPr>
        <p:spPr>
          <a:xfrm>
            <a:off x="3840477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28" name="矩形 27"/>
          <p:cNvSpPr/>
          <p:nvPr/>
        </p:nvSpPr>
        <p:spPr>
          <a:xfrm>
            <a:off x="2834086" y="43251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763688" y="2488658"/>
            <a:ext cx="5614691" cy="1584176"/>
            <a:chOff x="2068180" y="2173457"/>
            <a:chExt cx="4952091" cy="2126485"/>
          </a:xfrm>
        </p:grpSpPr>
        <p:sp>
          <p:nvSpPr>
            <p:cNvPr id="18" name="圆角矩形 69"/>
            <p:cNvSpPr/>
            <p:nvPr/>
          </p:nvSpPr>
          <p:spPr>
            <a:xfrm>
              <a:off x="2068180" y="2173457"/>
              <a:ext cx="4952091" cy="2126485"/>
            </a:xfrm>
            <a:prstGeom prst="roundRect">
              <a:avLst>
                <a:gd name="adj" fmla="val 10006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dist="38100" algn="l" rotWithShape="0">
                <a:prstClr val="black">
                  <a:alpha val="49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b="1" ker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圆角矩形 21"/>
            <p:cNvSpPr/>
            <p:nvPr/>
          </p:nvSpPr>
          <p:spPr>
            <a:xfrm>
              <a:off x="2068180" y="2180179"/>
              <a:ext cx="4952091" cy="1411155"/>
            </a:xfrm>
            <a:custGeom>
              <a:avLst/>
              <a:gdLst/>
              <a:ahLst/>
              <a:cxnLst/>
              <a:rect l="l" t="t" r="r" b="b"/>
              <a:pathLst>
                <a:path w="3024336" h="587758">
                  <a:moveTo>
                    <a:pt x="88623" y="0"/>
                  </a:moveTo>
                  <a:lnTo>
                    <a:pt x="2935713" y="0"/>
                  </a:lnTo>
                  <a:cubicBezTo>
                    <a:pt x="2984658" y="0"/>
                    <a:pt x="3024336" y="39678"/>
                    <a:pt x="3024336" y="88623"/>
                  </a:cubicBezTo>
                  <a:lnTo>
                    <a:pt x="3024336" y="402900"/>
                  </a:lnTo>
                  <a:cubicBezTo>
                    <a:pt x="2669482" y="517144"/>
                    <a:pt x="2179692" y="587758"/>
                    <a:pt x="1638765" y="587758"/>
                  </a:cubicBezTo>
                  <a:cubicBezTo>
                    <a:pt x="953663" y="587758"/>
                    <a:pt x="350591" y="474486"/>
                    <a:pt x="0" y="302375"/>
                  </a:cubicBezTo>
                  <a:lnTo>
                    <a:pt x="0" y="88623"/>
                  </a:lnTo>
                  <a:cubicBezTo>
                    <a:pt x="0" y="39678"/>
                    <a:pt x="39678" y="0"/>
                    <a:pt x="88623" y="0"/>
                  </a:cubicBezTo>
                  <a:close/>
                </a:path>
              </a:pathLst>
            </a:custGeom>
            <a:solidFill>
              <a:srgbClr val="FFFFFF">
                <a:alpha val="2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b="1" ker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2" name="圆角矩形 71"/>
            <p:cNvSpPr/>
            <p:nvPr/>
          </p:nvSpPr>
          <p:spPr>
            <a:xfrm>
              <a:off x="2203965" y="2331242"/>
              <a:ext cx="4680520" cy="1810914"/>
            </a:xfrm>
            <a:prstGeom prst="roundRect">
              <a:avLst>
                <a:gd name="adj" fmla="val 10006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25400" dir="13500000">
                <a:prstClr val="black">
                  <a:alpha val="61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b="1" ker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288" y="122355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56160" y="844154"/>
            <a:ext cx="562451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defRPr/>
            </a:pPr>
            <a:endParaRPr lang="zh-CN" altLang="zh-CN" sz="1800" b="1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33588" y="1275160"/>
            <a:ext cx="28086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80623" y="2852442"/>
            <a:ext cx="3673078" cy="49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spcBef>
                <a:spcPct val="0"/>
              </a:spcBef>
              <a:buFontTx/>
              <a:buNone/>
              <a:defRPr sz="2400" b="1">
                <a:latin typeface="楷体_GB2312" panose="02010609030101010101" pitchFamily="49" charset="-122"/>
                <a:ea typeface="楷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60 ÷ 240 = 25%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152162" y="1047428"/>
            <a:ext cx="7299954" cy="10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" panose="02010609060101010101" charset="-122"/>
              </a:rPr>
              <a:t>2.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六年级一班图书角原来有图书</a:t>
            </a:r>
            <a:r>
              <a:rPr lang="en-US" altLang="zh-CN" sz="2800" b="1" dirty="0">
                <a:latin typeface="楷体_GB2312" panose="02010609030101010101" pitchFamily="49" charset="-122"/>
                <a:ea typeface="楷体" panose="02010609060101010101" charset="-122"/>
              </a:rPr>
              <a:t>240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本，这学期又购进</a:t>
            </a:r>
            <a:r>
              <a:rPr lang="en-US" altLang="zh-CN" sz="2800" b="1" dirty="0">
                <a:latin typeface="楷体_GB2312" panose="02010609030101010101" pitchFamily="49" charset="-122"/>
                <a:ea typeface="楷体" panose="02010609060101010101" charset="-122"/>
              </a:rPr>
              <a:t>60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本。图书角的书增加了百分之几？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843808" y="3373519"/>
            <a:ext cx="4176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图书角的书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增加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了 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25% 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15" name="圆角矩形标注 18"/>
          <p:cNvSpPr/>
          <p:nvPr/>
        </p:nvSpPr>
        <p:spPr>
          <a:xfrm>
            <a:off x="4394110" y="530145"/>
            <a:ext cx="1690058" cy="488970"/>
          </a:xfrm>
          <a:prstGeom prst="wedgeRoundRectCallout">
            <a:avLst>
              <a:gd name="adj1" fmla="val -10455"/>
              <a:gd name="adj2" fmla="val 78344"/>
              <a:gd name="adj3" fmla="val 16667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单位“</a:t>
            </a:r>
            <a:r>
              <a:rPr lang="en-US" altLang="zh-CN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16" name="Line 75"/>
          <p:cNvSpPr>
            <a:spLocks noChangeShapeType="1"/>
          </p:cNvSpPr>
          <p:nvPr/>
        </p:nvSpPr>
        <p:spPr bwMode="auto">
          <a:xfrm>
            <a:off x="4471042" y="1635646"/>
            <a:ext cx="275338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 b="1">
              <a:ea typeface="楷体" panose="0201060906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764655" y="2787178"/>
            <a:ext cx="5614691" cy="1584176"/>
            <a:chOff x="2068180" y="2173457"/>
            <a:chExt cx="4952091" cy="2126485"/>
          </a:xfrm>
        </p:grpSpPr>
        <p:sp>
          <p:nvSpPr>
            <p:cNvPr id="18" name="圆角矩形 69"/>
            <p:cNvSpPr/>
            <p:nvPr/>
          </p:nvSpPr>
          <p:spPr>
            <a:xfrm>
              <a:off x="2068180" y="2173457"/>
              <a:ext cx="4952091" cy="2126485"/>
            </a:xfrm>
            <a:prstGeom prst="roundRect">
              <a:avLst>
                <a:gd name="adj" fmla="val 10006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dist="38100" algn="l" rotWithShape="0">
                <a:prstClr val="black">
                  <a:alpha val="49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圆角矩形 21"/>
            <p:cNvSpPr/>
            <p:nvPr/>
          </p:nvSpPr>
          <p:spPr>
            <a:xfrm>
              <a:off x="2068180" y="2180179"/>
              <a:ext cx="4952091" cy="1411155"/>
            </a:xfrm>
            <a:custGeom>
              <a:avLst/>
              <a:gdLst/>
              <a:ahLst/>
              <a:cxnLst/>
              <a:rect l="l" t="t" r="r" b="b"/>
              <a:pathLst>
                <a:path w="3024336" h="587758">
                  <a:moveTo>
                    <a:pt x="88623" y="0"/>
                  </a:moveTo>
                  <a:lnTo>
                    <a:pt x="2935713" y="0"/>
                  </a:lnTo>
                  <a:cubicBezTo>
                    <a:pt x="2984658" y="0"/>
                    <a:pt x="3024336" y="39678"/>
                    <a:pt x="3024336" y="88623"/>
                  </a:cubicBezTo>
                  <a:lnTo>
                    <a:pt x="3024336" y="402900"/>
                  </a:lnTo>
                  <a:cubicBezTo>
                    <a:pt x="2669482" y="517144"/>
                    <a:pt x="2179692" y="587758"/>
                    <a:pt x="1638765" y="587758"/>
                  </a:cubicBezTo>
                  <a:cubicBezTo>
                    <a:pt x="953663" y="587758"/>
                    <a:pt x="350591" y="474486"/>
                    <a:pt x="0" y="302375"/>
                  </a:cubicBezTo>
                  <a:lnTo>
                    <a:pt x="0" y="88623"/>
                  </a:lnTo>
                  <a:cubicBezTo>
                    <a:pt x="0" y="39678"/>
                    <a:pt x="39678" y="0"/>
                    <a:pt x="88623" y="0"/>
                  </a:cubicBezTo>
                  <a:close/>
                </a:path>
              </a:pathLst>
            </a:custGeom>
            <a:solidFill>
              <a:srgbClr val="FFFFFF">
                <a:alpha val="2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2" name="圆角矩形 71"/>
            <p:cNvSpPr/>
            <p:nvPr/>
          </p:nvSpPr>
          <p:spPr>
            <a:xfrm>
              <a:off x="2203965" y="2331242"/>
              <a:ext cx="4680520" cy="1810914"/>
            </a:xfrm>
            <a:prstGeom prst="roundRect">
              <a:avLst>
                <a:gd name="adj" fmla="val 10006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25400" dir="13500000">
                <a:prstClr val="black">
                  <a:alpha val="61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288" y="92389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56160" y="699542"/>
            <a:ext cx="562451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defRPr/>
            </a:pPr>
            <a:endParaRPr lang="zh-CN" altLang="zh-CN" sz="1800" b="1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33588" y="1130548"/>
            <a:ext cx="28086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80084" y="3117601"/>
            <a:ext cx="1795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4÷20=20%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88863" y="771550"/>
            <a:ext cx="68395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" panose="02010609060101010101" charset="-122"/>
              </a:rPr>
              <a:t>3.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一种汽车去年的售价为</a:t>
            </a:r>
            <a:r>
              <a:rPr lang="en-US" altLang="zh-CN" sz="2800" b="1" dirty="0">
                <a:latin typeface="楷体_GB2312" panose="02010609030101010101" pitchFamily="49" charset="-122"/>
                <a:ea typeface="楷体" panose="02010609060101010101" charset="-122"/>
              </a:rPr>
              <a:t>20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万元，今年比去年降价</a:t>
            </a:r>
            <a:r>
              <a:rPr lang="en-US" altLang="zh-CN" sz="2800" b="1" dirty="0">
                <a:latin typeface="楷体_GB2312" panose="02010609030101010101" pitchFamily="49" charset="-122"/>
                <a:ea typeface="楷体" panose="02010609060101010101" charset="-122"/>
              </a:rPr>
              <a:t>4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万元，今年比去年降价百分之几？</a:t>
            </a:r>
            <a:endParaRPr lang="zh-CN" altLang="en-US" sz="2800" dirty="0"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35052" y="3623703"/>
            <a:ext cx="4176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答：今年比去年降价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20% </a:t>
            </a:r>
            <a:r>
              <a:rPr lang="zh-CN" altLang="en-US" sz="24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15" name="圆角矩形标注 18"/>
          <p:cNvSpPr/>
          <p:nvPr/>
        </p:nvSpPr>
        <p:spPr>
          <a:xfrm>
            <a:off x="1073579" y="2121831"/>
            <a:ext cx="1690058" cy="488970"/>
          </a:xfrm>
          <a:prstGeom prst="wedgeRoundRectCallout">
            <a:avLst>
              <a:gd name="adj1" fmla="val -13891"/>
              <a:gd name="adj2" fmla="val -102725"/>
              <a:gd name="adj3" fmla="val 16667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单位“</a:t>
            </a:r>
            <a:r>
              <a:rPr lang="en-US" altLang="zh-CN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16" name="Line 75"/>
          <p:cNvSpPr>
            <a:spLocks noChangeShapeType="1"/>
          </p:cNvSpPr>
          <p:nvPr/>
        </p:nvSpPr>
        <p:spPr bwMode="auto">
          <a:xfrm>
            <a:off x="1331640" y="1851670"/>
            <a:ext cx="65682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>
              <a:ea typeface="楷体" panose="0201060906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764654" y="2215792"/>
            <a:ext cx="5614691" cy="2288622"/>
            <a:chOff x="2068180" y="2173457"/>
            <a:chExt cx="4952091" cy="2126485"/>
          </a:xfrm>
        </p:grpSpPr>
        <p:sp>
          <p:nvSpPr>
            <p:cNvPr id="18" name="圆角矩形 69"/>
            <p:cNvSpPr/>
            <p:nvPr/>
          </p:nvSpPr>
          <p:spPr>
            <a:xfrm>
              <a:off x="2068180" y="2173457"/>
              <a:ext cx="4952091" cy="2126485"/>
            </a:xfrm>
            <a:prstGeom prst="roundRect">
              <a:avLst>
                <a:gd name="adj" fmla="val 10006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dist="38100" algn="l" rotWithShape="0">
                <a:prstClr val="black">
                  <a:alpha val="49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b="1" ker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圆角矩形 21"/>
            <p:cNvSpPr/>
            <p:nvPr/>
          </p:nvSpPr>
          <p:spPr>
            <a:xfrm>
              <a:off x="2068180" y="2180179"/>
              <a:ext cx="4952091" cy="1411155"/>
            </a:xfrm>
            <a:custGeom>
              <a:avLst/>
              <a:gdLst/>
              <a:ahLst/>
              <a:cxnLst/>
              <a:rect l="l" t="t" r="r" b="b"/>
              <a:pathLst>
                <a:path w="3024336" h="587758">
                  <a:moveTo>
                    <a:pt x="88623" y="0"/>
                  </a:moveTo>
                  <a:lnTo>
                    <a:pt x="2935713" y="0"/>
                  </a:lnTo>
                  <a:cubicBezTo>
                    <a:pt x="2984658" y="0"/>
                    <a:pt x="3024336" y="39678"/>
                    <a:pt x="3024336" y="88623"/>
                  </a:cubicBezTo>
                  <a:lnTo>
                    <a:pt x="3024336" y="402900"/>
                  </a:lnTo>
                  <a:cubicBezTo>
                    <a:pt x="2669482" y="517144"/>
                    <a:pt x="2179692" y="587758"/>
                    <a:pt x="1638765" y="587758"/>
                  </a:cubicBezTo>
                  <a:cubicBezTo>
                    <a:pt x="953663" y="587758"/>
                    <a:pt x="350591" y="474486"/>
                    <a:pt x="0" y="302375"/>
                  </a:cubicBezTo>
                  <a:lnTo>
                    <a:pt x="0" y="88623"/>
                  </a:lnTo>
                  <a:cubicBezTo>
                    <a:pt x="0" y="39678"/>
                    <a:pt x="39678" y="0"/>
                    <a:pt x="88623" y="0"/>
                  </a:cubicBezTo>
                  <a:close/>
                </a:path>
              </a:pathLst>
            </a:custGeom>
            <a:solidFill>
              <a:srgbClr val="FFFFFF">
                <a:alpha val="2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b="1" ker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2" name="圆角矩形 71"/>
            <p:cNvSpPr/>
            <p:nvPr/>
          </p:nvSpPr>
          <p:spPr>
            <a:xfrm>
              <a:off x="2203965" y="2331242"/>
              <a:ext cx="4680520" cy="1810914"/>
            </a:xfrm>
            <a:prstGeom prst="roundRect">
              <a:avLst>
                <a:gd name="adj" fmla="val 10006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25400" dir="13500000">
                <a:prstClr val="black">
                  <a:alpha val="61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b="1" ker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967076"/>
            <a:ext cx="579459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33588" y="1275160"/>
            <a:ext cx="28086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69431" y="2838495"/>
            <a:ext cx="3145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(7+2)÷45=20%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55776" y="3576522"/>
            <a:ext cx="4176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答：现在全班近视率是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20% </a:t>
            </a:r>
            <a:r>
              <a:rPr lang="zh-CN" altLang="en-US" sz="24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828025" y="771550"/>
            <a:ext cx="796609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sz="2800" b="1" dirty="0">
                <a:latin typeface="楷体_GB2312" panose="02010609030101010101" pitchFamily="49" charset="-122"/>
                <a:ea typeface="楷体" panose="02010609060101010101" charset="-122"/>
              </a:rPr>
              <a:t>4.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六年级一班上学期45人中有7人患近视，本学期</a:t>
            </a:r>
            <a:r>
              <a:rPr lang="zh-CN" altLang="en-US" sz="2800" b="1" dirty="0" smtClean="0">
                <a:latin typeface="楷体_GB2312" panose="02010609030101010101" pitchFamily="49" charset="-122"/>
                <a:ea typeface="楷体" panose="02010609060101010101" charset="-122"/>
              </a:rPr>
              <a:t>患近视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的学生新增2人。现在全班近视率是多少？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87624" y="1923678"/>
            <a:ext cx="6616057" cy="22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楷体_GB2312" panose="02010609030101010101" pitchFamily="49" charset="-122"/>
                <a:ea typeface="楷体" panose="02010609060101010101" charset="-122"/>
              </a:rPr>
              <a:t>1.</a:t>
            </a:r>
            <a:r>
              <a:rPr lang="zh-CN" altLang="zh-CN" sz="2400" b="1" dirty="0">
                <a:latin typeface="楷体_GB2312" panose="02010609030101010101" pitchFamily="49" charset="-122"/>
                <a:ea typeface="楷体" panose="02010609060101010101" charset="-122"/>
              </a:rPr>
              <a:t>求一个量比另一个量多百分之几</a:t>
            </a:r>
            <a:r>
              <a:rPr lang="en-US" altLang="zh-CN" sz="2400" b="1" dirty="0">
                <a:latin typeface="楷体_GB2312" panose="02010609030101010101" pitchFamily="49" charset="-122"/>
                <a:ea typeface="楷体" panose="02010609060101010101" charset="-122"/>
              </a:rPr>
              <a:t>,</a:t>
            </a:r>
            <a:r>
              <a:rPr lang="zh-CN" altLang="zh-CN" sz="2400" b="1" dirty="0">
                <a:latin typeface="楷体_GB2312" panose="02010609030101010101" pitchFamily="49" charset="-122"/>
                <a:ea typeface="楷体" panose="02010609060101010101" charset="-122"/>
              </a:rPr>
              <a:t>就是求</a:t>
            </a:r>
            <a:r>
              <a:rPr lang="zh-CN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两个量的差是另一个数的百分之几</a:t>
            </a:r>
            <a:r>
              <a:rPr lang="zh-CN" altLang="zh-CN" sz="2400" b="1" dirty="0">
                <a:latin typeface="楷体_GB2312" panose="02010609030101010101" pitchFamily="49" charset="-122"/>
                <a:ea typeface="楷体" panose="02010609060101010101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_GB2312" panose="02010609030101010101" pitchFamily="49" charset="-122"/>
                <a:ea typeface="楷体" panose="02010609060101010101" charset="-122"/>
              </a:rPr>
              <a:t>2.</a:t>
            </a:r>
            <a:r>
              <a:rPr lang="zh-CN" altLang="zh-CN" sz="2400" b="1" dirty="0">
                <a:latin typeface="楷体_GB2312" panose="02010609030101010101" pitchFamily="49" charset="-122"/>
                <a:ea typeface="楷体" panose="02010609060101010101" charset="-122"/>
              </a:rPr>
              <a:t>求甲比乙多百分之几</a:t>
            </a:r>
            <a:r>
              <a:rPr lang="en-US" altLang="zh-CN" sz="2400" b="1" dirty="0">
                <a:latin typeface="楷体_GB2312" panose="02010609030101010101" pitchFamily="49" charset="-122"/>
                <a:ea typeface="楷体" panose="02010609060101010101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_GB2312" panose="02010609030101010101" pitchFamily="49" charset="-122"/>
                <a:ea typeface="楷体" panose="02010609060101010101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①(</a:t>
            </a:r>
            <a:r>
              <a:rPr lang="zh-CN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甲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-</a:t>
            </a:r>
            <a:r>
              <a:rPr lang="zh-CN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乙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)÷</a:t>
            </a:r>
            <a:r>
              <a:rPr lang="zh-CN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乙。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②</a:t>
            </a:r>
            <a:r>
              <a:rPr lang="zh-CN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甲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÷</a:t>
            </a:r>
            <a:r>
              <a:rPr lang="zh-CN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乙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-1</a:t>
            </a:r>
            <a:r>
              <a:rPr lang="zh-CN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987824" y="1563638"/>
            <a:ext cx="338437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页第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97043" y="671650"/>
            <a:ext cx="5004955" cy="188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72001" y="1601988"/>
          <a:ext cx="365537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0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旅游方式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去年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今年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自驾游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480</a:t>
                      </a:r>
                      <a:r>
                        <a:rPr lang="zh-CN" altLang="en-US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540</a:t>
                      </a:r>
                      <a:r>
                        <a:rPr lang="zh-CN" altLang="en-US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团体游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500</a:t>
                      </a:r>
                      <a:r>
                        <a:rPr lang="zh-CN" altLang="en-US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520</a:t>
                      </a:r>
                      <a:r>
                        <a:rPr lang="zh-CN" altLang="en-US" sz="1800" b="1" dirty="0">
                          <a:latin typeface="楷体_GB2312" panose="02010609030101010101" pitchFamily="49" charset="-122"/>
                          <a:ea typeface="楷体" panose="02010609060101010101" charset="-122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699" y="3402557"/>
            <a:ext cx="1143466" cy="9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488699" y="1607985"/>
            <a:ext cx="2953170" cy="1358034"/>
            <a:chOff x="539553" y="1453529"/>
            <a:chExt cx="2953170" cy="1358034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39553" y="1453529"/>
              <a:ext cx="2953170" cy="1358034"/>
            </a:xfrm>
            <a:prstGeom prst="cloudCallout">
              <a:avLst>
                <a:gd name="adj1" fmla="val -18241"/>
                <a:gd name="adj2" fmla="val 8154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09750" y="1708529"/>
              <a:ext cx="2412775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楷体_GB2312" panose="02010609030101010101" pitchFamily="49" charset="-122"/>
                  <a:ea typeface="楷体" panose="02010609060101010101" charset="-122"/>
                </a:rPr>
                <a:t>观察右图，你能得到什么信息？</a:t>
              </a:r>
            </a:p>
          </p:txBody>
        </p:sp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813823" y="1006078"/>
            <a:ext cx="17823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6678217" y="116800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5580112" y="2859782"/>
            <a:ext cx="4273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" panose="02010609060101010101" charset="-122"/>
              </a:rPr>
              <a:t>去年自驾游人数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480</a:t>
            </a:r>
            <a:r>
              <a:rPr lang="zh-CN" altLang="en-US" sz="2400" b="1" dirty="0"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2267744" y="2839076"/>
            <a:ext cx="3553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" panose="02010609060101010101" charset="-122"/>
              </a:rPr>
              <a:t>今年自驾游人数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540</a:t>
            </a:r>
            <a:r>
              <a:rPr lang="zh-CN" altLang="en-US" sz="2400" b="1" dirty="0"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5589811" y="3363838"/>
            <a:ext cx="3158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" panose="02010609060101010101" charset="-122"/>
              </a:rPr>
              <a:t>去年团体游人数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500</a:t>
            </a:r>
            <a:r>
              <a:rPr lang="zh-CN" altLang="en-US" sz="2400" b="1" dirty="0"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2259236" y="3363838"/>
            <a:ext cx="353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" panose="02010609060101010101" charset="-122"/>
              </a:rPr>
              <a:t>今年团体游人数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520</a:t>
            </a:r>
            <a:r>
              <a:rPr lang="zh-CN" altLang="en-US" sz="2400" b="1" dirty="0"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23192" y="459995"/>
            <a:ext cx="5004955" cy="188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98150" y="1390333"/>
          <a:ext cx="365537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0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旅游方式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去年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今年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自驾游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480</a:t>
                      </a:r>
                      <a:r>
                        <a:rPr lang="zh-CN" altLang="en-US" sz="1800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540</a:t>
                      </a:r>
                      <a:r>
                        <a:rPr lang="zh-CN" altLang="en-US" sz="1800" dirty="0"/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团体游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500</a:t>
                      </a:r>
                      <a:r>
                        <a:rPr lang="zh-CN" altLang="en-US" sz="1800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520</a:t>
                      </a:r>
                      <a:r>
                        <a:rPr lang="zh-CN" altLang="en-US" sz="1800" dirty="0"/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849" y="3197324"/>
            <a:ext cx="1273831" cy="103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514848" y="1396330"/>
            <a:ext cx="3033430" cy="1358034"/>
            <a:chOff x="539553" y="1453529"/>
            <a:chExt cx="3033430" cy="1358034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39553" y="1453529"/>
              <a:ext cx="2953170" cy="1358034"/>
            </a:xfrm>
            <a:prstGeom prst="cloudCallout">
              <a:avLst>
                <a:gd name="adj1" fmla="val -18241"/>
                <a:gd name="adj2" fmla="val 8154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729490" y="1721358"/>
              <a:ext cx="2843493" cy="7571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楷体" panose="02010609060101010101" charset="-122"/>
                </a:rPr>
                <a:t>根据这些信息，你能提出什么问题？</a:t>
              </a:r>
            </a:p>
          </p:txBody>
        </p:sp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839972" y="794423"/>
            <a:ext cx="1782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24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6704366" y="95634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5761019" y="2825906"/>
            <a:ext cx="1457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24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2483768" y="2571750"/>
            <a:ext cx="5646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今年自驾游人数比去年多百分之几？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2483768" y="3019256"/>
            <a:ext cx="5616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今年团体游人数比去年多百分之几？</a:t>
            </a: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2483768" y="3914267"/>
            <a:ext cx="5848570" cy="52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去年团体游人数比今年少百分之几？</a:t>
            </a: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2483768" y="3463748"/>
            <a:ext cx="7000495" cy="52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去年自驾游人数比今年少百分之几？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67544" y="2859782"/>
            <a:ext cx="83529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今年自驾游人数比去年多百分之几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是什么意思？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03648" y="1309971"/>
            <a:ext cx="562451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defRPr/>
            </a:pP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732864" y="991153"/>
            <a:ext cx="586347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Tx/>
              <a:buNone/>
              <a:defRPr sz="24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今年自驾游人数比去年多百分之几？</a:t>
            </a:r>
          </a:p>
        </p:txBody>
      </p:sp>
      <p:pic>
        <p:nvPicPr>
          <p:cNvPr id="16" name="Picture 9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1723" y="1110043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9"/>
          <p:cNvGrpSpPr/>
          <p:nvPr/>
        </p:nvGrpSpPr>
        <p:grpSpPr bwMode="auto">
          <a:xfrm>
            <a:off x="2633407" y="1745996"/>
            <a:ext cx="3113485" cy="53579"/>
            <a:chOff x="1565" y="2659"/>
            <a:chExt cx="2676" cy="136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565" y="2795"/>
              <a:ext cx="2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565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4233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sp>
        <p:nvSpPr>
          <p:cNvPr id="26" name="AutoShape 28"/>
          <p:cNvSpPr/>
          <p:nvPr/>
        </p:nvSpPr>
        <p:spPr bwMode="auto">
          <a:xfrm rot="16200000" flipH="1">
            <a:off x="4152645" y="352965"/>
            <a:ext cx="80962" cy="3119437"/>
          </a:xfrm>
          <a:prstGeom prst="rightBrace">
            <a:avLst>
              <a:gd name="adj1" fmla="val 163971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7" name="AutoShape 29"/>
          <p:cNvSpPr/>
          <p:nvPr/>
        </p:nvSpPr>
        <p:spPr bwMode="auto">
          <a:xfrm rot="16200000" flipH="1">
            <a:off x="4367553" y="704795"/>
            <a:ext cx="136922" cy="3602831"/>
          </a:xfrm>
          <a:prstGeom prst="rightBrace">
            <a:avLst>
              <a:gd name="adj1" fmla="val 219276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8" name="AutoShape 30"/>
          <p:cNvSpPr/>
          <p:nvPr/>
        </p:nvSpPr>
        <p:spPr bwMode="auto">
          <a:xfrm rot="5400000">
            <a:off x="5931438" y="2072228"/>
            <a:ext cx="53578" cy="432197"/>
          </a:xfrm>
          <a:prstGeom prst="leftBrace">
            <a:avLst>
              <a:gd name="adj1" fmla="val 67223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6010019" y="2057940"/>
            <a:ext cx="161925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ea typeface="楷体" panose="02010609060101010101" charset="-122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6171944" y="1609212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比去年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多的人数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3896661" y="1948403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480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4176457" y="2521094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540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92824" y="1549288"/>
            <a:ext cx="111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去年：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636877" y="2139838"/>
            <a:ext cx="1106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今年：</a:t>
            </a: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5731413" y="1656700"/>
            <a:ext cx="0" cy="864394"/>
          </a:xfrm>
          <a:prstGeom prst="line">
            <a:avLst/>
          </a:prstGeom>
          <a:noFill/>
          <a:ln w="22225">
            <a:solidFill>
              <a:srgbClr val="FF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ea typeface="楷体" panose="02010609060101010101" charset="-122"/>
            </a:endParaRPr>
          </a:p>
        </p:txBody>
      </p:sp>
      <p:grpSp>
        <p:nvGrpSpPr>
          <p:cNvPr id="36" name="Group 44"/>
          <p:cNvGrpSpPr/>
          <p:nvPr/>
        </p:nvGrpSpPr>
        <p:grpSpPr bwMode="auto">
          <a:xfrm>
            <a:off x="5709982" y="2325831"/>
            <a:ext cx="485775" cy="54769"/>
            <a:chOff x="4649" y="2659"/>
            <a:chExt cx="363" cy="136"/>
          </a:xfrm>
        </p:grpSpPr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4649" y="2795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5012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grpSp>
        <p:nvGrpSpPr>
          <p:cNvPr id="39" name="Group 45"/>
          <p:cNvGrpSpPr/>
          <p:nvPr/>
        </p:nvGrpSpPr>
        <p:grpSpPr bwMode="auto">
          <a:xfrm>
            <a:off x="2633407" y="2294875"/>
            <a:ext cx="3098006" cy="85725"/>
            <a:chOff x="1223" y="2507"/>
            <a:chExt cx="2655" cy="152"/>
          </a:xfrm>
        </p:grpSpPr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1223" y="2659"/>
              <a:ext cx="26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1223" y="2507"/>
              <a:ext cx="0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grpSp>
        <p:nvGrpSpPr>
          <p:cNvPr id="42" name="Group 51"/>
          <p:cNvGrpSpPr/>
          <p:nvPr/>
        </p:nvGrpSpPr>
        <p:grpSpPr bwMode="auto">
          <a:xfrm>
            <a:off x="5731413" y="2325831"/>
            <a:ext cx="466725" cy="52388"/>
            <a:chOff x="4014" y="3022"/>
            <a:chExt cx="363" cy="136"/>
          </a:xfrm>
        </p:grpSpPr>
        <p:grpSp>
          <p:nvGrpSpPr>
            <p:cNvPr id="43" name="Group 47"/>
            <p:cNvGrpSpPr/>
            <p:nvPr/>
          </p:nvGrpSpPr>
          <p:grpSpPr bwMode="auto">
            <a:xfrm>
              <a:off x="4014" y="3022"/>
              <a:ext cx="363" cy="136"/>
              <a:chOff x="4649" y="2659"/>
              <a:chExt cx="363" cy="136"/>
            </a:xfrm>
          </p:grpSpPr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4649" y="2795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楷体" panose="02010609060101010101" charset="-122"/>
                </a:endParaRPr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5012" y="2659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楷体" panose="02010609060101010101" charset="-122"/>
                </a:endParaRPr>
              </a:p>
            </p:txBody>
          </p:sp>
        </p:grp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4014" y="302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637911" y="3291830"/>
            <a:ext cx="825456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今年自驾游人数比去年多百分之几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”</a:t>
            </a: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是指今年比去年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多的人数占去年自驾游人数的百分之几</a:t>
            </a: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。</a:t>
            </a:r>
            <a:endParaRPr lang="en-US" altLang="zh-CN" sz="2800" b="1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51" name="圆角矩形标注 18"/>
          <p:cNvSpPr/>
          <p:nvPr/>
        </p:nvSpPr>
        <p:spPr>
          <a:xfrm>
            <a:off x="4062786" y="411542"/>
            <a:ext cx="1690058" cy="488970"/>
          </a:xfrm>
          <a:prstGeom prst="wedgeRoundRectCallout">
            <a:avLst>
              <a:gd name="adj1" fmla="val -10455"/>
              <a:gd name="adj2" fmla="val 78344"/>
              <a:gd name="adj3" fmla="val 16667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单位“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52" name="Line 75"/>
          <p:cNvSpPr>
            <a:spLocks noChangeShapeType="1"/>
          </p:cNvSpPr>
          <p:nvPr/>
        </p:nvSpPr>
        <p:spPr bwMode="auto">
          <a:xfrm>
            <a:off x="4866086" y="1563638"/>
            <a:ext cx="49800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 b="1">
              <a:ea typeface="楷体" panose="02010609060101010101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531235"/>
            <a:ext cx="366860" cy="456339"/>
          </a:xfrm>
          <a:prstGeom prst="rect">
            <a:avLst/>
          </a:prstGeom>
        </p:spPr>
      </p:pic>
      <p:sp>
        <p:nvSpPr>
          <p:cNvPr id="4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53" name="图片 5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47" grpId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24557" y="1093915"/>
            <a:ext cx="562451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defRPr/>
            </a:pP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89509" y="775097"/>
            <a:ext cx="5975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今年自驾游人数比去年多百分之几？</a:t>
            </a:r>
          </a:p>
        </p:txBody>
      </p:sp>
      <p:pic>
        <p:nvPicPr>
          <p:cNvPr id="16" name="Picture 9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893987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9"/>
          <p:cNvGrpSpPr/>
          <p:nvPr/>
        </p:nvGrpSpPr>
        <p:grpSpPr bwMode="auto">
          <a:xfrm>
            <a:off x="2581688" y="1529940"/>
            <a:ext cx="3186113" cy="53579"/>
            <a:chOff x="1565" y="2659"/>
            <a:chExt cx="2676" cy="136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565" y="2795"/>
              <a:ext cx="2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565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4233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sp>
        <p:nvSpPr>
          <p:cNvPr id="26" name="AutoShape 28"/>
          <p:cNvSpPr/>
          <p:nvPr/>
        </p:nvSpPr>
        <p:spPr bwMode="auto">
          <a:xfrm rot="16200000" flipH="1">
            <a:off x="4099734" y="144052"/>
            <a:ext cx="161925" cy="3186113"/>
          </a:xfrm>
          <a:prstGeom prst="rightBrace">
            <a:avLst>
              <a:gd name="adj1" fmla="val 163971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7" name="AutoShape 29"/>
          <p:cNvSpPr/>
          <p:nvPr/>
        </p:nvSpPr>
        <p:spPr bwMode="auto">
          <a:xfrm rot="16200000" flipH="1">
            <a:off x="4388462" y="488739"/>
            <a:ext cx="136922" cy="3602831"/>
          </a:xfrm>
          <a:prstGeom prst="rightBrace">
            <a:avLst>
              <a:gd name="adj1" fmla="val 219276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8" name="AutoShape 30"/>
          <p:cNvSpPr/>
          <p:nvPr/>
        </p:nvSpPr>
        <p:spPr bwMode="auto">
          <a:xfrm rot="5400000">
            <a:off x="5952347" y="1856172"/>
            <a:ext cx="53578" cy="432197"/>
          </a:xfrm>
          <a:prstGeom prst="leftBrace">
            <a:avLst>
              <a:gd name="adj1" fmla="val 67223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6030928" y="1841884"/>
            <a:ext cx="161925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ea typeface="楷体" panose="02010609060101010101" charset="-122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3917570" y="1732347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480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4197366" y="2305038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540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613733" y="1333232"/>
            <a:ext cx="111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去年：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657786" y="1923782"/>
            <a:ext cx="1106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今年：</a:t>
            </a: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5752322" y="1440644"/>
            <a:ext cx="0" cy="864394"/>
          </a:xfrm>
          <a:prstGeom prst="line">
            <a:avLst/>
          </a:prstGeom>
          <a:noFill/>
          <a:ln w="22225">
            <a:solidFill>
              <a:srgbClr val="FF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ea typeface="楷体" panose="02010609060101010101" charset="-122"/>
            </a:endParaRPr>
          </a:p>
        </p:txBody>
      </p:sp>
      <p:grpSp>
        <p:nvGrpSpPr>
          <p:cNvPr id="36" name="Group 44"/>
          <p:cNvGrpSpPr/>
          <p:nvPr/>
        </p:nvGrpSpPr>
        <p:grpSpPr bwMode="auto">
          <a:xfrm>
            <a:off x="5730891" y="2109775"/>
            <a:ext cx="485775" cy="54769"/>
            <a:chOff x="4649" y="2659"/>
            <a:chExt cx="363" cy="136"/>
          </a:xfrm>
        </p:grpSpPr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4649" y="2795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5012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grpSp>
        <p:nvGrpSpPr>
          <p:cNvPr id="39" name="Group 45"/>
          <p:cNvGrpSpPr/>
          <p:nvPr/>
        </p:nvGrpSpPr>
        <p:grpSpPr bwMode="auto">
          <a:xfrm>
            <a:off x="2654316" y="2078819"/>
            <a:ext cx="3098006" cy="85725"/>
            <a:chOff x="1223" y="2507"/>
            <a:chExt cx="2655" cy="152"/>
          </a:xfrm>
        </p:grpSpPr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1223" y="2659"/>
              <a:ext cx="26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1223" y="2507"/>
              <a:ext cx="0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grpSp>
        <p:nvGrpSpPr>
          <p:cNvPr id="42" name="Group 51"/>
          <p:cNvGrpSpPr/>
          <p:nvPr/>
        </p:nvGrpSpPr>
        <p:grpSpPr bwMode="auto">
          <a:xfrm>
            <a:off x="5752322" y="2109775"/>
            <a:ext cx="466725" cy="52388"/>
            <a:chOff x="4014" y="3022"/>
            <a:chExt cx="363" cy="136"/>
          </a:xfrm>
        </p:grpSpPr>
        <p:grpSp>
          <p:nvGrpSpPr>
            <p:cNvPr id="43" name="Group 47"/>
            <p:cNvGrpSpPr/>
            <p:nvPr/>
          </p:nvGrpSpPr>
          <p:grpSpPr bwMode="auto">
            <a:xfrm>
              <a:off x="4014" y="3022"/>
              <a:ext cx="363" cy="136"/>
              <a:chOff x="4649" y="2659"/>
              <a:chExt cx="363" cy="136"/>
            </a:xfrm>
          </p:grpSpPr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4649" y="2795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楷体" panose="02010609060101010101" charset="-122"/>
                </a:endParaRPr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5012" y="2659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楷体" panose="02010609060101010101" charset="-122"/>
                </a:endParaRPr>
              </a:p>
            </p:txBody>
          </p:sp>
        </p:grp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4014" y="302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2558372" y="2499742"/>
            <a:ext cx="71982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先算：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今年自驾游的人数比去年多</a:t>
            </a:r>
            <a:r>
              <a:rPr lang="zh-CN" altLang="en-US" sz="2800" b="1" dirty="0" smtClean="0">
                <a:latin typeface="楷体_GB2312" panose="02010609030101010101" pitchFamily="49" charset="-122"/>
                <a:ea typeface="楷体" panose="02010609060101010101" charset="-122"/>
              </a:rPr>
              <a:t>多少</a:t>
            </a:r>
            <a:endParaRPr lang="en-US" altLang="zh-CN" sz="2800" b="1" dirty="0"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>
            <a:off x="2481410" y="3113233"/>
            <a:ext cx="6987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再算：</a:t>
            </a: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今年比去年多的人数占去年自驾</a:t>
            </a:r>
            <a:endParaRPr lang="en-US" altLang="zh-CN" sz="2800" b="1" dirty="0">
              <a:latin typeface="Arial" panose="020B0604020202020204" pitchFamily="34" charset="0"/>
              <a:ea typeface="楷体" panose="02010609060101010101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楷体" panose="02010609060101010101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     游人数的</a:t>
            </a:r>
            <a:r>
              <a:rPr lang="zh-CN" altLang="en-US" sz="2800" b="1" dirty="0" smtClean="0">
                <a:latin typeface="Arial" panose="020B0604020202020204" pitchFamily="34" charset="0"/>
                <a:ea typeface="楷体" panose="02010609060101010101" charset="-122"/>
              </a:rPr>
              <a:t>百分之几</a:t>
            </a:r>
            <a:endParaRPr lang="en-US" altLang="zh-CN" sz="28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710" y="3685756"/>
            <a:ext cx="853439" cy="6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329441" y="2272024"/>
            <a:ext cx="2280890" cy="1358034"/>
            <a:chOff x="539553" y="1453529"/>
            <a:chExt cx="2280890" cy="1358034"/>
          </a:xfrm>
          <a:noFill/>
        </p:grpSpPr>
        <p:sp>
          <p:nvSpPr>
            <p:cNvPr id="63" name="云形标注 5"/>
            <p:cNvSpPr>
              <a:spLocks noChangeArrowheads="1"/>
            </p:cNvSpPr>
            <p:nvPr/>
          </p:nvSpPr>
          <p:spPr bwMode="auto">
            <a:xfrm>
              <a:off x="539553" y="1453529"/>
              <a:ext cx="2280890" cy="1358034"/>
            </a:xfrm>
            <a:prstGeom prst="cloudCallout">
              <a:avLst>
                <a:gd name="adj1" fmla="val -34583"/>
                <a:gd name="adj2" fmla="val 45073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4" name="矩形 4"/>
            <p:cNvSpPr>
              <a:spLocks noChangeArrowheads="1"/>
            </p:cNvSpPr>
            <p:nvPr/>
          </p:nvSpPr>
          <p:spPr bwMode="auto">
            <a:xfrm>
              <a:off x="808451" y="1707996"/>
              <a:ext cx="1799303" cy="7571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楷体" panose="02010609060101010101" charset="-122"/>
                </a:rPr>
                <a:t>先算什么，再算什么？</a:t>
              </a:r>
            </a:p>
          </p:txBody>
        </p:sp>
      </p:grp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1590722" y="3941643"/>
            <a:ext cx="7517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今年自驾游人数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去年自驾游人数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)÷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去年自驾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游人数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67" name="Line 75"/>
          <p:cNvSpPr>
            <a:spLocks noChangeShapeType="1"/>
          </p:cNvSpPr>
          <p:nvPr/>
        </p:nvSpPr>
        <p:spPr bwMode="auto">
          <a:xfrm>
            <a:off x="4067944" y="1203566"/>
            <a:ext cx="49800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 b="1">
              <a:ea typeface="楷体" panose="02010609060101010101" charset="-122"/>
            </a:endParaRP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6192853" y="1393156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比去年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多的人数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48" name="圆角矩形标注 18"/>
          <p:cNvSpPr/>
          <p:nvPr/>
        </p:nvSpPr>
        <p:spPr>
          <a:xfrm>
            <a:off x="6842470" y="714658"/>
            <a:ext cx="1690058" cy="488970"/>
          </a:xfrm>
          <a:prstGeom prst="wedgeRoundRectCallout">
            <a:avLst>
              <a:gd name="adj1" fmla="val -165330"/>
              <a:gd name="adj2" fmla="val -5808"/>
              <a:gd name="adj3" fmla="val 16667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单位“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50" name="图片 4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5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96760" y="1021907"/>
            <a:ext cx="562451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defRPr/>
            </a:pP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37811" y="703089"/>
            <a:ext cx="5899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今年自驾游人数比去年多百分之几？</a:t>
            </a:r>
          </a:p>
        </p:txBody>
      </p:sp>
      <p:pic>
        <p:nvPicPr>
          <p:cNvPr id="16" name="Picture 9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821979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9"/>
          <p:cNvGrpSpPr/>
          <p:nvPr/>
        </p:nvGrpSpPr>
        <p:grpSpPr bwMode="auto">
          <a:xfrm>
            <a:off x="2653891" y="1457932"/>
            <a:ext cx="3186113" cy="53579"/>
            <a:chOff x="1565" y="2659"/>
            <a:chExt cx="2676" cy="136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565" y="2795"/>
              <a:ext cx="2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565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4233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</p:grpSp>
      <p:sp>
        <p:nvSpPr>
          <p:cNvPr id="26" name="AutoShape 28"/>
          <p:cNvSpPr/>
          <p:nvPr/>
        </p:nvSpPr>
        <p:spPr bwMode="auto">
          <a:xfrm rot="16200000" flipH="1">
            <a:off x="4171937" y="72044"/>
            <a:ext cx="161925" cy="3186113"/>
          </a:xfrm>
          <a:prstGeom prst="rightBrace">
            <a:avLst>
              <a:gd name="adj1" fmla="val 163971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7" name="AutoShape 29"/>
          <p:cNvSpPr/>
          <p:nvPr/>
        </p:nvSpPr>
        <p:spPr bwMode="auto">
          <a:xfrm rot="16200000" flipH="1">
            <a:off x="4460665" y="416731"/>
            <a:ext cx="136922" cy="3602831"/>
          </a:xfrm>
          <a:prstGeom prst="rightBrace">
            <a:avLst>
              <a:gd name="adj1" fmla="val 219276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8" name="AutoShape 30"/>
          <p:cNvSpPr/>
          <p:nvPr/>
        </p:nvSpPr>
        <p:spPr bwMode="auto">
          <a:xfrm rot="5400000">
            <a:off x="6024550" y="1784164"/>
            <a:ext cx="53578" cy="432197"/>
          </a:xfrm>
          <a:prstGeom prst="leftBrace">
            <a:avLst>
              <a:gd name="adj1" fmla="val 67223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6103131" y="1769876"/>
            <a:ext cx="161925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ea typeface="楷体" panose="02010609060101010101" charset="-122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3989773" y="1660339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480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4269569" y="2233030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540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685936" y="1261224"/>
            <a:ext cx="111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去年：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729989" y="1851774"/>
            <a:ext cx="1106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今年：</a:t>
            </a: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5824525" y="1368636"/>
            <a:ext cx="0" cy="864394"/>
          </a:xfrm>
          <a:prstGeom prst="line">
            <a:avLst/>
          </a:prstGeom>
          <a:noFill/>
          <a:ln w="22225">
            <a:solidFill>
              <a:srgbClr val="FF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ea typeface="楷体" panose="02010609060101010101" charset="-122"/>
            </a:endParaRPr>
          </a:p>
        </p:txBody>
      </p:sp>
      <p:grpSp>
        <p:nvGrpSpPr>
          <p:cNvPr id="36" name="Group 44"/>
          <p:cNvGrpSpPr/>
          <p:nvPr/>
        </p:nvGrpSpPr>
        <p:grpSpPr bwMode="auto">
          <a:xfrm>
            <a:off x="5803094" y="2037767"/>
            <a:ext cx="485775" cy="54769"/>
            <a:chOff x="4649" y="2659"/>
            <a:chExt cx="363" cy="136"/>
          </a:xfrm>
        </p:grpSpPr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4649" y="2795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5012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</p:grpSp>
      <p:grpSp>
        <p:nvGrpSpPr>
          <p:cNvPr id="39" name="Group 45"/>
          <p:cNvGrpSpPr/>
          <p:nvPr/>
        </p:nvGrpSpPr>
        <p:grpSpPr bwMode="auto">
          <a:xfrm>
            <a:off x="2726519" y="2006811"/>
            <a:ext cx="3098006" cy="85725"/>
            <a:chOff x="1223" y="2507"/>
            <a:chExt cx="2655" cy="152"/>
          </a:xfrm>
        </p:grpSpPr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1223" y="2659"/>
              <a:ext cx="26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1223" y="2507"/>
              <a:ext cx="0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</p:grpSp>
      <p:grpSp>
        <p:nvGrpSpPr>
          <p:cNvPr id="42" name="Group 51"/>
          <p:cNvGrpSpPr/>
          <p:nvPr/>
        </p:nvGrpSpPr>
        <p:grpSpPr bwMode="auto">
          <a:xfrm>
            <a:off x="5824525" y="2037767"/>
            <a:ext cx="466725" cy="52388"/>
            <a:chOff x="4014" y="3022"/>
            <a:chExt cx="363" cy="136"/>
          </a:xfrm>
        </p:grpSpPr>
        <p:grpSp>
          <p:nvGrpSpPr>
            <p:cNvPr id="43" name="Group 47"/>
            <p:cNvGrpSpPr/>
            <p:nvPr/>
          </p:nvGrpSpPr>
          <p:grpSpPr bwMode="auto">
            <a:xfrm>
              <a:off x="4014" y="3022"/>
              <a:ext cx="363" cy="136"/>
              <a:chOff x="4649" y="2659"/>
              <a:chExt cx="363" cy="136"/>
            </a:xfrm>
          </p:grpSpPr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4649" y="2795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楷体" panose="02010609060101010101" charset="-122"/>
                </a:endParaRPr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5012" y="2659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楷体" panose="02010609060101010101" charset="-122"/>
                </a:endParaRPr>
              </a:p>
            </p:txBody>
          </p:sp>
        </p:grp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4014" y="302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</p:grp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619672" y="3890798"/>
            <a:ext cx="745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答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:</a:t>
            </a: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今年自驾游人数比去年自驾游人数多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12.5%</a:t>
            </a: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4028657" y="2643758"/>
            <a:ext cx="362636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540－480</a:t>
            </a: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）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÷480</a:t>
            </a:r>
            <a:endParaRPr lang="zh-CN" altLang="en-US" sz="2800" dirty="0">
              <a:solidFill>
                <a:srgbClr val="0070C0"/>
              </a:solidFill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885184" y="3085272"/>
            <a:ext cx="3078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/>
              <a:t>= 60 ÷480      </a:t>
            </a:r>
            <a:endParaRPr lang="zh-CN" altLang="en-US" sz="2800" dirty="0"/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3885184" y="3467924"/>
            <a:ext cx="307895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= 12.5%</a:t>
            </a:r>
            <a:endParaRPr lang="zh-CN" altLang="en-US" sz="2800" dirty="0">
              <a:solidFill>
                <a:srgbClr val="0070C0"/>
              </a:solidFill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2093" y="3642417"/>
            <a:ext cx="1144667" cy="77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737279" y="2247573"/>
            <a:ext cx="2280890" cy="1358034"/>
            <a:chOff x="539553" y="1453529"/>
            <a:chExt cx="2280890" cy="135803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3" name="云形标注 5"/>
            <p:cNvSpPr>
              <a:spLocks noChangeArrowheads="1"/>
            </p:cNvSpPr>
            <p:nvPr/>
          </p:nvSpPr>
          <p:spPr bwMode="auto">
            <a:xfrm>
              <a:off x="539553" y="1453529"/>
              <a:ext cx="2280890" cy="1358034"/>
            </a:xfrm>
            <a:prstGeom prst="cloudCallout">
              <a:avLst>
                <a:gd name="adj1" fmla="val -34583"/>
                <a:gd name="adj2" fmla="val 45073"/>
              </a:avLst>
            </a:prstGeom>
            <a:no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4" name="矩形 4"/>
            <p:cNvSpPr>
              <a:spLocks noChangeArrowheads="1"/>
            </p:cNvSpPr>
            <p:nvPr/>
          </p:nvSpPr>
          <p:spPr bwMode="auto">
            <a:xfrm>
              <a:off x="940085" y="1855024"/>
              <a:ext cx="1799303" cy="4247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楷体" panose="02010609060101010101" charset="-122"/>
                </a:rPr>
                <a:t>怎样列式？</a:t>
              </a: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2647187" y="2403312"/>
            <a:ext cx="1576748" cy="1013783"/>
            <a:chOff x="1257085" y="967627"/>
            <a:chExt cx="2254465" cy="1450605"/>
          </a:xfrm>
        </p:grpSpPr>
        <p:pic>
          <p:nvPicPr>
            <p:cNvPr id="51" name="图片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57085" y="967627"/>
              <a:ext cx="2254465" cy="145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文本框 3"/>
            <p:cNvSpPr txBox="1">
              <a:spLocks noChangeArrowheads="1"/>
            </p:cNvSpPr>
            <p:nvPr/>
          </p:nvSpPr>
          <p:spPr bwMode="auto">
            <a:xfrm>
              <a:off x="1435259" y="1451440"/>
              <a:ext cx="1701936" cy="66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</a:rPr>
                <a:t>方法一</a:t>
              </a:r>
            </a:p>
          </p:txBody>
        </p:sp>
      </p:grpSp>
      <p:sp>
        <p:nvSpPr>
          <p:cNvPr id="59" name="圆角矩形标注 18"/>
          <p:cNvSpPr/>
          <p:nvPr/>
        </p:nvSpPr>
        <p:spPr>
          <a:xfrm>
            <a:off x="6876256" y="610196"/>
            <a:ext cx="1690058" cy="488970"/>
          </a:xfrm>
          <a:prstGeom prst="wedgeRoundRectCallout">
            <a:avLst>
              <a:gd name="adj1" fmla="val -174798"/>
              <a:gd name="adj2" fmla="val 19905"/>
              <a:gd name="adj3" fmla="val 16667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单位“</a:t>
            </a:r>
            <a:r>
              <a:rPr lang="en-US" altLang="zh-CN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65" name="Line 75"/>
          <p:cNvSpPr>
            <a:spLocks noChangeShapeType="1"/>
          </p:cNvSpPr>
          <p:nvPr/>
        </p:nvSpPr>
        <p:spPr bwMode="auto">
          <a:xfrm>
            <a:off x="4211960" y="1131558"/>
            <a:ext cx="49800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>
              <a:ea typeface="楷体" panose="02010609060101010101" charset="-122"/>
            </a:endParaRP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6265056" y="1321148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比去年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多的人数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54" name="图片 5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05316" y="1050125"/>
            <a:ext cx="562451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defRPr/>
            </a:pP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34532" y="731307"/>
            <a:ext cx="5701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今年自驾游人数比去年多百分之几？</a:t>
            </a:r>
          </a:p>
        </p:txBody>
      </p:sp>
      <p:pic>
        <p:nvPicPr>
          <p:cNvPr id="16" name="Picture 9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391" y="850197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9"/>
          <p:cNvGrpSpPr/>
          <p:nvPr/>
        </p:nvGrpSpPr>
        <p:grpSpPr bwMode="auto">
          <a:xfrm>
            <a:off x="2362447" y="1486150"/>
            <a:ext cx="3186113" cy="53579"/>
            <a:chOff x="1565" y="2659"/>
            <a:chExt cx="2676" cy="136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565" y="2795"/>
              <a:ext cx="2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565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4233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</p:grpSp>
      <p:sp>
        <p:nvSpPr>
          <p:cNvPr id="26" name="AutoShape 28"/>
          <p:cNvSpPr/>
          <p:nvPr/>
        </p:nvSpPr>
        <p:spPr bwMode="auto">
          <a:xfrm rot="16200000" flipH="1">
            <a:off x="3880493" y="100262"/>
            <a:ext cx="161925" cy="3186113"/>
          </a:xfrm>
          <a:prstGeom prst="rightBrace">
            <a:avLst>
              <a:gd name="adj1" fmla="val 163971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7" name="AutoShape 29"/>
          <p:cNvSpPr/>
          <p:nvPr/>
        </p:nvSpPr>
        <p:spPr bwMode="auto">
          <a:xfrm rot="16200000" flipH="1">
            <a:off x="4169221" y="444949"/>
            <a:ext cx="136922" cy="3602831"/>
          </a:xfrm>
          <a:prstGeom prst="rightBrace">
            <a:avLst>
              <a:gd name="adj1" fmla="val 219276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8" name="AutoShape 30"/>
          <p:cNvSpPr/>
          <p:nvPr/>
        </p:nvSpPr>
        <p:spPr bwMode="auto">
          <a:xfrm rot="5400000">
            <a:off x="5733106" y="1812382"/>
            <a:ext cx="53578" cy="432197"/>
          </a:xfrm>
          <a:prstGeom prst="leftBrace">
            <a:avLst>
              <a:gd name="adj1" fmla="val 67223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5811687" y="1798094"/>
            <a:ext cx="161925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ea typeface="楷体" panose="02010609060101010101" charset="-122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3698329" y="1688557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480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978125" y="2261248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540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394492" y="1289442"/>
            <a:ext cx="111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去年：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438545" y="1879992"/>
            <a:ext cx="1106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今年：</a:t>
            </a: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5533081" y="1396854"/>
            <a:ext cx="0" cy="864394"/>
          </a:xfrm>
          <a:prstGeom prst="line">
            <a:avLst/>
          </a:prstGeom>
          <a:noFill/>
          <a:ln w="22225">
            <a:solidFill>
              <a:srgbClr val="FF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ea typeface="楷体" panose="02010609060101010101" charset="-122"/>
            </a:endParaRPr>
          </a:p>
        </p:txBody>
      </p:sp>
      <p:grpSp>
        <p:nvGrpSpPr>
          <p:cNvPr id="36" name="Group 44"/>
          <p:cNvGrpSpPr/>
          <p:nvPr/>
        </p:nvGrpSpPr>
        <p:grpSpPr bwMode="auto">
          <a:xfrm>
            <a:off x="5511650" y="2065985"/>
            <a:ext cx="485775" cy="54769"/>
            <a:chOff x="4649" y="2659"/>
            <a:chExt cx="363" cy="136"/>
          </a:xfrm>
        </p:grpSpPr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4649" y="2795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5012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</p:grpSp>
      <p:grpSp>
        <p:nvGrpSpPr>
          <p:cNvPr id="39" name="Group 45"/>
          <p:cNvGrpSpPr/>
          <p:nvPr/>
        </p:nvGrpSpPr>
        <p:grpSpPr bwMode="auto">
          <a:xfrm>
            <a:off x="2435075" y="2035029"/>
            <a:ext cx="3098006" cy="85725"/>
            <a:chOff x="1223" y="2507"/>
            <a:chExt cx="2655" cy="152"/>
          </a:xfrm>
        </p:grpSpPr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1223" y="2659"/>
              <a:ext cx="26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1223" y="2507"/>
              <a:ext cx="0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</p:grpSp>
      <p:grpSp>
        <p:nvGrpSpPr>
          <p:cNvPr id="42" name="Group 51"/>
          <p:cNvGrpSpPr/>
          <p:nvPr/>
        </p:nvGrpSpPr>
        <p:grpSpPr bwMode="auto">
          <a:xfrm>
            <a:off x="5533081" y="2065985"/>
            <a:ext cx="466725" cy="52388"/>
            <a:chOff x="4014" y="3022"/>
            <a:chExt cx="363" cy="136"/>
          </a:xfrm>
        </p:grpSpPr>
        <p:grpSp>
          <p:nvGrpSpPr>
            <p:cNvPr id="43" name="Group 47"/>
            <p:cNvGrpSpPr/>
            <p:nvPr/>
          </p:nvGrpSpPr>
          <p:grpSpPr bwMode="auto">
            <a:xfrm>
              <a:off x="4014" y="3022"/>
              <a:ext cx="363" cy="136"/>
              <a:chOff x="4649" y="2659"/>
              <a:chExt cx="363" cy="136"/>
            </a:xfrm>
          </p:grpSpPr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4649" y="2795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楷体" panose="02010609060101010101" charset="-122"/>
                </a:endParaRPr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5012" y="2659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楷体" panose="02010609060101010101" charset="-122"/>
                </a:endParaRPr>
              </a:p>
            </p:txBody>
          </p:sp>
        </p:grp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4014" y="302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楷体" panose="02010609060101010101" charset="-122"/>
              </a:endParaRPr>
            </a:p>
          </p:txBody>
        </p:sp>
      </p:grp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6024" y="3594738"/>
            <a:ext cx="899592" cy="92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394086" y="2246364"/>
            <a:ext cx="2521729" cy="1166984"/>
            <a:chOff x="539553" y="1453529"/>
            <a:chExt cx="2280890" cy="1358034"/>
          </a:xfrm>
          <a:noFill/>
        </p:grpSpPr>
        <p:sp>
          <p:nvSpPr>
            <p:cNvPr id="63" name="云形标注 5"/>
            <p:cNvSpPr>
              <a:spLocks noChangeArrowheads="1"/>
            </p:cNvSpPr>
            <p:nvPr/>
          </p:nvSpPr>
          <p:spPr bwMode="auto">
            <a:xfrm>
              <a:off x="539553" y="1453529"/>
              <a:ext cx="2280890" cy="1358034"/>
            </a:xfrm>
            <a:prstGeom prst="cloudCallout">
              <a:avLst>
                <a:gd name="adj1" fmla="val -34583"/>
                <a:gd name="adj2" fmla="val 45073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4" name="矩形 4"/>
            <p:cNvSpPr>
              <a:spLocks noChangeArrowheads="1"/>
            </p:cNvSpPr>
            <p:nvPr/>
          </p:nvSpPr>
          <p:spPr bwMode="auto">
            <a:xfrm>
              <a:off x="662649" y="1727170"/>
              <a:ext cx="2034698" cy="8810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楷体" panose="02010609060101010101" charset="-122"/>
                </a:rPr>
                <a:t>还可以先算什么，再算什么？</a:t>
              </a:r>
            </a:p>
          </p:txBody>
        </p:sp>
      </p:grp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2551881" y="2767017"/>
            <a:ext cx="69036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先算：</a:t>
            </a:r>
            <a:r>
              <a:rPr lang="zh-CN" altLang="en-US" sz="2800" b="1" dirty="0">
                <a:latin typeface="楷体_GB2312" panose="02010609030101010101" pitchFamily="49" charset="-122"/>
                <a:ea typeface="楷体" panose="02010609060101010101" charset="-122"/>
              </a:rPr>
              <a:t>今年自驾游人数是去年的</a:t>
            </a:r>
            <a:r>
              <a:rPr lang="zh-CN" altLang="en-US" sz="2800" b="1" dirty="0" smtClean="0">
                <a:latin typeface="楷体_GB2312" panose="02010609030101010101" pitchFamily="49" charset="-122"/>
                <a:ea typeface="楷体" panose="02010609060101010101" charset="-122"/>
              </a:rPr>
              <a:t>百分之几</a:t>
            </a:r>
            <a:endParaRPr lang="zh-CN" altLang="en-US" sz="2800" b="1" dirty="0"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2551880" y="3357524"/>
            <a:ext cx="75261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再算：</a:t>
            </a: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今年自驾游人数比去年多</a:t>
            </a:r>
            <a:r>
              <a:rPr lang="zh-CN" altLang="en-US" sz="2800" b="1" dirty="0" smtClean="0">
                <a:latin typeface="Arial" panose="020B0604020202020204" pitchFamily="34" charset="0"/>
                <a:ea typeface="楷体" panose="02010609060101010101" charset="-122"/>
              </a:rPr>
              <a:t>百分之几</a:t>
            </a:r>
            <a:endParaRPr lang="zh-CN" altLang="en-US" sz="28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532768" y="3876281"/>
            <a:ext cx="59114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今年自驾游人数</a:t>
            </a:r>
            <a:r>
              <a:rPr lang="en-US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÷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去年自驾游人数</a:t>
            </a:r>
            <a:r>
              <a:rPr lang="en-US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-1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50" name="圆角矩形标注 18"/>
          <p:cNvSpPr/>
          <p:nvPr/>
        </p:nvSpPr>
        <p:spPr>
          <a:xfrm>
            <a:off x="6710452" y="536549"/>
            <a:ext cx="1690058" cy="488970"/>
          </a:xfrm>
          <a:prstGeom prst="wedgeRoundRectCallout">
            <a:avLst>
              <a:gd name="adj1" fmla="val -150451"/>
              <a:gd name="adj2" fmla="val 38606"/>
              <a:gd name="adj3" fmla="val 16667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单位“</a:t>
            </a:r>
            <a:r>
              <a:rPr lang="en-US" altLang="zh-CN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51" name="Line 75"/>
          <p:cNvSpPr>
            <a:spLocks noChangeShapeType="1"/>
          </p:cNvSpPr>
          <p:nvPr/>
        </p:nvSpPr>
        <p:spPr bwMode="auto">
          <a:xfrm>
            <a:off x="4572000" y="1159776"/>
            <a:ext cx="49800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>
              <a:ea typeface="楷体" panose="02010609060101010101" charset="-122"/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5973612" y="1349366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比去年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多的人数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54" name="图片 5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03648" y="874344"/>
            <a:ext cx="562451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defRPr/>
            </a:pP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21353" y="555526"/>
            <a:ext cx="6022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今年自驾游人数比去年多百分之几？</a:t>
            </a:r>
          </a:p>
        </p:txBody>
      </p:sp>
      <p:pic>
        <p:nvPicPr>
          <p:cNvPr id="16" name="Picture 9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503" y="628742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9"/>
          <p:cNvGrpSpPr/>
          <p:nvPr/>
        </p:nvGrpSpPr>
        <p:grpSpPr bwMode="auto">
          <a:xfrm>
            <a:off x="2560779" y="1310369"/>
            <a:ext cx="3186113" cy="53579"/>
            <a:chOff x="1565" y="2659"/>
            <a:chExt cx="2676" cy="136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565" y="2795"/>
              <a:ext cx="2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565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4233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sp>
        <p:nvSpPr>
          <p:cNvPr id="26" name="AutoShape 28"/>
          <p:cNvSpPr/>
          <p:nvPr/>
        </p:nvSpPr>
        <p:spPr bwMode="auto">
          <a:xfrm rot="16200000" flipH="1">
            <a:off x="4078825" y="-75519"/>
            <a:ext cx="161925" cy="3186113"/>
          </a:xfrm>
          <a:prstGeom prst="rightBrace">
            <a:avLst>
              <a:gd name="adj1" fmla="val 163971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7" name="AutoShape 29"/>
          <p:cNvSpPr/>
          <p:nvPr/>
        </p:nvSpPr>
        <p:spPr bwMode="auto">
          <a:xfrm rot="16200000" flipH="1">
            <a:off x="4367553" y="269168"/>
            <a:ext cx="136922" cy="3602831"/>
          </a:xfrm>
          <a:prstGeom prst="rightBrace">
            <a:avLst>
              <a:gd name="adj1" fmla="val 219276"/>
              <a:gd name="adj2" fmla="val 50000"/>
            </a:avLst>
          </a:prstGeom>
          <a:noFill/>
          <a:ln w="31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8" name="AutoShape 30"/>
          <p:cNvSpPr/>
          <p:nvPr/>
        </p:nvSpPr>
        <p:spPr bwMode="auto">
          <a:xfrm rot="5400000">
            <a:off x="5931438" y="1636601"/>
            <a:ext cx="53578" cy="432197"/>
          </a:xfrm>
          <a:prstGeom prst="leftBrace">
            <a:avLst>
              <a:gd name="adj1" fmla="val 67223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6010019" y="1622313"/>
            <a:ext cx="161925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ea typeface="楷体" panose="02010609060101010101" charset="-122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3896661" y="1512776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480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4176457" y="2085467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540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人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92824" y="1113661"/>
            <a:ext cx="111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去年：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636877" y="1704211"/>
            <a:ext cx="1106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今年：</a:t>
            </a: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5731413" y="1221073"/>
            <a:ext cx="0" cy="864394"/>
          </a:xfrm>
          <a:prstGeom prst="line">
            <a:avLst/>
          </a:prstGeom>
          <a:noFill/>
          <a:ln w="22225">
            <a:solidFill>
              <a:srgbClr val="FF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ea typeface="楷体" panose="02010609060101010101" charset="-122"/>
            </a:endParaRPr>
          </a:p>
        </p:txBody>
      </p:sp>
      <p:grpSp>
        <p:nvGrpSpPr>
          <p:cNvPr id="36" name="Group 44"/>
          <p:cNvGrpSpPr/>
          <p:nvPr/>
        </p:nvGrpSpPr>
        <p:grpSpPr bwMode="auto">
          <a:xfrm>
            <a:off x="5709982" y="1890204"/>
            <a:ext cx="485775" cy="54769"/>
            <a:chOff x="4649" y="2659"/>
            <a:chExt cx="363" cy="136"/>
          </a:xfrm>
        </p:grpSpPr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4649" y="2795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5012" y="265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grpSp>
        <p:nvGrpSpPr>
          <p:cNvPr id="39" name="Group 45"/>
          <p:cNvGrpSpPr/>
          <p:nvPr/>
        </p:nvGrpSpPr>
        <p:grpSpPr bwMode="auto">
          <a:xfrm>
            <a:off x="2633407" y="1859248"/>
            <a:ext cx="3098006" cy="85725"/>
            <a:chOff x="1223" y="2507"/>
            <a:chExt cx="2655" cy="152"/>
          </a:xfrm>
        </p:grpSpPr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1223" y="2659"/>
              <a:ext cx="26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1223" y="2507"/>
              <a:ext cx="0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grpSp>
        <p:nvGrpSpPr>
          <p:cNvPr id="42" name="Group 51"/>
          <p:cNvGrpSpPr/>
          <p:nvPr/>
        </p:nvGrpSpPr>
        <p:grpSpPr bwMode="auto">
          <a:xfrm>
            <a:off x="5731413" y="1890204"/>
            <a:ext cx="466725" cy="52388"/>
            <a:chOff x="4014" y="3022"/>
            <a:chExt cx="363" cy="136"/>
          </a:xfrm>
        </p:grpSpPr>
        <p:grpSp>
          <p:nvGrpSpPr>
            <p:cNvPr id="43" name="Group 47"/>
            <p:cNvGrpSpPr/>
            <p:nvPr/>
          </p:nvGrpSpPr>
          <p:grpSpPr bwMode="auto">
            <a:xfrm>
              <a:off x="4014" y="3022"/>
              <a:ext cx="363" cy="136"/>
              <a:chOff x="4649" y="2659"/>
              <a:chExt cx="363" cy="136"/>
            </a:xfrm>
          </p:grpSpPr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4649" y="2795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楷体" panose="02010609060101010101" charset="-122"/>
                </a:endParaRPr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5012" y="2659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楷体" panose="02010609060101010101" charset="-122"/>
                </a:endParaRPr>
              </a:p>
            </p:txBody>
          </p:sp>
        </p:grp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4014" y="302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楷体" panose="02010609060101010101" charset="-122"/>
              </a:endParaRPr>
            </a:p>
          </p:txBody>
        </p:sp>
      </p:grp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435846"/>
            <a:ext cx="121348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662790" y="2255749"/>
            <a:ext cx="1892986" cy="1013783"/>
            <a:chOff x="624343" y="1453529"/>
            <a:chExt cx="2280890" cy="1358034"/>
          </a:xfrm>
          <a:noFill/>
        </p:grpSpPr>
        <p:sp>
          <p:nvSpPr>
            <p:cNvPr id="63" name="云形标注 5"/>
            <p:cNvSpPr>
              <a:spLocks noChangeArrowheads="1"/>
            </p:cNvSpPr>
            <p:nvPr/>
          </p:nvSpPr>
          <p:spPr bwMode="auto">
            <a:xfrm>
              <a:off x="624343" y="1453529"/>
              <a:ext cx="2280890" cy="1358034"/>
            </a:xfrm>
            <a:prstGeom prst="cloudCallout">
              <a:avLst>
                <a:gd name="adj1" fmla="val -34583"/>
                <a:gd name="adj2" fmla="val 45073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4" name="矩形 4"/>
            <p:cNvSpPr>
              <a:spLocks noChangeArrowheads="1"/>
            </p:cNvSpPr>
            <p:nvPr/>
          </p:nvSpPr>
          <p:spPr bwMode="auto">
            <a:xfrm>
              <a:off x="868487" y="1867689"/>
              <a:ext cx="2034698" cy="4247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楷体" panose="02010609060101010101" charset="-122"/>
                </a:rPr>
                <a:t>怎样列式？</a:t>
              </a:r>
            </a:p>
          </p:txBody>
        </p:sp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547664" y="3795886"/>
            <a:ext cx="752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答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:</a:t>
            </a: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今年自驾游人数比去年自驾游人数多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12.5%</a:t>
            </a: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3116801" y="2623234"/>
            <a:ext cx="343193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      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540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÷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480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charset="-122"/>
              </a:rPr>
              <a:t>－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1</a:t>
            </a:r>
            <a:endParaRPr lang="zh-CN" altLang="en-US" sz="2800" b="1" dirty="0">
              <a:solidFill>
                <a:srgbClr val="0070C0"/>
              </a:solidFill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3743070" y="3400728"/>
            <a:ext cx="343193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= 12.5%</a:t>
            </a:r>
            <a:endParaRPr lang="zh-CN" altLang="en-US" sz="2800" b="1" dirty="0">
              <a:solidFill>
                <a:srgbClr val="0070C0"/>
              </a:solidFill>
              <a:latin typeface="楷体_GB2312" panose="02010609030101010101" pitchFamily="49" charset="-122"/>
              <a:ea typeface="楷体" panose="02010609060101010101" charset="-122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732354" y="2982550"/>
            <a:ext cx="343193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= 112.5%</a:t>
            </a:r>
            <a:r>
              <a:rPr lang="zh-CN" altLang="en-US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－</a:t>
            </a:r>
            <a:r>
              <a:rPr lang="en-US" altLang="zh-CN" sz="2800" b="1" dirty="0">
                <a:solidFill>
                  <a:srgbClr val="0070C0"/>
                </a:solidFill>
                <a:latin typeface="楷体_GB2312" panose="02010609030101010101" pitchFamily="49" charset="-122"/>
                <a:ea typeface="楷体" panose="02010609060101010101" charset="-122"/>
              </a:rPr>
              <a:t>1</a:t>
            </a:r>
          </a:p>
        </p:txBody>
      </p:sp>
      <p:grpSp>
        <p:nvGrpSpPr>
          <p:cNvPr id="53" name="组合 52"/>
          <p:cNvGrpSpPr/>
          <p:nvPr/>
        </p:nvGrpSpPr>
        <p:grpSpPr bwMode="auto">
          <a:xfrm>
            <a:off x="2554075" y="2255749"/>
            <a:ext cx="1576748" cy="1013783"/>
            <a:chOff x="1257085" y="967627"/>
            <a:chExt cx="2254465" cy="1450605"/>
          </a:xfrm>
        </p:grpSpPr>
        <p:pic>
          <p:nvPicPr>
            <p:cNvPr id="54" name="图片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57085" y="967627"/>
              <a:ext cx="2254465" cy="145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文本框 3"/>
            <p:cNvSpPr txBox="1">
              <a:spLocks noChangeArrowheads="1"/>
            </p:cNvSpPr>
            <p:nvPr/>
          </p:nvSpPr>
          <p:spPr bwMode="auto">
            <a:xfrm>
              <a:off x="1614646" y="1451440"/>
              <a:ext cx="1442084" cy="57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latin typeface="楷体" panose="02010609060101010101" charset="-122"/>
                  <a:ea typeface="楷体" panose="02010609060101010101" charset="-122"/>
                </a:rPr>
                <a:t>方法二</a:t>
              </a:r>
            </a:p>
          </p:txBody>
        </p:sp>
      </p:grpSp>
      <p:sp>
        <p:nvSpPr>
          <p:cNvPr id="56" name="圆角矩形标注 18"/>
          <p:cNvSpPr/>
          <p:nvPr/>
        </p:nvSpPr>
        <p:spPr>
          <a:xfrm>
            <a:off x="6997289" y="621073"/>
            <a:ext cx="1690058" cy="488970"/>
          </a:xfrm>
          <a:prstGeom prst="wedgeRoundRectCallout">
            <a:avLst>
              <a:gd name="adj1" fmla="val -184266"/>
              <a:gd name="adj2" fmla="val 3860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单位“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57" name="Line 75"/>
          <p:cNvSpPr>
            <a:spLocks noChangeShapeType="1"/>
          </p:cNvSpPr>
          <p:nvPr/>
        </p:nvSpPr>
        <p:spPr bwMode="auto">
          <a:xfrm>
            <a:off x="4067944" y="1059582"/>
            <a:ext cx="49800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 b="1">
              <a:ea typeface="楷体" panose="02010609060101010101" charset="-122"/>
            </a:endParaRP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6171944" y="1173585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比去年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多的人数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59" name="图片 5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0928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组合 4"/>
          <p:cNvGrpSpPr/>
          <p:nvPr/>
        </p:nvGrpSpPr>
        <p:grpSpPr bwMode="auto">
          <a:xfrm>
            <a:off x="3275855" y="453241"/>
            <a:ext cx="2592289" cy="1038389"/>
            <a:chOff x="2824789" y="1091504"/>
            <a:chExt cx="2843391" cy="667083"/>
          </a:xfrm>
          <a:noFill/>
        </p:grpSpPr>
        <p:sp>
          <p:nvSpPr>
            <p:cNvPr id="20" name="云形标注 82"/>
            <p:cNvSpPr>
              <a:spLocks noChangeArrowheads="1"/>
            </p:cNvSpPr>
            <p:nvPr/>
          </p:nvSpPr>
          <p:spPr bwMode="auto">
            <a:xfrm>
              <a:off x="2824789" y="1091504"/>
              <a:ext cx="2506939" cy="667083"/>
            </a:xfrm>
            <a:prstGeom prst="cloudCallout">
              <a:avLst>
                <a:gd name="adj1" fmla="val 72698"/>
                <a:gd name="adj2" fmla="val 930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1" name="矩形 4"/>
            <p:cNvSpPr>
              <a:spLocks noChangeArrowheads="1"/>
            </p:cNvSpPr>
            <p:nvPr/>
          </p:nvSpPr>
          <p:spPr bwMode="auto">
            <a:xfrm>
              <a:off x="3182787" y="1157214"/>
              <a:ext cx="2485393" cy="53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先确定单位“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”。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3574573" y="1442415"/>
            <a:ext cx="48762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</a:rPr>
              <a:t>一大盒冰淇淋比一小盒冰淇淋的容量大百分之几？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1314180"/>
            <a:ext cx="2639164" cy="1185562"/>
          </a:xfrm>
          <a:prstGeom prst="rect">
            <a:avLst/>
          </a:prstGeom>
        </p:spPr>
      </p:pic>
      <p:sp>
        <p:nvSpPr>
          <p:cNvPr id="24" name="圆角矩形标注 18"/>
          <p:cNvSpPr/>
          <p:nvPr/>
        </p:nvSpPr>
        <p:spPr>
          <a:xfrm>
            <a:off x="6410334" y="2082780"/>
            <a:ext cx="1690058" cy="488970"/>
          </a:xfrm>
          <a:prstGeom prst="wedgeRoundRectCallout">
            <a:avLst>
              <a:gd name="adj1" fmla="val -15591"/>
              <a:gd name="adj2" fmla="val -76104"/>
              <a:gd name="adj3" fmla="val 16667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单位“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25" name="Line 75"/>
          <p:cNvSpPr>
            <a:spLocks noChangeShapeType="1"/>
          </p:cNvSpPr>
          <p:nvPr/>
        </p:nvSpPr>
        <p:spPr bwMode="auto">
          <a:xfrm>
            <a:off x="6433252" y="1923678"/>
            <a:ext cx="164497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 b="1"/>
          </a:p>
        </p:txBody>
      </p:sp>
      <p:sp>
        <p:nvSpPr>
          <p:cNvPr id="26" name="矩形 25"/>
          <p:cNvSpPr/>
          <p:nvPr/>
        </p:nvSpPr>
        <p:spPr>
          <a:xfrm>
            <a:off x="751044" y="2673307"/>
            <a:ext cx="81334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（一大盒的容量</a:t>
            </a:r>
            <a:r>
              <a:rPr lang="en-US" altLang="zh-CN" sz="2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zh-CN" altLang="en-US" sz="2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一小盒的容量）</a:t>
            </a:r>
            <a:r>
              <a:rPr lang="en-US" altLang="zh-CN" sz="2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zh-CN" altLang="en-US" sz="2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一小盒的容量</a:t>
            </a:r>
          </a:p>
        </p:txBody>
      </p:sp>
      <p:sp>
        <p:nvSpPr>
          <p:cNvPr id="27" name="矩形 26"/>
          <p:cNvSpPr/>
          <p:nvPr/>
        </p:nvSpPr>
        <p:spPr>
          <a:xfrm>
            <a:off x="755576" y="3263374"/>
            <a:ext cx="75568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(300-200)÷</a:t>
            </a:r>
            <a:r>
              <a:rPr lang="en-US" altLang="zh-CN" sz="2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200=100÷200=50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％</a:t>
            </a:r>
            <a:endParaRPr lang="en-US" altLang="zh-CN" sz="2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答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一大盒冰淇淋比一小盒冰淇淋的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容量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多</a:t>
            </a:r>
            <a:r>
              <a:rPr lang="en-US" altLang="zh-CN" sz="2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50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％。</a:t>
            </a:r>
            <a:endParaRPr lang="en-US" altLang="zh-CN" sz="2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Line 75"/>
          <p:cNvSpPr>
            <a:spLocks noChangeShapeType="1"/>
          </p:cNvSpPr>
          <p:nvPr/>
        </p:nvSpPr>
        <p:spPr bwMode="auto">
          <a:xfrm flipV="1">
            <a:off x="3635896" y="2294875"/>
            <a:ext cx="1351765" cy="3024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 b="1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10334" y="418956"/>
            <a:ext cx="443054" cy="96756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全屏显示(16:9)</PresentationFormat>
  <Paragraphs>142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F14AD0B0FFD44A52BD048FABC1FB565C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