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84" r:id="rId3"/>
    <p:sldId id="375" r:id="rId4"/>
    <p:sldId id="379" r:id="rId5"/>
    <p:sldId id="358" r:id="rId6"/>
    <p:sldId id="380" r:id="rId7"/>
    <p:sldId id="376" r:id="rId8"/>
    <p:sldId id="369" r:id="rId9"/>
    <p:sldId id="367" r:id="rId10"/>
    <p:sldId id="391" r:id="rId11"/>
    <p:sldId id="394" r:id="rId12"/>
    <p:sldId id="396" r:id="rId13"/>
    <p:sldId id="395" r:id="rId14"/>
    <p:sldId id="392" r:id="rId15"/>
    <p:sldId id="390" r:id="rId16"/>
    <p:sldId id="341" r:id="rId17"/>
    <p:sldId id="397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BF7F8"/>
    <a:srgbClr val="FFAFFF"/>
    <a:srgbClr val="0000FF"/>
    <a:srgbClr val="F5F1ED"/>
    <a:srgbClr val="E9F3FA"/>
    <a:srgbClr val="89A5B3"/>
    <a:srgbClr val="F5E7DD"/>
    <a:srgbClr val="E2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7F9505-3E58-4DFB-A1AD-653CB94023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84116EEB-6AE6-4D27-9217-51B58FB2B8F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4957319-D3D2-4A9B-AE1D-A999F6A6FD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F2AA486-AE22-4203-A14E-23020A4E006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34934A8-6589-452F-80EA-4F48C89CDC90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EF0D893-6132-453A-99A9-8D023B90B957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48054F8-DB88-4464-ABDD-7709C7441827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6DF1948-606A-4FB9-A1FB-3752C224B5BB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F66DF2C-9829-427B-B454-66F53FF908A8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E41C224-4008-46D3-BD47-C65603F9268E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81FE-3244-4943-BADA-266CDCB4755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8E69-DA56-4B2A-A3FA-0BEC27C8D4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file:///E:\&#20154;&#25945;&#26032;&#29256;3&#19979;\Unit4%20Do%20you%20like%20candy&#65311;\Lesson23%20&#25945;&#23398;&#35838;&#20214;\4.mp3" TargetMode="External"/><Relationship Id="rId7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4%20Do%20you%20like%20candy&#65311;\Lesson23%20&#25945;&#23398;&#35838;&#20214;\3.mp3" TargetMode="External"/><Relationship Id="rId1" Type="http://schemas.microsoft.com/office/2007/relationships/media" Target="file:///E:\&#20154;&#25945;&#26032;&#29256;3&#19979;\Unit4%20Do%20you%20like%20candy&#65311;\Lesson23%20&#25945;&#23398;&#35838;&#20214;\3.mp3" TargetMode="External"/><Relationship Id="rId6" Type="http://schemas.openxmlformats.org/officeDocument/2006/relationships/audio" Target="file:///E:\&#20154;&#25945;&#26032;&#29256;3&#19979;\Lesson23%20&#25945;&#23398;&#35838;&#20214;\5.mp3" TargetMode="External"/><Relationship Id="rId5" Type="http://schemas.microsoft.com/office/2007/relationships/media" Target="file:///E:\&#20154;&#25945;&#26032;&#29256;3&#19979;\Lesson23%20&#25945;&#23398;&#35838;&#20214;\5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E:\&#20154;&#25945;&#26032;&#29256;3&#19979;\Unit4%20Do%20you%20like%20candy&#65311;\Lesson23%20&#25945;&#23398;&#35838;&#20214;\4.mp3" TargetMode="Externa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22__Let&#8217;s__sing&#35838;&#25991;&#21160;&#30011;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3&#19979;\Unit4%20Do%20you%20like%20candy&#65311;\Lesson23%20&#25945;&#23398;&#35838;&#20214;\J_128k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3&#19979;\Unit4%20Do%20you%20like%20candy&#65311;\Lesson23%20&#25945;&#23398;&#35838;&#20214;\I_128k.mp3" TargetMode="External"/><Relationship Id="rId1" Type="http://schemas.microsoft.com/office/2007/relationships/media" Target="file:///E:\&#20154;&#25945;&#26032;&#29256;3&#19979;\Unit4%20Do%20you%20like%20candy&#65311;\Lesson23%20&#25945;&#23398;&#35838;&#20214;\I_128k.mp3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4%20Do%20you%20like%20candy&#65311;\Lesson23%20&#25945;&#23398;&#35838;&#20214;\J_128k.mp3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4%20Do%20you%20like%20candy&#65311;\Lesson23%20&#25945;&#23398;&#35838;&#20214;\icecream_128k.mp3" TargetMode="External"/><Relationship Id="rId1" Type="http://schemas.microsoft.com/office/2007/relationships/media" Target="file:///E:\&#20154;&#25945;&#26032;&#29256;3&#19979;\Unit4%20Do%20you%20like%20candy&#65311;\Lesson23%20&#25945;&#23398;&#35838;&#20214;\icecream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4%20Do%20you%20like%20candy&#65311;\Lesson23%20&#25945;&#23398;&#35838;&#20214;\juice_128k.mp3" TargetMode="External"/><Relationship Id="rId1" Type="http://schemas.microsoft.com/office/2007/relationships/media" Target="file:///E:\&#20154;&#25945;&#26032;&#29256;3&#19979;\Unit4%20Do%20you%20like%20candy&#65311;\Lesson23%20&#25945;&#23398;&#35838;&#20214;\juice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4%20Do%20you%20like%20candy&#65311;\Lesson23%20&#25945;&#23398;&#35838;&#20214;\jam_128k.mp3" TargetMode="External"/><Relationship Id="rId1" Type="http://schemas.microsoft.com/office/2007/relationships/media" Target="file:///E:\&#20154;&#25945;&#26032;&#29256;3&#19979;\Unit4%20Do%20you%20like%20candy&#65311;\Lesson23%20&#25945;&#23398;&#35838;&#20214;\jam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3&#19979;\Unit4%20Do%20you%20like%20candy&#65311;\Lesson23%20&#25945;&#23398;&#35838;&#20214;\Lesson23Justtalk&#35838;&#25991;&#24405;&#38899;_128k.mp3" TargetMode="External"/><Relationship Id="rId1" Type="http://schemas.microsoft.com/office/2007/relationships/media" Target="file:///E:\&#20154;&#25945;&#26032;&#29256;3&#19979;\Unit4%20Do%20you%20like%20candy&#65311;\Lesson23%20&#25945;&#23398;&#35838;&#20214;\Lesson23Justtalk&#35838;&#25991;&#24405;&#38899;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3&#19979;\Lesson23%20&#25945;&#23398;&#35838;&#20214;\2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3&#19979;\Lesson23%20&#25945;&#23398;&#35838;&#20214;\1.mp3" TargetMode="External"/><Relationship Id="rId1" Type="http://schemas.microsoft.com/office/2007/relationships/media" Target="file:///E:\&#20154;&#25945;&#26032;&#29256;3&#19979;\Lesson23%20&#25945;&#23398;&#35838;&#20214;\1.mp3" TargetMode="Externa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Lesson23%20&#25945;&#23398;&#35838;&#20214;\2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467544" y="2597671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chemeClr val="accent3">
                    <a:lumMod val="50000"/>
                  </a:schemeClr>
                </a:solidFill>
              </a:rPr>
              <a:t>Unit4 Do you like candy?</a:t>
            </a:r>
            <a:endParaRPr lang="zh-CN" altLang="en-US" sz="5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75656" y="1196752"/>
            <a:ext cx="6336704" cy="638969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人教精通版三年级下册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9956" y="5282103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144" y="865188"/>
            <a:ext cx="7458419" cy="55194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95288" y="1131888"/>
            <a:ext cx="3097212" cy="1095375"/>
          </a:xfrm>
          <a:prstGeom prst="wedgeRoundRectCallout">
            <a:avLst>
              <a:gd name="adj1" fmla="val -1209"/>
              <a:gd name="adj2" fmla="val 7007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OK. An ice cream, please.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230813" y="1557338"/>
            <a:ext cx="3135312" cy="1079500"/>
          </a:xfrm>
          <a:prstGeom prst="wedgeRoundRectCallout">
            <a:avLst>
              <a:gd name="adj1" fmla="val 3728"/>
              <a:gd name="adj2" fmla="val 7103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All right. Here you are.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04813" y="4365625"/>
            <a:ext cx="2303462" cy="719138"/>
          </a:xfrm>
          <a:prstGeom prst="wedgeRoundRectCallout">
            <a:avLst>
              <a:gd name="adj1" fmla="val 39972"/>
              <a:gd name="adj2" fmla="val -10049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Thank you!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74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184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4475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971550" y="1412875"/>
            <a:ext cx="7345363" cy="180022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All right </a:t>
            </a:r>
            <a:r>
              <a:rPr lang="zh-CN" altLang="en-US" sz="3600" dirty="0">
                <a:latin typeface="Comic Sans MS" panose="030F0702030302020204" pitchFamily="66" charset="0"/>
                <a:ea typeface="黑体" panose="02010609060101010101" pitchFamily="49" charset="-122"/>
              </a:rPr>
              <a:t>表示 “好的，知道了” 的意思。</a:t>
            </a:r>
          </a:p>
        </p:txBody>
      </p:sp>
      <p:sp>
        <p:nvSpPr>
          <p:cNvPr id="3" name="横卷形 2"/>
          <p:cNvSpPr/>
          <p:nvPr/>
        </p:nvSpPr>
        <p:spPr>
          <a:xfrm>
            <a:off x="971550" y="3500438"/>
            <a:ext cx="7345363" cy="180022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atin typeface="Comic Sans MS" panose="030F0702030302020204" pitchFamily="66" charset="0"/>
                <a:ea typeface="黑体" panose="02010609060101010101" pitchFamily="49" charset="-122"/>
              </a:rPr>
              <a:t>想要买什么东西的时候，可以简单地说“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 please.</a:t>
            </a:r>
            <a:r>
              <a:rPr lang="zh-CN" altLang="en-US" sz="3600" dirty="0">
                <a:latin typeface="Comic Sans MS" panose="030F0702030302020204" pitchFamily="66" charset="0"/>
                <a:ea typeface="黑体" panose="02010609060101010101" pitchFamily="49" charset="-122"/>
              </a:rPr>
              <a:t>”</a:t>
            </a:r>
          </a:p>
        </p:txBody>
      </p:sp>
      <p:pic>
        <p:nvPicPr>
          <p:cNvPr id="2970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0727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8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三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人一组，试着表演出来吧。</a:t>
            </a:r>
          </a:p>
        </p:txBody>
      </p:sp>
      <p:pic>
        <p:nvPicPr>
          <p:cNvPr id="30730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171700"/>
            <a:ext cx="471646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388" y="1119188"/>
            <a:ext cx="42989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7675" y="692150"/>
            <a:ext cx="26130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9213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03800" y="4992688"/>
            <a:ext cx="38893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I _______ juice.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32776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35738" y="4011613"/>
            <a:ext cx="9715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52600" y="4011613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79388" y="4992688"/>
            <a:ext cx="43545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I ______ grapes.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71588" y="5094288"/>
            <a:ext cx="944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like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418138" y="5094288"/>
            <a:ext cx="2201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don’t like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92500" y="252413"/>
            <a:ext cx="36972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Ask and answer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27088" y="981075"/>
            <a:ext cx="354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8663" y="1949450"/>
            <a:ext cx="9715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955800"/>
            <a:ext cx="9556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74825" y="2090738"/>
            <a:ext cx="247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I do.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68938" y="2144713"/>
            <a:ext cx="2897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 don’t.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7350" y="3644900"/>
            <a:ext cx="3178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1800" y="3429000"/>
            <a:ext cx="20558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图片 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3100" y="3275013"/>
            <a:ext cx="16462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375" y="252413"/>
            <a:ext cx="22971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665288"/>
            <a:ext cx="8002587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420688" y="1214438"/>
            <a:ext cx="3876675" cy="1114425"/>
          </a:xfrm>
          <a:prstGeom prst="wedgeRoundRectCallout">
            <a:avLst>
              <a:gd name="adj1" fmla="val -17851"/>
              <a:gd name="adj2" fmla="val 8410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hamburgers. I don’t like bread.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859338" y="1108075"/>
            <a:ext cx="3889375" cy="1168400"/>
          </a:xfrm>
          <a:prstGeom prst="wedgeRoundRectCallout">
            <a:avLst>
              <a:gd name="adj1" fmla="val -28296"/>
              <a:gd name="adj2" fmla="val 8031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apples. I don’t like mangoes.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2088" y="15906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2088" y="332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803400" y="307181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4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矩形 8"/>
          <p:cNvSpPr>
            <a:spLocks noChangeArrowheads="1"/>
          </p:cNvSpPr>
          <p:nvPr/>
        </p:nvSpPr>
        <p:spPr bwMode="auto">
          <a:xfrm>
            <a:off x="1906588" y="16986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041525" y="4079875"/>
            <a:ext cx="36528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—Do you like …?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054225" y="4887913"/>
            <a:ext cx="5597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—Yes, I do. / No, I don’t.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7898" name="矩形 8"/>
          <p:cNvSpPr>
            <a:spLocks noChangeArrowheads="1"/>
          </p:cNvSpPr>
          <p:nvPr/>
        </p:nvSpPr>
        <p:spPr bwMode="auto">
          <a:xfrm>
            <a:off x="1906588" y="3429000"/>
            <a:ext cx="5707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014538" y="2455863"/>
            <a:ext cx="62293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ice cream   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juice    jam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5281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/>
          <a:p>
            <a:pPr algn="ctr" eaLnBrk="1" hangingPunct="1"/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" name="圆角矩形 31">
            <a:hlinkClick r:id="" action="ppaction://hlinkshowjump?jump=endshow"/>
          </p:cNvPr>
          <p:cNvSpPr/>
          <p:nvPr/>
        </p:nvSpPr>
        <p:spPr>
          <a:xfrm>
            <a:off x="6394966" y="573341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971550" y="1304925"/>
            <a:ext cx="7200900" cy="4300538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296988" y="1784350"/>
            <a:ext cx="6696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制作字母和单词卡片，并能熟练背诵字母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Aa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至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Jj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预习本单元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23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的内容。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/>
          <p:nvPr/>
        </p:nvGrpSpPr>
        <p:grpSpPr bwMode="auto">
          <a:xfrm>
            <a:off x="1301750" y="1125538"/>
            <a:ext cx="6559550" cy="4606925"/>
            <a:chOff x="1302100" y="1268760"/>
            <a:chExt cx="6558518" cy="46085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02100" y="1268760"/>
              <a:ext cx="6558518" cy="460851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  <a:headEnd/>
              <a:tailEnd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3" name="圆角矩形 2"/>
            <p:cNvSpPr/>
            <p:nvPr/>
          </p:nvSpPr>
          <p:spPr>
            <a:xfrm>
              <a:off x="1378288" y="1340222"/>
              <a:ext cx="457128" cy="504999"/>
            </a:xfrm>
            <a:prstGeom prst="roundRect">
              <a:avLst/>
            </a:prstGeom>
            <a:solidFill>
              <a:srgbClr val="FFA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708400" y="252413"/>
            <a:ext cx="2320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56400" y="4784725"/>
            <a:ext cx="9540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31900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485" name="组合 11"/>
          <p:cNvGrpSpPr/>
          <p:nvPr/>
        </p:nvGrpSpPr>
        <p:grpSpPr bwMode="auto">
          <a:xfrm>
            <a:off x="311150" y="1160463"/>
            <a:ext cx="3960813" cy="3744912"/>
            <a:chOff x="467544" y="1159803"/>
            <a:chExt cx="3960812" cy="3745572"/>
          </a:xfrm>
        </p:grpSpPr>
        <p:pic>
          <p:nvPicPr>
            <p:cNvPr id="20492" name="图片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9552" y="1159803"/>
              <a:ext cx="3728308" cy="352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 bwMode="auto">
            <a:xfrm>
              <a:off x="467544" y="3941593"/>
              <a:ext cx="3960812" cy="963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550094" y="4621163"/>
              <a:ext cx="372903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6" name="组合 9"/>
          <p:cNvGrpSpPr/>
          <p:nvPr/>
        </p:nvGrpSpPr>
        <p:grpSpPr bwMode="auto">
          <a:xfrm>
            <a:off x="4899025" y="1389063"/>
            <a:ext cx="3960813" cy="4195762"/>
            <a:chOff x="5055108" y="1389026"/>
            <a:chExt cx="3960812" cy="4195799"/>
          </a:xfrm>
        </p:grpSpPr>
        <p:pic>
          <p:nvPicPr>
            <p:cNvPr id="20489" name="图片 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76056" y="1389026"/>
              <a:ext cx="3790615" cy="342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 bwMode="auto">
            <a:xfrm>
              <a:off x="5055108" y="4621205"/>
              <a:ext cx="3960812" cy="96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 bwMode="auto">
            <a:xfrm>
              <a:off x="5078921" y="4592629"/>
              <a:ext cx="3817936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948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J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4949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我们学过的哪些单词含有字母</a:t>
            </a:r>
            <a:r>
              <a:rPr lang="en-US" altLang="zh-CN" sz="3200" dirty="0" err="1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j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28943" y="2044243"/>
              <a:ext cx="6117538" cy="132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g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rl     f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ve    s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x    cha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r       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n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ce     n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i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ne……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151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908050"/>
            <a:ext cx="24479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02088" y="1860550"/>
            <a:ext cx="43148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7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n-US" altLang="zh-CN" sz="7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ce cream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icecrea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230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95438" y="4964113"/>
            <a:ext cx="60213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ice cream?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3" y="765175"/>
            <a:ext cx="36528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375275" y="1804988"/>
            <a:ext cx="2509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uice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juic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86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95513" y="4924425"/>
            <a:ext cx="47767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juice?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251575" y="1844675"/>
            <a:ext cx="1920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8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</a:t>
            </a:r>
            <a:r>
              <a:rPr lang="en-US" altLang="zh-CN" sz="8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am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606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4250" y="1268413"/>
            <a:ext cx="43084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ja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365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351088" y="4941888"/>
            <a:ext cx="44529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jam?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2500" y="252413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矩形 8"/>
          <p:cNvSpPr>
            <a:spLocks noChangeArrowheads="1"/>
          </p:cNvSpPr>
          <p:nvPr/>
        </p:nvSpPr>
        <p:spPr bwMode="auto">
          <a:xfrm>
            <a:off x="3324225" y="620713"/>
            <a:ext cx="580707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40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Does Yang Ming like juice?</a:t>
            </a:r>
          </a:p>
          <a:p>
            <a:pPr>
              <a:lnSpc>
                <a:spcPct val="40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What does Yang Ming like?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62375" y="2717800"/>
            <a:ext cx="3016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he doesn’t.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773488" y="4630738"/>
            <a:ext cx="3786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 likes ice cream.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052028"/>
            <a:ext cx="3168526" cy="2287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3562177"/>
            <a:ext cx="3168526" cy="2195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sson23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883469"/>
            <a:ext cx="8138160" cy="5516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95288" y="1052513"/>
            <a:ext cx="3241675" cy="1096962"/>
          </a:xfrm>
          <a:prstGeom prst="wedgeRoundRectCallout">
            <a:avLst>
              <a:gd name="adj1" fmla="val -2019"/>
              <a:gd name="adj2" fmla="val 7765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Yang Ming, do you like juice?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933700" y="2301875"/>
            <a:ext cx="3133725" cy="1081088"/>
          </a:xfrm>
          <a:prstGeom prst="wedgeRoundRectCallout">
            <a:avLst>
              <a:gd name="adj1" fmla="val 32140"/>
              <a:gd name="adj2" fmla="val 7763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 don’t. I like ice cream.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1311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253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全屏显示(4:3)</PresentationFormat>
  <Paragraphs>79</Paragraphs>
  <Slides>17</Slides>
  <Notes>6</Notes>
  <HiddenSlides>0</HiddenSlides>
  <MMClips>11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DFKai-SB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Unit4 Do you like candy?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2023-01-16T16:40:55Z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63DC99B7795B44FE85672DCBA326AAA5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