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257" r:id="rId2"/>
    <p:sldId id="259" r:id="rId3"/>
    <p:sldId id="299" r:id="rId4"/>
    <p:sldId id="264" r:id="rId5"/>
    <p:sldId id="291" r:id="rId6"/>
    <p:sldId id="261" r:id="rId7"/>
    <p:sldId id="265" r:id="rId8"/>
    <p:sldId id="266" r:id="rId9"/>
    <p:sldId id="267" r:id="rId10"/>
    <p:sldId id="268" r:id="rId11"/>
    <p:sldId id="304" r:id="rId12"/>
    <p:sldId id="305" r:id="rId13"/>
    <p:sldId id="306" r:id="rId14"/>
    <p:sldId id="307" r:id="rId15"/>
    <p:sldId id="308" r:id="rId16"/>
    <p:sldId id="313" r:id="rId17"/>
    <p:sldId id="314" r:id="rId18"/>
    <p:sldId id="317" r:id="rId19"/>
    <p:sldId id="315" r:id="rId20"/>
    <p:sldId id="316" r:id="rId21"/>
    <p:sldId id="309" r:id="rId22"/>
    <p:sldId id="310" r:id="rId23"/>
    <p:sldId id="311" r:id="rId24"/>
    <p:sldId id="312" r:id="rId25"/>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9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AF00"/>
    <a:srgbClr val="F0F0F0"/>
    <a:srgbClr val="1B33AB"/>
    <a:srgbClr val="00A6AD"/>
    <a:srgbClr val="C716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96"/>
      </p:cViewPr>
      <p:guideLst>
        <p:guide orient="horz" pos="219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cstate="email"/>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标题和内容">
    <p:bg>
      <p:bgPr>
        <a:blipFill rotWithShape="1">
          <a:blip r:embed="rId2" cstate="email"/>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t>2023-01-17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2227674" y="1917423"/>
            <a:ext cx="8068945" cy="2465705"/>
            <a:chOff x="4313" y="1158"/>
            <a:chExt cx="12707" cy="3883"/>
          </a:xfrm>
        </p:grpSpPr>
        <p:sp>
          <p:nvSpPr>
            <p:cNvPr id="11" name="Rectangle 5"/>
            <p:cNvSpPr/>
            <p:nvPr/>
          </p:nvSpPr>
          <p:spPr>
            <a:xfrm>
              <a:off x="9508" y="3734"/>
              <a:ext cx="488" cy="1307"/>
            </a:xfrm>
            <a:prstGeom prst="rect">
              <a:avLst/>
            </a:prstGeom>
            <a:noFill/>
            <a:ln w="9525">
              <a:noFill/>
            </a:ln>
          </p:spPr>
          <p:txBody>
            <a:bodyPr wrap="none" anchor="ctr">
              <a:spAutoFit/>
              <a:scene3d>
                <a:camera prst="orthographicFront"/>
                <a:lightRig rig="threePt" dir="t"/>
              </a:scene3d>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endParaRPr sz="4800" b="1">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endParaRPr>
            </a:p>
          </p:txBody>
        </p:sp>
        <p:sp>
          <p:nvSpPr>
            <p:cNvPr id="12" name="文本框 5"/>
            <p:cNvSpPr txBox="1"/>
            <p:nvPr/>
          </p:nvSpPr>
          <p:spPr>
            <a:xfrm>
              <a:off x="4313" y="1158"/>
              <a:ext cx="12707" cy="2472"/>
            </a:xfrm>
            <a:prstGeom prst="rect">
              <a:avLst/>
            </a:prstGeom>
            <a:noFill/>
          </p:spPr>
          <p:txBody>
            <a:bodyPr wrap="square" rtlCol="0">
              <a:spAutoFit/>
            </a:bodyPr>
            <a:lstStyle/>
            <a:p>
              <a:pPr algn="ctr"/>
              <a:r>
                <a:rPr lang="en-US" altLang="zh-CN" sz="4800" dirty="0" smtClean="0">
                  <a:latin typeface="微软雅黑" panose="020B0503020204020204" charset="-122"/>
                  <a:ea typeface="微软雅黑" panose="020B0503020204020204" charset="-122"/>
                </a:rPr>
                <a:t>Unit 8</a:t>
              </a:r>
            </a:p>
            <a:p>
              <a:pPr algn="ctr"/>
              <a:r>
                <a:rPr lang="en-US" altLang="zh-CN" sz="4800" dirty="0" smtClean="0">
                  <a:latin typeface="微软雅黑" panose="020B0503020204020204" charset="-122"/>
                  <a:ea typeface="微软雅黑" panose="020B0503020204020204" charset="-122"/>
                </a:rPr>
                <a:t>It must belong to Carla.</a:t>
              </a:r>
              <a:endParaRPr lang="zh-CN" altLang="en-US" sz="4800" dirty="0">
                <a:latin typeface="微软雅黑" panose="020B0503020204020204" charset="-122"/>
                <a:ea typeface="微软雅黑" panose="020B0503020204020204" charset="-122"/>
              </a:endParaRPr>
            </a:p>
          </p:txBody>
        </p:sp>
      </p:grpSp>
      <p:pic>
        <p:nvPicPr>
          <p:cNvPr id="13" name="Picture 4"/>
          <p:cNvPicPr>
            <a:picLocks noChangeAspect="1"/>
          </p:cNvPicPr>
          <p:nvPr/>
        </p:nvPicPr>
        <p:blipFill>
          <a:blip r:embed="rId2" cstate="email"/>
          <a:stretch>
            <a:fillRect/>
          </a:stretch>
        </p:blipFill>
        <p:spPr>
          <a:xfrm>
            <a:off x="1714277" y="2197458"/>
            <a:ext cx="379412" cy="1127125"/>
          </a:xfrm>
          <a:prstGeom prst="rect">
            <a:avLst/>
          </a:prstGeom>
          <a:noFill/>
          <a:ln w="9525">
            <a:noFill/>
          </a:ln>
        </p:spPr>
      </p:pic>
      <p:sp>
        <p:nvSpPr>
          <p:cNvPr id="14" name="Rectangle 5"/>
          <p:cNvSpPr/>
          <p:nvPr/>
        </p:nvSpPr>
        <p:spPr>
          <a:xfrm>
            <a:off x="4930025" y="3967629"/>
            <a:ext cx="2351926" cy="830997"/>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gn="ctr">
              <a:spcBef>
                <a:spcPct val="0"/>
              </a:spcBef>
              <a:buNone/>
            </a:pPr>
            <a:r>
              <a:rPr lang="zh-CN" altLang="en-US" sz="48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sym typeface="+mn-ea"/>
              </a:rPr>
              <a:t>第</a:t>
            </a:r>
            <a:r>
              <a:rPr lang="en-US" altLang="zh-CN" sz="48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sym typeface="+mn-ea"/>
              </a:rPr>
              <a:t>2</a:t>
            </a:r>
            <a:r>
              <a:rPr lang="zh-CN" altLang="en-US" sz="48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sym typeface="+mn-ea"/>
              </a:rPr>
              <a:t>课时</a:t>
            </a:r>
            <a:endParaRPr lang="zh-CN" altLang="en-US" sz="4800" dirty="0">
              <a:solidFill>
                <a:schemeClr val="tx1"/>
              </a:solidFill>
              <a:latin typeface="微软雅黑" panose="020B0503020204020204" charset="-122"/>
              <a:ea typeface="微软雅黑" panose="020B0503020204020204" charset="-122"/>
            </a:endParaRPr>
          </a:p>
        </p:txBody>
      </p:sp>
      <p:sp>
        <p:nvSpPr>
          <p:cNvPr id="15" name="矩形 14"/>
          <p:cNvSpPr/>
          <p:nvPr/>
        </p:nvSpPr>
        <p:spPr>
          <a:xfrm>
            <a:off x="-1597" y="5645194"/>
            <a:ext cx="12193597"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charset="-122"/>
                <a:ea typeface="微软雅黑" panose="020B0503020204020204" charset="-122"/>
                <a:sym typeface="+mn-ea"/>
              </a:rPr>
              <a:t>WWW.PPT818.COM</a:t>
            </a:r>
            <a:endParaRPr lang="en-US" altLang="zh-CN" sz="2800" b="1" kern="0" dirty="0">
              <a:solidFill>
                <a:srgbClr val="000000"/>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10384174" cy="2308324"/>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)5. (2017·</a:t>
            </a:r>
            <a:r>
              <a:rPr lang="zh-CN" altLang="en-US" sz="2400" b="1" dirty="0" smtClean="0">
                <a:latin typeface="Times New Roman" panose="02020603050405020304" charset="0"/>
              </a:rPr>
              <a:t>内江</a:t>
            </a:r>
            <a:r>
              <a:rPr lang="en-US" altLang="zh-CN" sz="2400" b="1" dirty="0" smtClean="0">
                <a:latin typeface="Times New Roman" panose="02020603050405020304" charset="0"/>
              </a:rPr>
              <a:t>)—I don't know  ________.  Can you give me some advice?</a:t>
            </a:r>
          </a:p>
          <a:p>
            <a:pPr>
              <a:lnSpc>
                <a:spcPct val="150000"/>
              </a:lnSpc>
            </a:pPr>
            <a:r>
              <a:rPr lang="en-US" altLang="zh-CN" sz="2400" b="1" dirty="0" smtClean="0">
                <a:latin typeface="Times New Roman" panose="02020603050405020304" charset="0"/>
              </a:rPr>
              <a:t>—How about Mo Yan's? He is famous now. </a:t>
            </a:r>
          </a:p>
          <a:p>
            <a:pPr>
              <a:lnSpc>
                <a:spcPct val="150000"/>
              </a:lnSpc>
            </a:pPr>
            <a:r>
              <a:rPr lang="en-US" altLang="zh-CN" sz="2400" b="1" dirty="0" smtClean="0">
                <a:latin typeface="Times New Roman" panose="02020603050405020304" charset="0"/>
              </a:rPr>
              <a:t>A. whose novel I should buy		B. whose novel should I buy		</a:t>
            </a:r>
          </a:p>
          <a:p>
            <a:pPr>
              <a:lnSpc>
                <a:spcPct val="150000"/>
              </a:lnSpc>
            </a:pPr>
            <a:r>
              <a:rPr lang="en-US" altLang="zh-CN" sz="2400" b="1" dirty="0" smtClean="0">
                <a:latin typeface="Times New Roman" panose="02020603050405020304" charset="0"/>
              </a:rPr>
              <a:t>C. where I can buy the novel	D. where can I buy the novel</a:t>
            </a:r>
          </a:p>
        </p:txBody>
      </p:sp>
      <p:sp>
        <p:nvSpPr>
          <p:cNvPr id="11" name="文本框 10"/>
          <p:cNvSpPr txBox="1"/>
          <p:nvPr/>
        </p:nvSpPr>
        <p:spPr>
          <a:xfrm>
            <a:off x="1298726" y="1591642"/>
            <a:ext cx="37382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
        <p:nvSpPr>
          <p:cNvPr id="5" name="文本框 9"/>
          <p:cNvSpPr txBox="1"/>
          <p:nvPr/>
        </p:nvSpPr>
        <p:spPr>
          <a:xfrm>
            <a:off x="839058" y="4226444"/>
            <a:ext cx="10790233" cy="1154162"/>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考查宾语从句。宾语从句应该用陈述语序，因此排除</a:t>
            </a:r>
            <a:r>
              <a:rPr lang="en-US" altLang="zh-CN" sz="2200" b="1" dirty="0" smtClean="0">
                <a:latin typeface="仿宋" panose="02010609060101010101" charset="-122"/>
                <a:ea typeface="仿宋" panose="02010609060101010101" charset="-122"/>
              </a:rPr>
              <a:t>B</a:t>
            </a:r>
            <a:r>
              <a:rPr lang="zh-CN" altLang="en-US" sz="2200" b="1" dirty="0" smtClean="0">
                <a:latin typeface="仿宋" panose="02010609060101010101" charset="-122"/>
                <a:ea typeface="仿宋" panose="02010609060101010101" charset="-122"/>
              </a:rPr>
              <a:t>、</a:t>
            </a:r>
            <a:r>
              <a:rPr lang="en-US" altLang="zh-CN" sz="2200" b="1" dirty="0" smtClean="0">
                <a:latin typeface="仿宋" panose="02010609060101010101" charset="-122"/>
                <a:ea typeface="仿宋" panose="02010609060101010101" charset="-122"/>
              </a:rPr>
              <a:t>D</a:t>
            </a:r>
            <a:r>
              <a:rPr lang="zh-CN" altLang="en-US" sz="2200" b="1" dirty="0" smtClean="0">
                <a:latin typeface="仿宋" panose="02010609060101010101" charset="-122"/>
                <a:ea typeface="仿宋" panose="02010609060101010101" charset="-122"/>
              </a:rPr>
              <a:t>；根据答语“莫言的怎么样”可知对方询问应该买谁的小说。故选</a:t>
            </a:r>
            <a:r>
              <a:rPr lang="en-US" altLang="zh-CN" sz="2200" b="1" dirty="0" smtClean="0">
                <a:latin typeface="仿宋" panose="02010609060101010101" charset="-122"/>
                <a:ea typeface="仿宋" panose="02010609060101010101" charset="-122"/>
              </a:rPr>
              <a:t>A</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10688974"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)6. I looked through today's newspaper, but there's ________ in it. </a:t>
            </a:r>
          </a:p>
          <a:p>
            <a:pPr>
              <a:lnSpc>
                <a:spcPct val="150000"/>
              </a:lnSpc>
            </a:pPr>
            <a:r>
              <a:rPr lang="en-US" altLang="zh-CN" sz="2400" b="1" dirty="0" smtClean="0">
                <a:latin typeface="Times New Roman" panose="02020603050405020304" charset="0"/>
              </a:rPr>
              <a:t>A. something interesting		B. interesting nothing		</a:t>
            </a:r>
          </a:p>
          <a:p>
            <a:pPr>
              <a:lnSpc>
                <a:spcPct val="150000"/>
              </a:lnSpc>
            </a:pPr>
            <a:r>
              <a:rPr lang="en-US" altLang="zh-CN" sz="2400" b="1" dirty="0" smtClean="0">
                <a:latin typeface="Times New Roman" panose="02020603050405020304" charset="0"/>
              </a:rPr>
              <a:t>C. nothing interesting		D. interesting something</a:t>
            </a:r>
          </a:p>
        </p:txBody>
      </p:sp>
      <p:sp>
        <p:nvSpPr>
          <p:cNvPr id="11" name="文本框 10"/>
          <p:cNvSpPr txBox="1"/>
          <p:nvPr/>
        </p:nvSpPr>
        <p:spPr>
          <a:xfrm>
            <a:off x="1298726" y="1591642"/>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
        <p:nvSpPr>
          <p:cNvPr id="5" name="文本框 9"/>
          <p:cNvSpPr txBox="1"/>
          <p:nvPr/>
        </p:nvSpPr>
        <p:spPr>
          <a:xfrm>
            <a:off x="839058" y="4226444"/>
            <a:ext cx="10790233" cy="1074846"/>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考查不定代词。形容词修饰不定代词时，要放在不定代词的后面，排除</a:t>
            </a:r>
            <a:r>
              <a:rPr lang="en-US" altLang="zh-CN" sz="2200" b="1" dirty="0" smtClean="0">
                <a:latin typeface="仿宋" panose="02010609060101010101" charset="-122"/>
                <a:ea typeface="仿宋" panose="02010609060101010101" charset="-122"/>
              </a:rPr>
              <a:t>B</a:t>
            </a:r>
            <a:r>
              <a:rPr lang="zh-CN" altLang="en-US" sz="2200" b="1" dirty="0" smtClean="0">
                <a:latin typeface="仿宋" panose="02010609060101010101" charset="-122"/>
                <a:ea typeface="仿宋" panose="02010609060101010101" charset="-122"/>
              </a:rPr>
              <a:t>、</a:t>
            </a:r>
            <a:r>
              <a:rPr lang="en-US" altLang="zh-CN" sz="2200" b="1" dirty="0" smtClean="0">
                <a:latin typeface="仿宋" panose="02010609060101010101" charset="-122"/>
                <a:ea typeface="仿宋" panose="02010609060101010101" charset="-122"/>
              </a:rPr>
              <a:t>D</a:t>
            </a:r>
            <a:r>
              <a:rPr lang="zh-CN" altLang="en-US" sz="2200" b="1" dirty="0" smtClean="0">
                <a:latin typeface="仿宋" panose="02010609060101010101" charset="-122"/>
                <a:ea typeface="仿宋" panose="02010609060101010101" charset="-122"/>
              </a:rPr>
              <a:t>两项；由“</a:t>
            </a:r>
            <a:r>
              <a:rPr lang="en-US" altLang="zh-CN" sz="2200" b="1" dirty="0" smtClean="0">
                <a:latin typeface="仿宋" panose="02010609060101010101" charset="-122"/>
                <a:ea typeface="仿宋" panose="02010609060101010101" charset="-122"/>
              </a:rPr>
              <a:t>but”</a:t>
            </a:r>
            <a:r>
              <a:rPr lang="zh-CN" altLang="en-US" sz="2200" b="1" dirty="0" smtClean="0">
                <a:latin typeface="仿宋" panose="02010609060101010101" charset="-122"/>
                <a:ea typeface="仿宋" panose="02010609060101010101" charset="-122"/>
              </a:rPr>
              <a:t>可知今天的报纸上没有有趣的内容。故选</a:t>
            </a:r>
            <a:r>
              <a:rPr lang="en-US" altLang="zh-CN" sz="2200" b="1" dirty="0" smtClean="0">
                <a:latin typeface="仿宋" panose="02010609060101010101" charset="-122"/>
                <a:ea typeface="仿宋" panose="02010609060101010101" charset="-122"/>
              </a:rPr>
              <a:t>C</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13648" y="1443407"/>
            <a:ext cx="10427862" cy="1200329"/>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)7.  The children had so much fun ________ in the park yesterday. </a:t>
            </a:r>
          </a:p>
          <a:p>
            <a:pPr>
              <a:lnSpc>
                <a:spcPct val="150000"/>
              </a:lnSpc>
            </a:pPr>
            <a:r>
              <a:rPr lang="en-US" altLang="zh-CN" sz="2400" b="1" dirty="0" smtClean="0">
                <a:latin typeface="Times New Roman" panose="02020603050405020304" charset="0"/>
              </a:rPr>
              <a:t>A.  play  		B.  to play		C.  playing  		D.  played</a:t>
            </a:r>
          </a:p>
        </p:txBody>
      </p:sp>
      <p:sp>
        <p:nvSpPr>
          <p:cNvPr id="11" name="文本框 10"/>
          <p:cNvSpPr txBox="1"/>
          <p:nvPr/>
        </p:nvSpPr>
        <p:spPr>
          <a:xfrm>
            <a:off x="1298726" y="1591642"/>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10290390"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)8.  I won't go to his party, ________.  Because I have to prepare for my math test. </a:t>
            </a:r>
          </a:p>
          <a:p>
            <a:pPr>
              <a:lnSpc>
                <a:spcPct val="150000"/>
              </a:lnSpc>
            </a:pPr>
            <a:r>
              <a:rPr lang="en-US" altLang="zh-CN" sz="2400" b="1" dirty="0" smtClean="0">
                <a:latin typeface="Times New Roman" panose="02020603050405020304" charset="0"/>
              </a:rPr>
              <a:t>A.  too  		B.  as well		C.  also  		D.  either</a:t>
            </a:r>
          </a:p>
        </p:txBody>
      </p:sp>
      <p:sp>
        <p:nvSpPr>
          <p:cNvPr id="11" name="文本框 10"/>
          <p:cNvSpPr txBox="1"/>
          <p:nvPr/>
        </p:nvSpPr>
        <p:spPr>
          <a:xfrm>
            <a:off x="1298726" y="1591642"/>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en-US" altLang="zh-CN"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10384174" cy="2308324"/>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)9. —Are you sure Tom can do well in today's English show?</a:t>
            </a:r>
          </a:p>
          <a:p>
            <a:pPr>
              <a:lnSpc>
                <a:spcPct val="150000"/>
              </a:lnSpc>
            </a:pPr>
            <a:r>
              <a:rPr lang="en-US" altLang="zh-CN" sz="2400" b="1" dirty="0" smtClean="0">
                <a:latin typeface="Times New Roman" panose="02020603050405020304" charset="0"/>
              </a:rPr>
              <a:t>—________.  He has got everything ready. </a:t>
            </a:r>
          </a:p>
          <a:p>
            <a:pPr>
              <a:lnSpc>
                <a:spcPct val="150000"/>
              </a:lnSpc>
            </a:pPr>
            <a:r>
              <a:rPr lang="en-US" altLang="zh-CN" sz="2400" b="1" dirty="0" smtClean="0">
                <a:latin typeface="Times New Roman" panose="02020603050405020304" charset="0"/>
              </a:rPr>
              <a:t>A. It's hard to say		B. I'm afraid not</a:t>
            </a:r>
          </a:p>
          <a:p>
            <a:pPr>
              <a:lnSpc>
                <a:spcPct val="150000"/>
              </a:lnSpc>
            </a:pPr>
            <a:r>
              <a:rPr lang="en-US" altLang="zh-CN" sz="2400" b="1" dirty="0" smtClean="0">
                <a:latin typeface="Times New Roman" panose="02020603050405020304" charset="0"/>
              </a:rPr>
              <a:t>C. I think so			D. I hope not</a:t>
            </a:r>
          </a:p>
        </p:txBody>
      </p:sp>
      <p:sp>
        <p:nvSpPr>
          <p:cNvPr id="11" name="文本框 10"/>
          <p:cNvSpPr txBox="1"/>
          <p:nvPr/>
        </p:nvSpPr>
        <p:spPr>
          <a:xfrm>
            <a:off x="1298726" y="1591642"/>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
        <p:nvSpPr>
          <p:cNvPr id="5" name="文本框 9"/>
          <p:cNvSpPr txBox="1"/>
          <p:nvPr/>
        </p:nvSpPr>
        <p:spPr>
          <a:xfrm>
            <a:off x="839058" y="4226444"/>
            <a:ext cx="10790233" cy="1582677"/>
          </a:xfrm>
          <a:prstGeom prst="rect">
            <a:avLst/>
          </a:prstGeom>
          <a:noFill/>
        </p:spPr>
        <p:txBody>
          <a:bodyPr wrap="square" rtlCol="0" anchor="t">
            <a:spAutoFit/>
          </a:bodyPr>
          <a:lstStyle/>
          <a:p>
            <a:pPr algn="just">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考查情景交际。句意：“你确信汤姆会在今天的英语演出中表现好吗？”“</a:t>
            </a:r>
            <a:r>
              <a:rPr lang="en-US" altLang="zh-CN" sz="2200" b="1" dirty="0" smtClean="0">
                <a:latin typeface="仿宋" panose="02010609060101010101" charset="-122"/>
                <a:ea typeface="仿宋" panose="02010609060101010101" charset="-122"/>
              </a:rPr>
              <a:t>________</a:t>
            </a:r>
            <a:r>
              <a:rPr lang="zh-CN" altLang="en-US" sz="2200" b="1" dirty="0" smtClean="0">
                <a:latin typeface="仿宋" panose="02010609060101010101" charset="-122"/>
                <a:ea typeface="仿宋" panose="02010609060101010101" charset="-122"/>
              </a:rPr>
              <a:t>。他已做好了一切准备。”根据“</a:t>
            </a:r>
            <a:r>
              <a:rPr lang="en-US" altLang="zh-CN" sz="2200" b="1" dirty="0" smtClean="0">
                <a:latin typeface="仿宋" panose="02010609060101010101" charset="-122"/>
                <a:ea typeface="仿宋" panose="02010609060101010101" charset="-122"/>
              </a:rPr>
              <a:t>He has got everything ready. ”</a:t>
            </a:r>
            <a:r>
              <a:rPr lang="zh-CN" altLang="en-US" sz="2200" b="1" dirty="0" smtClean="0">
                <a:latin typeface="仿宋" panose="02010609060101010101" charset="-122"/>
                <a:ea typeface="仿宋" panose="02010609060101010101" charset="-122"/>
              </a:rPr>
              <a:t>可知选</a:t>
            </a:r>
            <a:r>
              <a:rPr lang="en-US" altLang="zh-CN" sz="2200" b="1" dirty="0" smtClean="0">
                <a:latin typeface="仿宋" panose="02010609060101010101" charset="-122"/>
                <a:ea typeface="仿宋" panose="02010609060101010101" charset="-122"/>
              </a:rPr>
              <a:t>C</a:t>
            </a:r>
            <a:r>
              <a:rPr lang="zh-CN" altLang="en-US" sz="2200" b="1" dirty="0" smtClean="0">
                <a:latin typeface="仿宋" panose="02010609060101010101" charset="-122"/>
                <a:ea typeface="仿宋" panose="02010609060101010101" charset="-122"/>
              </a:rPr>
              <a:t>。“</a:t>
            </a:r>
            <a:r>
              <a:rPr lang="en-US" altLang="zh-CN" sz="2200" b="1" dirty="0" smtClean="0">
                <a:latin typeface="仿宋" panose="02010609060101010101" charset="-122"/>
                <a:ea typeface="仿宋" panose="02010609060101010101" charset="-122"/>
              </a:rPr>
              <a:t>I think so. ”</a:t>
            </a:r>
            <a:r>
              <a:rPr lang="zh-CN" altLang="en-US" sz="2200" b="1" dirty="0" smtClean="0">
                <a:latin typeface="仿宋" panose="02010609060101010101" charset="-122"/>
                <a:ea typeface="仿宋" panose="02010609060101010101" charset="-122"/>
              </a:rPr>
              <a:t>意为“我认为是这样”。</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10384174"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)10. —Mom, ________ I play football this afternoon?</a:t>
            </a:r>
          </a:p>
          <a:p>
            <a:pPr>
              <a:lnSpc>
                <a:spcPct val="150000"/>
              </a:lnSpc>
            </a:pPr>
            <a:r>
              <a:rPr lang="en-US" altLang="zh-CN" sz="2400" b="1" dirty="0" smtClean="0">
                <a:latin typeface="Times New Roman" panose="02020603050405020304" charset="0"/>
              </a:rPr>
              <a:t>—Sure, but you ________ finish your homework first. </a:t>
            </a:r>
          </a:p>
          <a:p>
            <a:pPr>
              <a:lnSpc>
                <a:spcPct val="150000"/>
              </a:lnSpc>
            </a:pPr>
            <a:r>
              <a:rPr lang="en-US" altLang="zh-CN" sz="2400" b="1" dirty="0" smtClean="0">
                <a:latin typeface="Times New Roman" panose="02020603050405020304" charset="0"/>
              </a:rPr>
              <a:t>A. may; could  	B. can; must		C. can; mustn't  	D. may; can't</a:t>
            </a:r>
          </a:p>
        </p:txBody>
      </p:sp>
      <p:sp>
        <p:nvSpPr>
          <p:cNvPr id="11" name="文本框 10"/>
          <p:cNvSpPr txBox="1"/>
          <p:nvPr/>
        </p:nvSpPr>
        <p:spPr>
          <a:xfrm>
            <a:off x="1298726" y="1591642"/>
            <a:ext cx="351378"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
        <p:nvSpPr>
          <p:cNvPr id="5" name="文本框 9"/>
          <p:cNvSpPr txBox="1"/>
          <p:nvPr/>
        </p:nvSpPr>
        <p:spPr>
          <a:xfrm>
            <a:off x="839058" y="4226444"/>
            <a:ext cx="10790233" cy="1582677"/>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考查情态动词。句意：“妈妈，今天下午我</a:t>
            </a:r>
            <a:r>
              <a:rPr lang="en-US" altLang="zh-CN" sz="2200" b="1" dirty="0" smtClean="0">
                <a:latin typeface="仿宋" panose="02010609060101010101" charset="-122"/>
                <a:ea typeface="仿宋" panose="02010609060101010101" charset="-122"/>
              </a:rPr>
              <a:t>________</a:t>
            </a:r>
            <a:r>
              <a:rPr lang="zh-CN" altLang="en-US" sz="2200" b="1" dirty="0" smtClean="0">
                <a:latin typeface="仿宋" panose="02010609060101010101" charset="-122"/>
                <a:ea typeface="仿宋" panose="02010609060101010101" charset="-122"/>
              </a:rPr>
              <a:t>踢足球吗？”“当然，但是你</a:t>
            </a:r>
            <a:r>
              <a:rPr lang="en-US" altLang="zh-CN" sz="2200" b="1" dirty="0" smtClean="0">
                <a:latin typeface="仿宋" panose="02010609060101010101" charset="-122"/>
                <a:ea typeface="仿宋" panose="02010609060101010101" charset="-122"/>
              </a:rPr>
              <a:t>________</a:t>
            </a:r>
            <a:r>
              <a:rPr lang="zh-CN" altLang="en-US" sz="2200" b="1" dirty="0" smtClean="0">
                <a:latin typeface="仿宋" panose="02010609060101010101" charset="-122"/>
                <a:ea typeface="仿宋" panose="02010609060101010101" charset="-122"/>
              </a:rPr>
              <a:t>先完成你的家庭作业。”前者表示“能，会，可以”用</a:t>
            </a:r>
            <a:r>
              <a:rPr lang="en-US" altLang="zh-CN" sz="2200" b="1" dirty="0" smtClean="0">
                <a:latin typeface="仿宋" panose="02010609060101010101" charset="-122"/>
                <a:ea typeface="仿宋" panose="02010609060101010101" charset="-122"/>
              </a:rPr>
              <a:t>can</a:t>
            </a:r>
            <a:r>
              <a:rPr lang="zh-CN" altLang="en-US" sz="2200" b="1" dirty="0" smtClean="0">
                <a:latin typeface="仿宋" panose="02010609060101010101" charset="-122"/>
                <a:ea typeface="仿宋" panose="02010609060101010101" charset="-122"/>
              </a:rPr>
              <a:t>或</a:t>
            </a:r>
            <a:r>
              <a:rPr lang="en-US" altLang="zh-CN" sz="2200" b="1" dirty="0" smtClean="0">
                <a:latin typeface="仿宋" panose="02010609060101010101" charset="-122"/>
                <a:ea typeface="仿宋" panose="02010609060101010101" charset="-122"/>
              </a:rPr>
              <a:t>may</a:t>
            </a:r>
            <a:r>
              <a:rPr lang="zh-CN" altLang="en-US" sz="2200" b="1" dirty="0" smtClean="0">
                <a:latin typeface="仿宋" panose="02010609060101010101" charset="-122"/>
                <a:ea typeface="仿宋" panose="02010609060101010101" charset="-122"/>
              </a:rPr>
              <a:t>，后者表示“必须”用</a:t>
            </a:r>
            <a:r>
              <a:rPr lang="en-US" altLang="zh-CN" sz="2200" b="1" dirty="0" smtClean="0">
                <a:latin typeface="仿宋" panose="02010609060101010101" charset="-122"/>
                <a:ea typeface="仿宋" panose="02010609060101010101" charset="-122"/>
              </a:rPr>
              <a:t>must</a:t>
            </a:r>
            <a:r>
              <a:rPr lang="zh-CN" altLang="en-US" sz="2200" b="1" dirty="0" smtClean="0">
                <a:latin typeface="仿宋" panose="02010609060101010101" charset="-122"/>
                <a:ea typeface="仿宋" panose="02010609060101010101" charset="-122"/>
              </a:rPr>
              <a:t>。故选</a:t>
            </a:r>
            <a:r>
              <a:rPr lang="en-US" altLang="zh-CN" sz="2200" b="1" dirty="0" smtClean="0">
                <a:latin typeface="仿宋" panose="02010609060101010101" charset="-122"/>
                <a:ea typeface="仿宋" panose="02010609060101010101" charset="-122"/>
              </a:rPr>
              <a:t>B</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309562" y="1480237"/>
            <a:ext cx="11272838" cy="3903954"/>
          </a:xfrm>
          <a:prstGeom prst="rect">
            <a:avLst/>
          </a:prstGeom>
          <a:noFill/>
        </p:spPr>
        <p:txBody>
          <a:bodyPr wrap="square" rtlCol="0" anchor="t">
            <a:spAutoFit/>
          </a:bodyPr>
          <a:lstStyle/>
          <a:p>
            <a:pPr indent="457200" algn="just">
              <a:lnSpc>
                <a:spcPct val="150000"/>
              </a:lnSpc>
            </a:pPr>
            <a:r>
              <a:rPr lang="en-US" altLang="zh-CN" sz="2400" b="1" dirty="0" smtClean="0">
                <a:latin typeface="Times New Roman" panose="02020603050405020304" charset="0"/>
                <a:ea typeface="宋体" panose="02010600030101010101" pitchFamily="2" charset="-122"/>
              </a:rPr>
              <a:t>Leo was a small and thin boy who lived in a small village.  Some boys in the village often made fun of(</a:t>
            </a:r>
            <a:r>
              <a:rPr lang="zh-CN" altLang="en-US" sz="2400" b="1" dirty="0" smtClean="0">
                <a:latin typeface="Times New Roman" panose="02020603050405020304" charset="0"/>
                <a:ea typeface="宋体" panose="02010600030101010101" pitchFamily="2" charset="-122"/>
              </a:rPr>
              <a:t>嘲弄</a:t>
            </a:r>
            <a:r>
              <a:rPr lang="en-US" altLang="zh-CN" sz="2400" b="1" dirty="0" smtClean="0">
                <a:latin typeface="Times New Roman" panose="02020603050405020304" charset="0"/>
                <a:ea typeface="宋体" panose="02010600030101010101" pitchFamily="2" charset="-122"/>
              </a:rPr>
              <a:t>) __1__ and Leo was afraid. </a:t>
            </a:r>
          </a:p>
          <a:p>
            <a:pPr indent="457200" algn="just">
              <a:lnSpc>
                <a:spcPct val="150000"/>
              </a:lnSpc>
            </a:pPr>
            <a:r>
              <a:rPr lang="en-US" altLang="zh-CN" sz="2400" b="1" dirty="0" smtClean="0">
                <a:latin typeface="Times New Roman" panose="02020603050405020304" charset="0"/>
                <a:ea typeface="宋体" panose="02010600030101010101" pitchFamily="2" charset="-122"/>
              </a:rPr>
              <a:t>One day, an old wizard(</a:t>
            </a:r>
            <a:r>
              <a:rPr lang="zh-CN" altLang="en-US" sz="2400" b="1" dirty="0" smtClean="0">
                <a:latin typeface="Times New Roman" panose="02020603050405020304" charset="0"/>
                <a:ea typeface="宋体" panose="02010600030101010101" pitchFamily="2" charset="-122"/>
              </a:rPr>
              <a:t>术士</a:t>
            </a:r>
            <a:r>
              <a:rPr lang="en-US" altLang="zh-CN" sz="2400" b="1" dirty="0" smtClean="0">
                <a:latin typeface="Times New Roman" panose="02020603050405020304" charset="0"/>
                <a:ea typeface="宋体" panose="02010600030101010101" pitchFamily="2" charset="-122"/>
              </a:rPr>
              <a:t>) went by the village and saw Leo being made fun of.  So when the bad boys left, he gave Leo a lion's tail.  “It's a __2__ tail</a:t>
            </a:r>
            <a:r>
              <a:rPr lang="zh-CN" altLang="en-US" sz="2400" b="1" dirty="0" smtClean="0">
                <a:latin typeface="Times New Roman" panose="02020603050405020304" charset="0"/>
                <a:ea typeface="宋体" panose="02010600030101010101" pitchFamily="2" charset="-122"/>
              </a:rPr>
              <a:t>，” </a:t>
            </a:r>
            <a:r>
              <a:rPr lang="en-US" altLang="zh-CN" sz="2400" b="1" dirty="0" smtClean="0">
                <a:latin typeface="Times New Roman" panose="02020603050405020304" charset="0"/>
                <a:ea typeface="宋体" panose="02010600030101010101" pitchFamily="2" charset="-122"/>
              </a:rPr>
              <a:t>the wizard said.  “When someone wears it and acts bravely, he or she will turn into a strong __3__. ” Leo hung the lion's tail behind his body and decided to teach the bad boys a lesson. </a:t>
            </a:r>
          </a:p>
        </p:txBody>
      </p:sp>
      <p:pic>
        <p:nvPicPr>
          <p:cNvPr id="3" name="Picture 4"/>
          <p:cNvPicPr>
            <a:picLocks noChangeAspect="1"/>
          </p:cNvPicPr>
          <p:nvPr/>
        </p:nvPicPr>
        <p:blipFill>
          <a:blip r:embed="rId2" cstate="email"/>
          <a:stretch>
            <a:fillRect/>
          </a:stretch>
        </p:blipFill>
        <p:spPr>
          <a:xfrm>
            <a:off x="552791" y="1039819"/>
            <a:ext cx="84455" cy="414020"/>
          </a:xfrm>
          <a:prstGeom prst="rect">
            <a:avLst/>
          </a:prstGeom>
          <a:noFill/>
          <a:ln w="9525">
            <a:noFill/>
          </a:ln>
        </p:spPr>
      </p:pic>
      <p:sp>
        <p:nvSpPr>
          <p:cNvPr id="9" name="Rectangle 9"/>
          <p:cNvSpPr/>
          <p:nvPr/>
        </p:nvSpPr>
        <p:spPr>
          <a:xfrm>
            <a:off x="650513" y="922356"/>
            <a:ext cx="1962397"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nSpc>
                <a:spcPct val="150000"/>
              </a:lnSpc>
              <a:spcBef>
                <a:spcPct val="0"/>
              </a:spcBef>
              <a:buNone/>
            </a:pPr>
            <a:r>
              <a:rPr lang="en-US" altLang="zh-CN" sz="2400" b="1" dirty="0" smtClean="0">
                <a:solidFill>
                  <a:srgbClr val="F1AF00"/>
                </a:solidFill>
                <a:latin typeface="Times New Roman" panose="02020603050405020304" charset="0"/>
                <a:sym typeface="+mn-ea"/>
              </a:rPr>
              <a:t>Ⅴ.  </a:t>
            </a:r>
            <a:r>
              <a:rPr lang="zh-CN" altLang="en-US" sz="2400" b="1" dirty="0" smtClean="0">
                <a:solidFill>
                  <a:srgbClr val="F1AF00"/>
                </a:solidFill>
                <a:latin typeface="Times New Roman" panose="02020603050405020304" charset="0"/>
                <a:sym typeface="+mn-ea"/>
              </a:rPr>
              <a:t>完形填空</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94640" y="1225689"/>
            <a:ext cx="11370310" cy="4457952"/>
          </a:xfrm>
          <a:prstGeom prst="rect">
            <a:avLst/>
          </a:prstGeom>
          <a:noFill/>
        </p:spPr>
        <p:txBody>
          <a:bodyPr wrap="square" rtlCol="0" anchor="t">
            <a:spAutoFit/>
          </a:bodyPr>
          <a:lstStyle/>
          <a:p>
            <a:pPr indent="457200" algn="just">
              <a:lnSpc>
                <a:spcPct val="150000"/>
              </a:lnSpc>
            </a:pPr>
            <a:r>
              <a:rPr lang="en-US" altLang="zh-CN" sz="2400" b="1" dirty="0" smtClean="0">
                <a:latin typeface="Times New Roman" panose="02020603050405020304" charset="0"/>
                <a:ea typeface="宋体" panose="02010600030101010101" pitchFamily="2" charset="-122"/>
              </a:rPr>
              <a:t>But when the boys came, Leo was afraid and tried to __4__.  However, they caught him.  Suddenly, Leo __5__ the tail and remembered what the wizard had said.  He became brave.  He looked them in the eyes and said he would make them __6__ doing that.  Leo felt the goose bumps(</a:t>
            </a:r>
            <a:r>
              <a:rPr lang="zh-CN" altLang="en-US" sz="2400" b="1" dirty="0" smtClean="0">
                <a:latin typeface="Times New Roman" panose="02020603050405020304" charset="0"/>
                <a:ea typeface="宋体" panose="02010600030101010101" pitchFamily="2" charset="-122"/>
              </a:rPr>
              <a:t>鸡皮疙瘩</a:t>
            </a:r>
            <a:r>
              <a:rPr lang="en-US" altLang="zh-CN" sz="2400" b="1" dirty="0" smtClean="0">
                <a:latin typeface="Times New Roman" panose="02020603050405020304" charset="0"/>
                <a:ea typeface="宋体" panose="02010600030101010101" pitchFamily="2" charset="-122"/>
              </a:rPr>
              <a:t>) all over his body.  “This must be the __7__ that I am turning into a lion</a:t>
            </a:r>
            <a:r>
              <a:rPr lang="zh-CN" altLang="en-US" sz="2400" b="1" dirty="0" smtClean="0">
                <a:latin typeface="Times New Roman" panose="02020603050405020304" charset="0"/>
                <a:ea typeface="宋体" panose="02010600030101010101" pitchFamily="2" charset="-122"/>
              </a:rPr>
              <a:t>，” </a:t>
            </a:r>
            <a:r>
              <a:rPr lang="en-US" altLang="zh-CN" sz="2400" b="1" dirty="0" smtClean="0">
                <a:latin typeface="Times New Roman" panose="02020603050405020304" charset="0"/>
                <a:ea typeface="宋体" panose="02010600030101010101" pitchFamily="2" charset="-122"/>
              </a:rPr>
              <a:t>he thought.  The boys ran away in fear.  Leo wanted to catch them, but he found his legs were short __8__. </a:t>
            </a:r>
          </a:p>
          <a:p>
            <a:pPr indent="457200" algn="just">
              <a:lnSpc>
                <a:spcPct val="150000"/>
              </a:lnSpc>
            </a:pPr>
            <a:r>
              <a:rPr lang="en-US" altLang="zh-CN" sz="2400" b="1" dirty="0" smtClean="0">
                <a:latin typeface="Times New Roman" panose="02020603050405020304" charset="0"/>
                <a:ea typeface="宋体" panose="02010600030101010101" pitchFamily="2" charset="-122"/>
              </a:rPr>
              <a:t>When the wizard saw it, he came to Leo.  Leo was very happy, although a little __9__ because his lion body had lasted only a short time.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94640" y="1225689"/>
            <a:ext cx="11370310" cy="2795958"/>
          </a:xfrm>
          <a:prstGeom prst="rect">
            <a:avLst/>
          </a:prstGeom>
          <a:noFill/>
        </p:spPr>
        <p:txBody>
          <a:bodyPr wrap="square" rtlCol="0" anchor="t">
            <a:spAutoFit/>
          </a:bodyPr>
          <a:lstStyle/>
          <a:p>
            <a:pPr indent="457200" algn="just">
              <a:lnSpc>
                <a:spcPct val="150000"/>
              </a:lnSpc>
            </a:pPr>
            <a:r>
              <a:rPr lang="en-US" altLang="zh-CN" sz="2400" b="1" dirty="0" smtClean="0">
                <a:latin typeface="Times New Roman" panose="02020603050405020304" charset="0"/>
                <a:ea typeface="宋体" panose="02010600030101010101" pitchFamily="2" charset="-122"/>
              </a:rPr>
              <a:t>“You are right</a:t>
            </a:r>
            <a:r>
              <a:rPr lang="zh-CN" altLang="en-US" sz="2400" b="1" dirty="0" smtClean="0">
                <a:latin typeface="Times New Roman" panose="02020603050405020304" charset="0"/>
                <a:ea typeface="宋体" panose="02010600030101010101" pitchFamily="2" charset="-122"/>
              </a:rPr>
              <a:t>，” </a:t>
            </a:r>
            <a:r>
              <a:rPr lang="en-US" altLang="zh-CN" sz="2400" b="1" dirty="0" smtClean="0">
                <a:latin typeface="Times New Roman" panose="02020603050405020304" charset="0"/>
                <a:ea typeface="宋体" panose="02010600030101010101" pitchFamily="2" charset="-122"/>
              </a:rPr>
              <a:t>said the wizard.  “But have you ever seen a lion fighting? No one fights with lions __10__ they know how brave and strong lions are. ”</a:t>
            </a:r>
          </a:p>
          <a:p>
            <a:pPr indent="457200" algn="just">
              <a:lnSpc>
                <a:spcPct val="150000"/>
              </a:lnSpc>
            </a:pPr>
            <a:r>
              <a:rPr lang="en-US" altLang="zh-CN" sz="2400" b="1" dirty="0" smtClean="0">
                <a:latin typeface="Times New Roman" panose="02020603050405020304" charset="0"/>
                <a:ea typeface="宋体" panose="02010600030101010101" pitchFamily="2" charset="-122"/>
              </a:rPr>
              <a:t>It was true.  Leo had never seen a lion fighting.  He understood that a truly brave boy would make the bad boys afraid and that what really worked was not the tail but the heart.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94640" y="1225689"/>
            <a:ext cx="11370310" cy="2862322"/>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ea typeface="宋体" panose="02010600030101010101" pitchFamily="2" charset="-122"/>
              </a:rPr>
              <a:t>(</a:t>
            </a:r>
            <a:r>
              <a:rPr lang="zh-CN" altLang="en-US" sz="2400" b="1" dirty="0" smtClean="0">
                <a:latin typeface="Times New Roman" panose="02020603050405020304" charset="0"/>
                <a:ea typeface="宋体" panose="02010600030101010101" pitchFamily="2" charset="-122"/>
              </a:rPr>
              <a:t>　　</a:t>
            </a:r>
            <a:r>
              <a:rPr lang="en-US" altLang="zh-CN" sz="2400" b="1" dirty="0" smtClean="0">
                <a:latin typeface="Times New Roman" panose="02020603050405020304" charset="0"/>
                <a:ea typeface="宋体" panose="02010600030101010101" pitchFamily="2" charset="-122"/>
              </a:rPr>
              <a:t>)1. A. it  			B. him  		C. her  		D. them</a:t>
            </a:r>
          </a:p>
          <a:p>
            <a:pPr>
              <a:lnSpc>
                <a:spcPct val="150000"/>
              </a:lnSpc>
            </a:pPr>
            <a:r>
              <a:rPr lang="en-US" altLang="zh-CN" sz="2400" b="1" dirty="0" smtClean="0">
                <a:latin typeface="Times New Roman" panose="02020603050405020304" charset="0"/>
                <a:ea typeface="宋体" panose="02010600030101010101" pitchFamily="2" charset="-122"/>
              </a:rPr>
              <a:t>(</a:t>
            </a:r>
            <a:r>
              <a:rPr lang="zh-CN" altLang="en-US" sz="2400" b="1" dirty="0" smtClean="0">
                <a:latin typeface="Times New Roman" panose="02020603050405020304" charset="0"/>
                <a:ea typeface="宋体" panose="02010600030101010101" pitchFamily="2" charset="-122"/>
              </a:rPr>
              <a:t>　　</a:t>
            </a:r>
            <a:r>
              <a:rPr lang="en-US" altLang="zh-CN" sz="2400" b="1" dirty="0" smtClean="0">
                <a:latin typeface="Times New Roman" panose="02020603050405020304" charset="0"/>
                <a:ea typeface="宋体" panose="02010600030101010101" pitchFamily="2" charset="-122"/>
              </a:rPr>
              <a:t>)2. A. strong  		B. long		C. magic  		D. beautiful</a:t>
            </a:r>
          </a:p>
          <a:p>
            <a:pPr>
              <a:lnSpc>
                <a:spcPct val="150000"/>
              </a:lnSpc>
            </a:pPr>
            <a:r>
              <a:rPr lang="en-US" altLang="zh-CN" sz="2400" b="1" dirty="0" smtClean="0">
                <a:latin typeface="Times New Roman" panose="02020603050405020304" charset="0"/>
                <a:ea typeface="宋体" panose="02010600030101010101" pitchFamily="2" charset="-122"/>
              </a:rPr>
              <a:t>(</a:t>
            </a:r>
            <a:r>
              <a:rPr lang="zh-CN" altLang="en-US" sz="2400" b="1" dirty="0" smtClean="0">
                <a:latin typeface="Times New Roman" panose="02020603050405020304" charset="0"/>
                <a:ea typeface="宋体" panose="02010600030101010101" pitchFamily="2" charset="-122"/>
              </a:rPr>
              <a:t>　　</a:t>
            </a:r>
            <a:r>
              <a:rPr lang="en-US" altLang="zh-CN" sz="2400" b="1" dirty="0" smtClean="0">
                <a:latin typeface="Times New Roman" panose="02020603050405020304" charset="0"/>
                <a:ea typeface="宋体" panose="02010600030101010101" pitchFamily="2" charset="-122"/>
              </a:rPr>
              <a:t>)3. A. soldier  		B. hero		C. man  		D. lion</a:t>
            </a:r>
          </a:p>
          <a:p>
            <a:pPr>
              <a:lnSpc>
                <a:spcPct val="150000"/>
              </a:lnSpc>
            </a:pPr>
            <a:r>
              <a:rPr lang="en-US" altLang="zh-CN" sz="2400" b="1" dirty="0" smtClean="0">
                <a:latin typeface="Times New Roman" panose="02020603050405020304" charset="0"/>
                <a:ea typeface="宋体" panose="02010600030101010101" pitchFamily="2" charset="-122"/>
              </a:rPr>
              <a:t>(</a:t>
            </a:r>
            <a:r>
              <a:rPr lang="zh-CN" altLang="en-US" sz="2400" b="1" dirty="0" smtClean="0">
                <a:latin typeface="Times New Roman" panose="02020603050405020304" charset="0"/>
                <a:ea typeface="宋体" panose="02010600030101010101" pitchFamily="2" charset="-122"/>
              </a:rPr>
              <a:t>　　</a:t>
            </a:r>
            <a:r>
              <a:rPr lang="en-US" altLang="zh-CN" sz="2400" b="1" dirty="0" smtClean="0">
                <a:latin typeface="Times New Roman" panose="02020603050405020304" charset="0"/>
                <a:ea typeface="宋体" panose="02010600030101010101" pitchFamily="2" charset="-122"/>
              </a:rPr>
              <a:t>)4. A. catch up  		B. run away		C. speak up  		D. go over</a:t>
            </a:r>
          </a:p>
          <a:p>
            <a:pPr>
              <a:lnSpc>
                <a:spcPct val="150000"/>
              </a:lnSpc>
            </a:pPr>
            <a:r>
              <a:rPr lang="en-US" altLang="zh-CN" sz="2400" b="1" dirty="0" smtClean="0">
                <a:latin typeface="Times New Roman" panose="02020603050405020304" charset="0"/>
                <a:ea typeface="宋体" panose="02010600030101010101" pitchFamily="2" charset="-122"/>
              </a:rPr>
              <a:t>(</a:t>
            </a:r>
            <a:r>
              <a:rPr lang="zh-CN" altLang="en-US" sz="2400" b="1" dirty="0" smtClean="0">
                <a:latin typeface="Times New Roman" panose="02020603050405020304" charset="0"/>
                <a:ea typeface="宋体" panose="02010600030101010101" pitchFamily="2" charset="-122"/>
              </a:rPr>
              <a:t>　　</a:t>
            </a:r>
            <a:r>
              <a:rPr lang="en-US" altLang="zh-CN" sz="2400" b="1" dirty="0" smtClean="0">
                <a:latin typeface="Times New Roman" panose="02020603050405020304" charset="0"/>
                <a:ea typeface="宋体" panose="02010600030101010101" pitchFamily="2" charset="-122"/>
              </a:rPr>
              <a:t>)5. A. felt  		B. got			C. hung  		D. showed</a:t>
            </a:r>
          </a:p>
        </p:txBody>
      </p:sp>
      <p:sp>
        <p:nvSpPr>
          <p:cNvPr id="5" name="文本框 10"/>
          <p:cNvSpPr txBox="1"/>
          <p:nvPr/>
        </p:nvSpPr>
        <p:spPr>
          <a:xfrm>
            <a:off x="570064" y="1363042"/>
            <a:ext cx="351378"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
        <p:nvSpPr>
          <p:cNvPr id="7" name="文本框 10"/>
          <p:cNvSpPr txBox="1"/>
          <p:nvPr/>
        </p:nvSpPr>
        <p:spPr>
          <a:xfrm>
            <a:off x="598638" y="1988768"/>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
        <p:nvSpPr>
          <p:cNvPr id="9" name="文本框 10"/>
          <p:cNvSpPr txBox="1"/>
          <p:nvPr/>
        </p:nvSpPr>
        <p:spPr>
          <a:xfrm>
            <a:off x="584351" y="2487006"/>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
        <p:nvSpPr>
          <p:cNvPr id="11" name="文本框 10"/>
          <p:cNvSpPr txBox="1"/>
          <p:nvPr/>
        </p:nvSpPr>
        <p:spPr>
          <a:xfrm>
            <a:off x="596075" y="3037988"/>
            <a:ext cx="362600"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
        <p:nvSpPr>
          <p:cNvPr id="12" name="文本框 10"/>
          <p:cNvSpPr txBox="1"/>
          <p:nvPr/>
        </p:nvSpPr>
        <p:spPr>
          <a:xfrm>
            <a:off x="584353" y="3542078"/>
            <a:ext cx="36260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linds(horizont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linds(horizontal)">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p:bldP spid="7" grpId="0"/>
      <p:bldP spid="9" grpId="0"/>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图标-03"/>
          <p:cNvPicPr>
            <a:picLocks noChangeAspect="1"/>
          </p:cNvPicPr>
          <p:nvPr/>
        </p:nvPicPr>
        <p:blipFill>
          <a:blip r:embed="rId2" cstate="email"/>
          <a:stretch>
            <a:fillRect/>
          </a:stretch>
        </p:blipFill>
        <p:spPr>
          <a:xfrm>
            <a:off x="-17145" y="1026795"/>
            <a:ext cx="4001135" cy="676910"/>
          </a:xfrm>
          <a:prstGeom prst="rect">
            <a:avLst/>
          </a:prstGeom>
        </p:spPr>
      </p:pic>
      <p:sp>
        <p:nvSpPr>
          <p:cNvPr id="4" name="文本框 3"/>
          <p:cNvSpPr txBox="1"/>
          <p:nvPr/>
        </p:nvSpPr>
        <p:spPr>
          <a:xfrm>
            <a:off x="272562" y="1104265"/>
            <a:ext cx="2644628" cy="523220"/>
          </a:xfrm>
          <a:prstGeom prst="rect">
            <a:avLst/>
          </a:prstGeom>
          <a:noFill/>
        </p:spPr>
        <p:txBody>
          <a:bodyPr wrap="square" rtlCol="0">
            <a:spAutoFit/>
          </a:bodyPr>
          <a:lstStyle/>
          <a:p>
            <a:pPr algn="l"/>
            <a:r>
              <a:rPr lang="en-US" altLang="zh-CN"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A </a:t>
            </a:r>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教材</a:t>
            </a:r>
            <a:r>
              <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要点回归</a:t>
            </a:r>
          </a:p>
        </p:txBody>
      </p:sp>
      <p:sp>
        <p:nvSpPr>
          <p:cNvPr id="8" name="文本框 7"/>
          <p:cNvSpPr txBox="1"/>
          <p:nvPr/>
        </p:nvSpPr>
        <p:spPr>
          <a:xfrm>
            <a:off x="123824" y="2206625"/>
            <a:ext cx="11763375" cy="2862322"/>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ea typeface="宋体" panose="02010600030101010101" pitchFamily="2" charset="-122"/>
              </a:rPr>
              <a:t>1. Look, the hunter is following a ________(</a:t>
            </a:r>
            <a:r>
              <a:rPr lang="zh-CN" altLang="en-US" sz="2400" b="1" dirty="0" smtClean="0">
                <a:latin typeface="Times New Roman" panose="02020603050405020304" charset="0"/>
                <a:ea typeface="宋体" panose="02010600030101010101" pitchFamily="2" charset="-122"/>
              </a:rPr>
              <a:t>狼</a:t>
            </a:r>
            <a:r>
              <a:rPr lang="en-US" altLang="zh-CN" sz="2400" b="1" dirty="0" smtClean="0">
                <a:latin typeface="Times New Roman" panose="02020603050405020304" charset="0"/>
                <a:ea typeface="宋体" panose="02010600030101010101" pitchFamily="2" charset="-122"/>
              </a:rPr>
              <a:t>). </a:t>
            </a:r>
          </a:p>
          <a:p>
            <a:pPr>
              <a:lnSpc>
                <a:spcPct val="150000"/>
              </a:lnSpc>
            </a:pPr>
            <a:r>
              <a:rPr lang="en-US" altLang="zh-CN" sz="2400" b="1" dirty="0" smtClean="0">
                <a:latin typeface="Times New Roman" panose="02020603050405020304" charset="0"/>
                <a:ea typeface="宋体" panose="02010600030101010101" pitchFamily="2" charset="-122"/>
              </a:rPr>
              <a:t>2. The scientist always stays for hours in the _____________(</a:t>
            </a:r>
            <a:r>
              <a:rPr lang="zh-CN" altLang="en-US" sz="2400" b="1" dirty="0" smtClean="0">
                <a:latin typeface="Times New Roman" panose="02020603050405020304" charset="0"/>
                <a:ea typeface="宋体" panose="02010600030101010101" pitchFamily="2" charset="-122"/>
              </a:rPr>
              <a:t>实验室</a:t>
            </a:r>
            <a:r>
              <a:rPr lang="en-US" altLang="zh-CN" sz="2400" b="1" dirty="0" smtClean="0">
                <a:latin typeface="Times New Roman" panose="02020603050405020304" charset="0"/>
                <a:ea typeface="宋体" panose="02010600030101010101" pitchFamily="2" charset="-122"/>
              </a:rPr>
              <a:t>) every day. </a:t>
            </a:r>
          </a:p>
          <a:p>
            <a:pPr>
              <a:lnSpc>
                <a:spcPct val="150000"/>
              </a:lnSpc>
            </a:pPr>
            <a:r>
              <a:rPr lang="en-US" altLang="zh-CN" sz="2400" b="1" dirty="0" smtClean="0">
                <a:latin typeface="Times New Roman" panose="02020603050405020304" charset="0"/>
                <a:ea typeface="宋体" panose="02010600030101010101" pitchFamily="2" charset="-122"/>
              </a:rPr>
              <a:t>3. Don't make so much ________(</a:t>
            </a:r>
            <a:r>
              <a:rPr lang="zh-CN" altLang="en-US" sz="2400" b="1" dirty="0" smtClean="0">
                <a:latin typeface="Times New Roman" panose="02020603050405020304" charset="0"/>
                <a:ea typeface="宋体" panose="02010600030101010101" pitchFamily="2" charset="-122"/>
              </a:rPr>
              <a:t>噪声</a:t>
            </a:r>
            <a:r>
              <a:rPr lang="en-US" altLang="zh-CN" sz="2400" b="1" dirty="0" smtClean="0">
                <a:latin typeface="Times New Roman" panose="02020603050405020304" charset="0"/>
                <a:ea typeface="宋体" panose="02010600030101010101" pitchFamily="2" charset="-122"/>
              </a:rPr>
              <a:t>).  Other students are reading. </a:t>
            </a:r>
          </a:p>
          <a:p>
            <a:pPr>
              <a:lnSpc>
                <a:spcPct val="150000"/>
              </a:lnSpc>
            </a:pPr>
            <a:r>
              <a:rPr lang="en-US" altLang="zh-CN" sz="2400" b="1" dirty="0" smtClean="0">
                <a:latin typeface="Times New Roman" panose="02020603050405020304" charset="0"/>
                <a:ea typeface="宋体" panose="02010600030101010101" pitchFamily="2" charset="-122"/>
              </a:rPr>
              <a:t>4. I think he must be a _____________(</a:t>
            </a:r>
            <a:r>
              <a:rPr lang="zh-CN" altLang="en-US" sz="2400" b="1" dirty="0" smtClean="0">
                <a:latin typeface="Times New Roman" panose="02020603050405020304" charset="0"/>
                <a:ea typeface="宋体" panose="02010600030101010101" pitchFamily="2" charset="-122"/>
              </a:rPr>
              <a:t>警察</a:t>
            </a:r>
            <a:r>
              <a:rPr lang="en-US" altLang="zh-CN" sz="2400" b="1" dirty="0" smtClean="0">
                <a:latin typeface="Times New Roman" panose="02020603050405020304" charset="0"/>
                <a:ea typeface="宋体" panose="02010600030101010101" pitchFamily="2" charset="-122"/>
              </a:rPr>
              <a:t>).  He caught a thief in the shop just now. </a:t>
            </a:r>
          </a:p>
          <a:p>
            <a:pPr>
              <a:lnSpc>
                <a:spcPct val="150000"/>
              </a:lnSpc>
            </a:pPr>
            <a:r>
              <a:rPr lang="en-US" altLang="zh-CN" sz="2400" b="1" dirty="0" smtClean="0">
                <a:latin typeface="Times New Roman" panose="02020603050405020304" charset="0"/>
                <a:ea typeface="宋体" panose="02010600030101010101" pitchFamily="2" charset="-122"/>
              </a:rPr>
              <a:t>5. I can't find my  ________(</a:t>
            </a:r>
            <a:r>
              <a:rPr lang="zh-CN" altLang="en-US" sz="2400" b="1" dirty="0" smtClean="0">
                <a:latin typeface="Times New Roman" panose="02020603050405020304" charset="0"/>
                <a:ea typeface="宋体" panose="02010600030101010101" pitchFamily="2" charset="-122"/>
              </a:rPr>
              <a:t>外衣</a:t>
            </a:r>
            <a:r>
              <a:rPr lang="en-US" altLang="zh-CN" sz="2400" b="1" dirty="0" smtClean="0">
                <a:latin typeface="Times New Roman" panose="02020603050405020304" charset="0"/>
                <a:ea typeface="宋体" panose="02010600030101010101" pitchFamily="2" charset="-122"/>
              </a:rPr>
              <a:t>).  Have you seen it anywhere?</a:t>
            </a:r>
          </a:p>
        </p:txBody>
      </p:sp>
      <p:sp>
        <p:nvSpPr>
          <p:cNvPr id="9" name="矩形 8"/>
          <p:cNvSpPr/>
          <p:nvPr/>
        </p:nvSpPr>
        <p:spPr>
          <a:xfrm>
            <a:off x="4848564" y="2357395"/>
            <a:ext cx="1036181" cy="461665"/>
          </a:xfrm>
          <a:prstGeom prst="rect">
            <a:avLst/>
          </a:prstGeom>
          <a:noFill/>
          <a:ln w="9525">
            <a:noFill/>
          </a:ln>
        </p:spPr>
        <p:txBody>
          <a:bodyPr wrap="none" anchor="ctr">
            <a:spAutoFit/>
          </a:bodyPr>
          <a:lstStyle/>
          <a:p>
            <a:r>
              <a:rPr lang="en-US" altLang="zh-CN" sz="2400" dirty="0" smtClean="0">
                <a:solidFill>
                  <a:srgbClr val="C00000"/>
                </a:solidFill>
                <a:sym typeface="+mn-ea"/>
              </a:rPr>
              <a:t>wolf</a:t>
            </a:r>
            <a:r>
              <a:rPr lang="zh-CN" altLang="en-US" sz="2400" dirty="0" smtClean="0">
                <a:solidFill>
                  <a:srgbClr val="C00000"/>
                </a:solidFill>
                <a:sym typeface="+mn-ea"/>
              </a:rPr>
              <a:t>　</a:t>
            </a:r>
            <a:endParaRPr lang="zh-CN" altLang="en-US" sz="2400" dirty="0">
              <a:solidFill>
                <a:srgbClr val="C00000"/>
              </a:solidFill>
              <a:latin typeface="+mn-ea"/>
              <a:sym typeface="+mn-ea"/>
            </a:endParaRPr>
          </a:p>
        </p:txBody>
      </p:sp>
      <p:sp>
        <p:nvSpPr>
          <p:cNvPr id="10" name="矩形 9"/>
          <p:cNvSpPr/>
          <p:nvPr/>
        </p:nvSpPr>
        <p:spPr>
          <a:xfrm>
            <a:off x="6251362" y="2902540"/>
            <a:ext cx="1789785" cy="461665"/>
          </a:xfrm>
          <a:prstGeom prst="rect">
            <a:avLst/>
          </a:prstGeom>
          <a:noFill/>
          <a:ln w="9525">
            <a:noFill/>
          </a:ln>
        </p:spPr>
        <p:txBody>
          <a:bodyPr wrap="none" anchor="ctr">
            <a:spAutoFit/>
          </a:bodyPr>
          <a:lstStyle/>
          <a:p>
            <a:r>
              <a:rPr lang="en-US" altLang="zh-CN" sz="2400" dirty="0" smtClean="0">
                <a:solidFill>
                  <a:srgbClr val="C00000"/>
                </a:solidFill>
                <a:sym typeface="+mn-ea"/>
              </a:rPr>
              <a:t>laboratory</a:t>
            </a:r>
            <a:r>
              <a:rPr lang="zh-CN" altLang="en-US" sz="2400" dirty="0" smtClean="0">
                <a:solidFill>
                  <a:srgbClr val="C00000"/>
                </a:solidFill>
                <a:sym typeface="+mn-ea"/>
              </a:rPr>
              <a:t>　</a:t>
            </a:r>
            <a:endParaRPr lang="zh-CN" altLang="en-US" sz="2400" b="1" dirty="0">
              <a:solidFill>
                <a:srgbClr val="C00000"/>
              </a:solidFill>
              <a:latin typeface="+mn-ea"/>
              <a:sym typeface="+mn-ea"/>
            </a:endParaRPr>
          </a:p>
        </p:txBody>
      </p:sp>
      <p:sp>
        <p:nvSpPr>
          <p:cNvPr id="11" name="矩形 10"/>
          <p:cNvSpPr/>
          <p:nvPr/>
        </p:nvSpPr>
        <p:spPr>
          <a:xfrm>
            <a:off x="3594513" y="3451622"/>
            <a:ext cx="853119" cy="461665"/>
          </a:xfrm>
          <a:prstGeom prst="rect">
            <a:avLst/>
          </a:prstGeom>
          <a:noFill/>
          <a:ln w="9525">
            <a:noFill/>
          </a:ln>
        </p:spPr>
        <p:txBody>
          <a:bodyPr wrap="none" anchor="ctr">
            <a:spAutoFit/>
          </a:bodyPr>
          <a:lstStyle/>
          <a:p>
            <a:r>
              <a:rPr lang="en-US" altLang="zh-CN" sz="2400" dirty="0" smtClean="0">
                <a:solidFill>
                  <a:srgbClr val="C00000"/>
                </a:solidFill>
                <a:sym typeface="+mn-ea"/>
              </a:rPr>
              <a:t>noise</a:t>
            </a:r>
            <a:endParaRPr lang="zh-CN" altLang="en-US" sz="2400" dirty="0">
              <a:solidFill>
                <a:srgbClr val="C00000"/>
              </a:solidFill>
              <a:sym typeface="+mn-ea"/>
            </a:endParaRPr>
          </a:p>
        </p:txBody>
      </p:sp>
      <p:sp>
        <p:nvSpPr>
          <p:cNvPr id="12" name="矩形 11"/>
          <p:cNvSpPr/>
          <p:nvPr/>
        </p:nvSpPr>
        <p:spPr>
          <a:xfrm>
            <a:off x="3544656" y="3972027"/>
            <a:ext cx="1795684"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policeman</a:t>
            </a:r>
            <a:r>
              <a:rPr lang="zh-CN" altLang="en-US" sz="2400" dirty="0" smtClean="0">
                <a:solidFill>
                  <a:srgbClr val="C00000"/>
                </a:solidFill>
                <a:sym typeface="+mn-ea"/>
              </a:rPr>
              <a:t>　</a:t>
            </a:r>
            <a:endParaRPr lang="zh-CN" altLang="en-US" sz="2400" dirty="0">
              <a:solidFill>
                <a:srgbClr val="C00000"/>
              </a:solidFill>
              <a:sym typeface="+mn-ea"/>
            </a:endParaRPr>
          </a:p>
        </p:txBody>
      </p:sp>
      <p:sp>
        <p:nvSpPr>
          <p:cNvPr id="13" name="矩形 12"/>
          <p:cNvSpPr/>
          <p:nvPr/>
        </p:nvSpPr>
        <p:spPr>
          <a:xfrm>
            <a:off x="2940312" y="4565595"/>
            <a:ext cx="721031" cy="461665"/>
          </a:xfrm>
          <a:prstGeom prst="rect">
            <a:avLst/>
          </a:prstGeom>
          <a:noFill/>
          <a:ln w="9525">
            <a:noFill/>
          </a:ln>
        </p:spPr>
        <p:txBody>
          <a:bodyPr wrap="none" anchor="ctr">
            <a:spAutoFit/>
          </a:bodyPr>
          <a:lstStyle/>
          <a:p>
            <a:r>
              <a:rPr lang="en-US" altLang="zh-CN" sz="2400" dirty="0" smtClean="0">
                <a:solidFill>
                  <a:srgbClr val="C00000"/>
                </a:solidFill>
                <a:sym typeface="+mn-ea"/>
              </a:rPr>
              <a:t>coat</a:t>
            </a:r>
          </a:p>
        </p:txBody>
      </p:sp>
      <p:pic>
        <p:nvPicPr>
          <p:cNvPr id="3" name="Picture 4"/>
          <p:cNvPicPr>
            <a:picLocks noChangeAspect="1"/>
          </p:cNvPicPr>
          <p:nvPr/>
        </p:nvPicPr>
        <p:blipFill>
          <a:blip r:embed="rId3" cstate="email"/>
          <a:stretch>
            <a:fillRect/>
          </a:stretch>
        </p:blipFill>
        <p:spPr>
          <a:xfrm>
            <a:off x="412115" y="1746885"/>
            <a:ext cx="84455" cy="414020"/>
          </a:xfrm>
          <a:prstGeom prst="rect">
            <a:avLst/>
          </a:prstGeom>
          <a:noFill/>
          <a:ln w="9525">
            <a:noFill/>
          </a:ln>
        </p:spPr>
      </p:pic>
      <p:sp>
        <p:nvSpPr>
          <p:cNvPr id="5" name="Rectangle 10"/>
          <p:cNvSpPr/>
          <p:nvPr/>
        </p:nvSpPr>
        <p:spPr>
          <a:xfrm>
            <a:off x="502285" y="1746885"/>
            <a:ext cx="4982454" cy="46166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spcBef>
                <a:spcPct val="0"/>
              </a:spcBef>
              <a:buNone/>
            </a:pPr>
            <a:r>
              <a:rPr lang="en-US" altLang="zh-CN" sz="2400" b="1" dirty="0" smtClean="0">
                <a:solidFill>
                  <a:srgbClr val="00A6AD"/>
                </a:solidFill>
                <a:latin typeface="+mn-ea"/>
                <a:sym typeface="+mn-ea"/>
              </a:rPr>
              <a:t>Ⅰ. </a:t>
            </a:r>
            <a:r>
              <a:rPr lang="zh-CN" altLang="en-US" sz="2400" b="1" dirty="0" smtClean="0">
                <a:solidFill>
                  <a:srgbClr val="00A6AD"/>
                </a:solidFill>
                <a:latin typeface="+mn-ea"/>
                <a:sym typeface="+mn-ea"/>
              </a:rPr>
              <a:t>根据句意及汉语提示完成句子</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dissolv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dissolve">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dissolve">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dissolve">
                                      <p:cBhvr>
                                        <p:cTn id="3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94640" y="1225689"/>
            <a:ext cx="11569114" cy="2862322"/>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ea typeface="宋体" panose="02010600030101010101" pitchFamily="2" charset="-122"/>
              </a:rPr>
              <a:t>(</a:t>
            </a:r>
            <a:r>
              <a:rPr lang="zh-CN" altLang="en-US" sz="2400" b="1" dirty="0" smtClean="0">
                <a:latin typeface="Times New Roman" panose="02020603050405020304" charset="0"/>
                <a:ea typeface="宋体" panose="02010600030101010101" pitchFamily="2" charset="-122"/>
              </a:rPr>
              <a:t>　　</a:t>
            </a:r>
            <a:r>
              <a:rPr lang="en-US" altLang="zh-CN" sz="2400" b="1" dirty="0" smtClean="0">
                <a:latin typeface="Times New Roman" panose="02020603050405020304" charset="0"/>
                <a:ea typeface="宋体" panose="02010600030101010101" pitchFamily="2" charset="-122"/>
              </a:rPr>
              <a:t>)6. A. regret  		B. keep		C. forget  		D. hate</a:t>
            </a:r>
          </a:p>
          <a:p>
            <a:pPr>
              <a:lnSpc>
                <a:spcPct val="150000"/>
              </a:lnSpc>
            </a:pPr>
            <a:r>
              <a:rPr lang="en-US" altLang="zh-CN" sz="2400" b="1" dirty="0" smtClean="0">
                <a:latin typeface="Times New Roman" panose="02020603050405020304" charset="0"/>
                <a:ea typeface="宋体" panose="02010600030101010101" pitchFamily="2" charset="-122"/>
              </a:rPr>
              <a:t>(</a:t>
            </a:r>
            <a:r>
              <a:rPr lang="zh-CN" altLang="en-US" sz="2400" b="1" dirty="0" smtClean="0">
                <a:latin typeface="Times New Roman" panose="02020603050405020304" charset="0"/>
                <a:ea typeface="宋体" panose="02010600030101010101" pitchFamily="2" charset="-122"/>
              </a:rPr>
              <a:t>　　</a:t>
            </a:r>
            <a:r>
              <a:rPr lang="en-US" altLang="zh-CN" sz="2400" b="1" dirty="0" smtClean="0">
                <a:latin typeface="Times New Roman" panose="02020603050405020304" charset="0"/>
                <a:ea typeface="宋体" panose="02010600030101010101" pitchFamily="2" charset="-122"/>
              </a:rPr>
              <a:t>)7. A. problem  		B. sign			C. chance  		D. purpose</a:t>
            </a:r>
          </a:p>
          <a:p>
            <a:pPr>
              <a:lnSpc>
                <a:spcPct val="150000"/>
              </a:lnSpc>
            </a:pPr>
            <a:r>
              <a:rPr lang="en-US" altLang="zh-CN" sz="2400" b="1" dirty="0" smtClean="0">
                <a:latin typeface="Times New Roman" panose="02020603050405020304" charset="0"/>
                <a:ea typeface="宋体" panose="02010600030101010101" pitchFamily="2" charset="-122"/>
              </a:rPr>
              <a:t>(</a:t>
            </a:r>
            <a:r>
              <a:rPr lang="zh-CN" altLang="en-US" sz="2400" b="1" dirty="0" smtClean="0">
                <a:latin typeface="Times New Roman" panose="02020603050405020304" charset="0"/>
                <a:ea typeface="宋体" panose="02010600030101010101" pitchFamily="2" charset="-122"/>
              </a:rPr>
              <a:t>　　</a:t>
            </a:r>
            <a:r>
              <a:rPr lang="en-US" altLang="zh-CN" sz="2400" b="1" dirty="0" smtClean="0">
                <a:latin typeface="Times New Roman" panose="02020603050405020304" charset="0"/>
                <a:ea typeface="宋体" panose="02010600030101010101" pitchFamily="2" charset="-122"/>
              </a:rPr>
              <a:t>)8. A. at last  		B. at first		C. as well  		D. as usual</a:t>
            </a:r>
          </a:p>
          <a:p>
            <a:pPr>
              <a:lnSpc>
                <a:spcPct val="150000"/>
              </a:lnSpc>
            </a:pPr>
            <a:r>
              <a:rPr lang="en-US" altLang="zh-CN" sz="2400" b="1" dirty="0" smtClean="0">
                <a:latin typeface="Times New Roman" panose="02020603050405020304" charset="0"/>
                <a:ea typeface="宋体" panose="02010600030101010101" pitchFamily="2" charset="-122"/>
              </a:rPr>
              <a:t>(</a:t>
            </a:r>
            <a:r>
              <a:rPr lang="zh-CN" altLang="en-US" sz="2400" b="1" dirty="0" smtClean="0">
                <a:latin typeface="Times New Roman" panose="02020603050405020304" charset="0"/>
                <a:ea typeface="宋体" panose="02010600030101010101" pitchFamily="2" charset="-122"/>
              </a:rPr>
              <a:t>　　</a:t>
            </a:r>
            <a:r>
              <a:rPr lang="en-US" altLang="zh-CN" sz="2400" b="1" dirty="0" smtClean="0">
                <a:latin typeface="Times New Roman" panose="02020603050405020304" charset="0"/>
                <a:ea typeface="宋体" panose="02010600030101010101" pitchFamily="2" charset="-122"/>
              </a:rPr>
              <a:t>)9. A. shy  		B. afraid		C. nervous  		D. disappointed</a:t>
            </a:r>
          </a:p>
          <a:p>
            <a:pPr>
              <a:lnSpc>
                <a:spcPct val="150000"/>
              </a:lnSpc>
            </a:pPr>
            <a:r>
              <a:rPr lang="en-US" altLang="zh-CN" sz="2400" b="1" dirty="0" smtClean="0">
                <a:latin typeface="Times New Roman" panose="02020603050405020304" charset="0"/>
                <a:ea typeface="宋体" panose="02010600030101010101" pitchFamily="2" charset="-122"/>
              </a:rPr>
              <a:t>(</a:t>
            </a:r>
            <a:r>
              <a:rPr lang="zh-CN" altLang="en-US" sz="2400" b="1" dirty="0" smtClean="0">
                <a:latin typeface="Times New Roman" panose="02020603050405020304" charset="0"/>
                <a:ea typeface="宋体" panose="02010600030101010101" pitchFamily="2" charset="-122"/>
              </a:rPr>
              <a:t>　　</a:t>
            </a:r>
            <a:r>
              <a:rPr lang="en-US" altLang="zh-CN" sz="2400" b="1" dirty="0" smtClean="0">
                <a:latin typeface="Times New Roman" panose="02020603050405020304" charset="0"/>
                <a:ea typeface="宋体" panose="02010600030101010101" pitchFamily="2" charset="-122"/>
              </a:rPr>
              <a:t>)10. A. if  		B. until		C. because  		D. though</a:t>
            </a:r>
          </a:p>
        </p:txBody>
      </p:sp>
      <p:sp>
        <p:nvSpPr>
          <p:cNvPr id="5" name="文本框 10"/>
          <p:cNvSpPr txBox="1"/>
          <p:nvPr/>
        </p:nvSpPr>
        <p:spPr>
          <a:xfrm>
            <a:off x="593510" y="1363042"/>
            <a:ext cx="36260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
        <p:nvSpPr>
          <p:cNvPr id="7" name="文本框 10"/>
          <p:cNvSpPr txBox="1"/>
          <p:nvPr/>
        </p:nvSpPr>
        <p:spPr>
          <a:xfrm>
            <a:off x="608163" y="1929782"/>
            <a:ext cx="351378"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
        <p:nvSpPr>
          <p:cNvPr id="9" name="文本框 10"/>
          <p:cNvSpPr txBox="1"/>
          <p:nvPr/>
        </p:nvSpPr>
        <p:spPr>
          <a:xfrm>
            <a:off x="579588" y="2451100"/>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
        <p:nvSpPr>
          <p:cNvPr id="11" name="文本框 10"/>
          <p:cNvSpPr txBox="1"/>
          <p:nvPr/>
        </p:nvSpPr>
        <p:spPr>
          <a:xfrm>
            <a:off x="591312" y="3002082"/>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
        <p:nvSpPr>
          <p:cNvPr id="12" name="文本框 10"/>
          <p:cNvSpPr txBox="1"/>
          <p:nvPr/>
        </p:nvSpPr>
        <p:spPr>
          <a:xfrm>
            <a:off x="579590" y="3529618"/>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linds(horizont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linds(horizontal)">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p:bldP spid="7" grpId="0"/>
      <p:bldP spid="9" grpId="0"/>
      <p:bldP spid="11" grpId="0"/>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9"/>
          <p:cNvSpPr/>
          <p:nvPr/>
        </p:nvSpPr>
        <p:spPr>
          <a:xfrm>
            <a:off x="650513" y="922356"/>
            <a:ext cx="1962397"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en-US" altLang="zh-CN" sz="2400" b="1" dirty="0" smtClean="0">
                <a:solidFill>
                  <a:srgbClr val="F1AF00"/>
                </a:solidFill>
                <a:latin typeface="Times New Roman" panose="02020603050405020304" charset="0"/>
                <a:sym typeface="+mn-ea"/>
              </a:rPr>
              <a:t>Ⅵ.  </a:t>
            </a:r>
            <a:r>
              <a:rPr lang="zh-CN" altLang="en-US" sz="2400" b="1" dirty="0" smtClean="0">
                <a:solidFill>
                  <a:srgbClr val="F1AF00"/>
                </a:solidFill>
                <a:latin typeface="Times New Roman" panose="02020603050405020304" charset="0"/>
                <a:sym typeface="+mn-ea"/>
              </a:rPr>
              <a:t>还原短文</a:t>
            </a:r>
          </a:p>
        </p:txBody>
      </p:sp>
      <p:pic>
        <p:nvPicPr>
          <p:cNvPr id="10" name="Picture 4"/>
          <p:cNvPicPr>
            <a:picLocks noChangeAspect="1"/>
          </p:cNvPicPr>
          <p:nvPr/>
        </p:nvPicPr>
        <p:blipFill>
          <a:blip r:embed="rId2" cstate="email"/>
          <a:stretch>
            <a:fillRect/>
          </a:stretch>
        </p:blipFill>
        <p:spPr>
          <a:xfrm>
            <a:off x="578583" y="1060498"/>
            <a:ext cx="84455" cy="414020"/>
          </a:xfrm>
          <a:prstGeom prst="rect">
            <a:avLst/>
          </a:prstGeom>
          <a:noFill/>
          <a:ln w="9525">
            <a:noFill/>
          </a:ln>
        </p:spPr>
      </p:pic>
      <p:sp>
        <p:nvSpPr>
          <p:cNvPr id="9" name="文本框 8"/>
          <p:cNvSpPr txBox="1"/>
          <p:nvPr/>
        </p:nvSpPr>
        <p:spPr>
          <a:xfrm>
            <a:off x="683139" y="1586273"/>
            <a:ext cx="11061182" cy="4524315"/>
          </a:xfrm>
          <a:prstGeom prst="rect">
            <a:avLst/>
          </a:prstGeom>
          <a:noFill/>
        </p:spPr>
        <p:txBody>
          <a:bodyPr wrap="square" rtlCol="0" anchor="t">
            <a:spAutoFit/>
          </a:bodyPr>
          <a:lstStyle/>
          <a:p>
            <a:pPr indent="457200" algn="just">
              <a:lnSpc>
                <a:spcPct val="150000"/>
              </a:lnSpc>
            </a:pPr>
            <a:r>
              <a:rPr lang="zh-CN" altLang="en-US" sz="2400" b="1" dirty="0" smtClean="0">
                <a:latin typeface="Times New Roman" panose="02020603050405020304" charset="0"/>
                <a:cs typeface="Times New Roman" panose="02020603050405020304" charset="0"/>
              </a:rPr>
              <a:t>根据短文内容，从方框中选出能填入空白处的最佳选项。</a:t>
            </a:r>
          </a:p>
          <a:p>
            <a:pPr indent="457200" algn="just">
              <a:lnSpc>
                <a:spcPct val="150000"/>
              </a:lnSpc>
            </a:pPr>
            <a:r>
              <a:rPr lang="en-US" altLang="zh-CN" sz="2400" b="1" dirty="0" smtClean="0">
                <a:latin typeface="Times New Roman" panose="02020603050405020304" charset="0"/>
                <a:cs typeface="Times New Roman" panose="02020603050405020304" charset="0"/>
              </a:rPr>
              <a:t>Justin and Mary woke up early, even though they were on vacation at their uncle's lake house.  The night before, Uncle Thomas told them about the Foggy Figure that lived in the lake.  1. ________. </a:t>
            </a:r>
          </a:p>
          <a:p>
            <a:pPr indent="457200" algn="just">
              <a:lnSpc>
                <a:spcPct val="150000"/>
              </a:lnSpc>
            </a:pPr>
            <a:r>
              <a:rPr lang="en-US" altLang="zh-CN" sz="2400" b="1" dirty="0" smtClean="0">
                <a:latin typeface="Times New Roman" panose="02020603050405020304" charset="0"/>
                <a:cs typeface="Times New Roman" panose="02020603050405020304" charset="0"/>
              </a:rPr>
              <a:t>It was only 5</a:t>
            </a:r>
            <a:r>
              <a:rPr lang="zh-CN" altLang="en-US" sz="2400" b="1" dirty="0" smtClean="0">
                <a:latin typeface="Times New Roman" panose="02020603050405020304" charset="0"/>
                <a:cs typeface="Times New Roman" panose="02020603050405020304" charset="0"/>
              </a:rPr>
              <a:t>：</a:t>
            </a:r>
            <a:r>
              <a:rPr lang="en-US" altLang="zh-CN" sz="2400" b="1" dirty="0" smtClean="0">
                <a:latin typeface="Times New Roman" panose="02020603050405020304" charset="0"/>
                <a:cs typeface="Times New Roman" panose="02020603050405020304" charset="0"/>
              </a:rPr>
              <a:t>00 a. m. , so everyone else in the house was still asleep.  2. ________.  They saw thick fog over the lake with nothing else. </a:t>
            </a:r>
          </a:p>
          <a:p>
            <a:pPr indent="457200" algn="just">
              <a:lnSpc>
                <a:spcPct val="150000"/>
              </a:lnSpc>
            </a:pPr>
            <a:r>
              <a:rPr lang="en-US" altLang="zh-CN" sz="2400" b="1" dirty="0" smtClean="0">
                <a:latin typeface="Times New Roman" panose="02020603050405020304" charset="0"/>
                <a:cs typeface="Times New Roman" panose="02020603050405020304" charset="0"/>
              </a:rPr>
              <a:t>“Do you think Uncle Thomas was just trying to scare us with that story</a:t>
            </a:r>
            <a:r>
              <a:rPr lang="zh-CN" altLang="en-US" sz="2400" b="1" dirty="0" smtClean="0">
                <a:latin typeface="Times New Roman" panose="02020603050405020304" charset="0"/>
                <a:cs typeface="Times New Roman" panose="02020603050405020304" charset="0"/>
              </a:rPr>
              <a:t>？” </a:t>
            </a:r>
            <a:r>
              <a:rPr lang="en-US" altLang="zh-CN" sz="2400" b="1" dirty="0" smtClean="0">
                <a:latin typeface="Times New Roman" panose="02020603050405020304" charset="0"/>
                <a:cs typeface="Times New Roman" panose="02020603050405020304" charset="0"/>
              </a:rPr>
              <a:t>Justin asked. </a:t>
            </a:r>
          </a:p>
        </p:txBody>
      </p:sp>
      <p:sp>
        <p:nvSpPr>
          <p:cNvPr id="7" name="文本框 10"/>
          <p:cNvSpPr txBox="1"/>
          <p:nvPr/>
        </p:nvSpPr>
        <p:spPr>
          <a:xfrm>
            <a:off x="5397041" y="3401753"/>
            <a:ext cx="362600" cy="461665"/>
          </a:xfrm>
          <a:prstGeom prst="rect">
            <a:avLst/>
          </a:prstGeom>
          <a:noFill/>
        </p:spPr>
        <p:txBody>
          <a:bodyPr wrap="none" rtlCol="0" anchor="t">
            <a:spAutoFit/>
          </a:bodyPr>
          <a:lstStyle/>
          <a:p>
            <a:r>
              <a:rPr lang="en-US" altLang="zh-CN" sz="2400" dirty="0" smtClean="0">
                <a:solidFill>
                  <a:srgbClr val="FF0000"/>
                </a:solidFill>
                <a:sym typeface="+mn-ea"/>
              </a:rPr>
              <a:t>B</a:t>
            </a:r>
            <a:endParaRPr lang="zh-CN" altLang="en-US" sz="2400" dirty="0">
              <a:solidFill>
                <a:srgbClr val="FF0000"/>
              </a:solidFill>
            </a:endParaRPr>
          </a:p>
        </p:txBody>
      </p:sp>
      <p:sp>
        <p:nvSpPr>
          <p:cNvPr id="11" name="文本框 10"/>
          <p:cNvSpPr txBox="1"/>
          <p:nvPr/>
        </p:nvSpPr>
        <p:spPr>
          <a:xfrm>
            <a:off x="1305689" y="4492004"/>
            <a:ext cx="348172" cy="461665"/>
          </a:xfrm>
          <a:prstGeom prst="rect">
            <a:avLst/>
          </a:prstGeom>
          <a:noFill/>
        </p:spPr>
        <p:txBody>
          <a:bodyPr wrap="none" rtlCol="0" anchor="t">
            <a:spAutoFit/>
          </a:bodyPr>
          <a:lstStyle/>
          <a:p>
            <a:r>
              <a:rPr lang="en-US" altLang="zh-CN" sz="2400" dirty="0" smtClean="0">
                <a:solidFill>
                  <a:srgbClr val="FF0000"/>
                </a:solidFill>
                <a:sym typeface="+mn-ea"/>
              </a:rPr>
              <a:t>E</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9"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dissolve">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linds(horizontal)">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linds(horizontal)">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7" grpId="0"/>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468923" y="1044825"/>
            <a:ext cx="11183815" cy="3903954"/>
          </a:xfrm>
          <a:prstGeom prst="rect">
            <a:avLst/>
          </a:prstGeom>
          <a:noFill/>
        </p:spPr>
        <p:txBody>
          <a:bodyPr wrap="square" rtlCol="0" anchor="t">
            <a:spAutoFit/>
          </a:bodyPr>
          <a:lstStyle/>
          <a:p>
            <a:pPr indent="457200" algn="just">
              <a:lnSpc>
                <a:spcPct val="150000"/>
              </a:lnSpc>
            </a:pPr>
            <a:r>
              <a:rPr lang="en-US" altLang="zh-CN" sz="2400" b="1" dirty="0" smtClean="0">
                <a:latin typeface="Times New Roman" panose="02020603050405020304" charset="0"/>
                <a:cs typeface="Times New Roman" panose="02020603050405020304" charset="0"/>
              </a:rPr>
              <a:t>Uncle Thomas did have a good imagination.  He told Justin and Mary many stories, but this was the first scary story.  Mary had a feeling that it wasn't made up. </a:t>
            </a:r>
          </a:p>
          <a:p>
            <a:pPr indent="457200" algn="just">
              <a:lnSpc>
                <a:spcPct val="150000"/>
              </a:lnSpc>
            </a:pPr>
            <a:r>
              <a:rPr lang="en-US" altLang="zh-CN" sz="2400" b="1" dirty="0" smtClean="0">
                <a:latin typeface="Times New Roman" panose="02020603050405020304" charset="0"/>
                <a:cs typeface="Times New Roman" panose="02020603050405020304" charset="0"/>
              </a:rPr>
              <a:t>Mary shook her head and said, “Remember what Uncle Thomas said? The Foggy Figure lives in the lake.  We're on the dock.  3. ________. ”</a:t>
            </a:r>
          </a:p>
          <a:p>
            <a:pPr indent="457200" algn="just">
              <a:lnSpc>
                <a:spcPct val="150000"/>
              </a:lnSpc>
            </a:pPr>
            <a:r>
              <a:rPr lang="en-US" altLang="zh-CN" sz="2400" b="1" dirty="0" smtClean="0">
                <a:latin typeface="Times New Roman" panose="02020603050405020304" charset="0"/>
                <a:cs typeface="Times New Roman" panose="02020603050405020304" charset="0"/>
              </a:rPr>
              <a:t>“You want to go out on the water</a:t>
            </a:r>
            <a:r>
              <a:rPr lang="zh-CN" altLang="en-US" sz="2400" b="1" dirty="0" smtClean="0">
                <a:latin typeface="Times New Roman" panose="02020603050405020304" charset="0"/>
                <a:cs typeface="Times New Roman" panose="02020603050405020304" charset="0"/>
              </a:rPr>
              <a:t>？” </a:t>
            </a:r>
            <a:r>
              <a:rPr lang="en-US" altLang="zh-CN" sz="2400" b="1" dirty="0" smtClean="0">
                <a:latin typeface="Times New Roman" panose="02020603050405020304" charset="0"/>
                <a:cs typeface="Times New Roman" panose="02020603050405020304" charset="0"/>
              </a:rPr>
              <a:t>asked Justin.  Mary looked around, trying to find Uncle Thomas's boat, but the fog was too thick.  They walked towards the end of the dock and saw the outline of the boat.  They carefully got into the boat. </a:t>
            </a:r>
          </a:p>
        </p:txBody>
      </p:sp>
      <p:sp>
        <p:nvSpPr>
          <p:cNvPr id="5" name="文本框 10"/>
          <p:cNvSpPr txBox="1"/>
          <p:nvPr/>
        </p:nvSpPr>
        <p:spPr>
          <a:xfrm>
            <a:off x="7800274" y="2850773"/>
            <a:ext cx="36260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468923" y="1185501"/>
            <a:ext cx="11183815" cy="3903954"/>
          </a:xfrm>
          <a:prstGeom prst="rect">
            <a:avLst/>
          </a:prstGeom>
          <a:noFill/>
        </p:spPr>
        <p:txBody>
          <a:bodyPr wrap="square" rtlCol="0" anchor="t">
            <a:spAutoFit/>
          </a:bodyPr>
          <a:lstStyle/>
          <a:p>
            <a:pPr indent="457200" algn="just">
              <a:lnSpc>
                <a:spcPct val="150000"/>
              </a:lnSpc>
            </a:pPr>
            <a:r>
              <a:rPr lang="en-US" altLang="zh-CN" sz="2400" b="1" dirty="0" smtClean="0">
                <a:latin typeface="Times New Roman" panose="02020603050405020304" charset="0"/>
                <a:cs typeface="Times New Roman" panose="02020603050405020304" charset="0"/>
              </a:rPr>
              <a:t>Mary was nervous.  “See anything</a:t>
            </a:r>
            <a:r>
              <a:rPr lang="zh-CN" altLang="en-US" sz="2400" b="1" dirty="0" smtClean="0">
                <a:latin typeface="Times New Roman" panose="02020603050405020304" charset="0"/>
                <a:cs typeface="Times New Roman" panose="02020603050405020304" charset="0"/>
              </a:rPr>
              <a:t>？” </a:t>
            </a:r>
            <a:r>
              <a:rPr lang="en-US" altLang="zh-CN" sz="2400" b="1" dirty="0" smtClean="0">
                <a:latin typeface="Times New Roman" panose="02020603050405020304" charset="0"/>
                <a:cs typeface="Times New Roman" panose="02020603050405020304" charset="0"/>
              </a:rPr>
              <a:t>They looked around, and slowly, the fog began to lift.  Mary turned around and shouted, “The Foggy Figure</a:t>
            </a:r>
            <a:r>
              <a:rPr lang="zh-CN" altLang="en-US" sz="2400" b="1" dirty="0" smtClean="0">
                <a:latin typeface="Times New Roman" panose="02020603050405020304" charset="0"/>
                <a:cs typeface="Times New Roman" panose="02020603050405020304" charset="0"/>
              </a:rPr>
              <a:t>！” </a:t>
            </a:r>
            <a:r>
              <a:rPr lang="en-US" altLang="zh-CN" sz="2400" b="1" dirty="0" smtClean="0">
                <a:latin typeface="Times New Roman" panose="02020603050405020304" charset="0"/>
                <a:cs typeface="Times New Roman" panose="02020603050405020304" charset="0"/>
              </a:rPr>
              <a:t>It was in the boat with them!</a:t>
            </a:r>
          </a:p>
          <a:p>
            <a:pPr indent="457200" algn="just">
              <a:lnSpc>
                <a:spcPct val="150000"/>
              </a:lnSpc>
            </a:pPr>
            <a:r>
              <a:rPr lang="en-US" altLang="zh-CN" sz="2400" b="1" dirty="0" smtClean="0">
                <a:latin typeface="Times New Roman" panose="02020603050405020304" charset="0"/>
                <a:cs typeface="Times New Roman" panose="02020603050405020304" charset="0"/>
              </a:rPr>
              <a:t>4. ________</a:t>
            </a:r>
            <a:r>
              <a:rPr lang="zh-CN" altLang="en-US" sz="2400" b="1" dirty="0" smtClean="0">
                <a:latin typeface="Times New Roman" panose="02020603050405020304" charset="0"/>
                <a:cs typeface="Times New Roman" panose="02020603050405020304" charset="0"/>
              </a:rPr>
              <a:t>， </a:t>
            </a:r>
            <a:r>
              <a:rPr lang="en-US" altLang="zh-CN" sz="2400" b="1" dirty="0" smtClean="0">
                <a:latin typeface="Times New Roman" panose="02020603050405020304" charset="0"/>
                <a:cs typeface="Times New Roman" panose="02020603050405020304" charset="0"/>
              </a:rPr>
              <a:t>but then they heard a laugh.  It was from Uncle Thomas.  “I knew that story would get you two out of bed early enough to take a boat ride with me. ”</a:t>
            </a:r>
          </a:p>
          <a:p>
            <a:pPr indent="457200" algn="just">
              <a:lnSpc>
                <a:spcPct val="150000"/>
              </a:lnSpc>
            </a:pPr>
            <a:r>
              <a:rPr lang="en-US" altLang="zh-CN" sz="2400" b="1" dirty="0" smtClean="0">
                <a:latin typeface="Times New Roman" panose="02020603050405020304" charset="0"/>
                <a:cs typeface="Times New Roman" panose="02020603050405020304" charset="0"/>
              </a:rPr>
              <a:t>5. ________.  “My God, we're so scared.  You play a big joke on us</a:t>
            </a:r>
            <a:r>
              <a:rPr lang="zh-CN" altLang="en-US" sz="2400" b="1" dirty="0" smtClean="0">
                <a:latin typeface="Times New Roman" panose="02020603050405020304" charset="0"/>
                <a:cs typeface="Times New Roman" panose="02020603050405020304" charset="0"/>
              </a:rPr>
              <a:t>！” </a:t>
            </a:r>
            <a:r>
              <a:rPr lang="en-US" altLang="zh-CN" sz="2400" b="1" dirty="0" smtClean="0">
                <a:latin typeface="Times New Roman" panose="02020603050405020304" charset="0"/>
                <a:cs typeface="Times New Roman" panose="02020603050405020304" charset="0"/>
              </a:rPr>
              <a:t>Justin and Mary laughed to their uncle, but still being full of fear. </a:t>
            </a:r>
          </a:p>
        </p:txBody>
      </p:sp>
      <p:sp>
        <p:nvSpPr>
          <p:cNvPr id="5" name="文本框 10"/>
          <p:cNvSpPr txBox="1"/>
          <p:nvPr/>
        </p:nvSpPr>
        <p:spPr>
          <a:xfrm>
            <a:off x="1704273" y="2991449"/>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zh-CN" altLang="en-US" sz="2400" dirty="0">
              <a:solidFill>
                <a:srgbClr val="FF0000"/>
              </a:solidFill>
            </a:endParaRPr>
          </a:p>
        </p:txBody>
      </p:sp>
      <p:sp>
        <p:nvSpPr>
          <p:cNvPr id="7" name="文本框 10"/>
          <p:cNvSpPr txBox="1"/>
          <p:nvPr/>
        </p:nvSpPr>
        <p:spPr>
          <a:xfrm>
            <a:off x="1786335" y="4081689"/>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609600" y="1289539"/>
            <a:ext cx="10879015" cy="2795958"/>
          </a:xfrm>
          <a:prstGeom prst="rect">
            <a:avLst/>
          </a:prstGeom>
          <a:solidFill>
            <a:srgbClr val="FFFFFF"/>
          </a:solidFill>
          <a:ln w="9525">
            <a:solidFill>
              <a:srgbClr val="000000"/>
            </a:solidFill>
            <a:miter lim="800000"/>
          </a:ln>
        </p:spPr>
        <p:txBody>
          <a:bodyPr vert="horz" wrap="square" lIns="91440" tIns="45720" rIns="91440" bIns="45720" numCol="1" anchor="t" anchorCtr="0" compatLnSpc="1">
            <a:spAutoFit/>
          </a:bodyPr>
          <a:lstStyle/>
          <a:p>
            <a:pPr lvl="0" algn="just" fontAlgn="base">
              <a:lnSpc>
                <a:spcPct val="150000"/>
              </a:lnSpc>
              <a:spcBef>
                <a:spcPct val="0"/>
              </a:spcBef>
              <a:spcAft>
                <a:spcPct val="0"/>
              </a:spcAft>
            </a:pPr>
            <a:r>
              <a:rPr lang="en-US" altLang="zh-CN" sz="2400" b="1" dirty="0" smtClean="0">
                <a:latin typeface="Times New Roman" panose="02020603050405020304" charset="0"/>
                <a:ea typeface="宋体" panose="02010600030101010101" pitchFamily="2" charset="-122"/>
                <a:cs typeface="Times New Roman" panose="02020603050405020304" charset="0"/>
              </a:rPr>
              <a:t>A. Maybe that's why we can't see him</a:t>
            </a:r>
          </a:p>
          <a:p>
            <a:pPr lvl="0" algn="just" fontAlgn="base">
              <a:lnSpc>
                <a:spcPct val="150000"/>
              </a:lnSpc>
              <a:spcBef>
                <a:spcPct val="0"/>
              </a:spcBef>
              <a:spcAft>
                <a:spcPct val="0"/>
              </a:spcAft>
            </a:pPr>
            <a:r>
              <a:rPr lang="en-US" altLang="zh-CN" sz="2400" b="1" dirty="0" smtClean="0">
                <a:latin typeface="Times New Roman" panose="02020603050405020304" charset="0"/>
                <a:ea typeface="宋体" panose="02010600030101010101" pitchFamily="2" charset="-122"/>
                <a:cs typeface="Times New Roman" panose="02020603050405020304" charset="0"/>
              </a:rPr>
              <a:t>B. Justin and Mary decided to see it before their vacation ended		</a:t>
            </a:r>
          </a:p>
          <a:p>
            <a:pPr lvl="0" algn="just" fontAlgn="base">
              <a:lnSpc>
                <a:spcPct val="150000"/>
              </a:lnSpc>
              <a:spcBef>
                <a:spcPct val="0"/>
              </a:spcBef>
              <a:spcAft>
                <a:spcPct val="0"/>
              </a:spcAft>
            </a:pPr>
            <a:r>
              <a:rPr lang="en-US" altLang="zh-CN" sz="2400" b="1" dirty="0" smtClean="0">
                <a:latin typeface="Times New Roman" panose="02020603050405020304" charset="0"/>
                <a:ea typeface="宋体" panose="02010600030101010101" pitchFamily="2" charset="-122"/>
                <a:cs typeface="Times New Roman" panose="02020603050405020304" charset="0"/>
              </a:rPr>
              <a:t>C. Justin and Mary were happy that there was no Foggy Figure</a:t>
            </a:r>
          </a:p>
          <a:p>
            <a:pPr lvl="0" algn="just" fontAlgn="base">
              <a:lnSpc>
                <a:spcPct val="150000"/>
              </a:lnSpc>
              <a:spcBef>
                <a:spcPct val="0"/>
              </a:spcBef>
              <a:spcAft>
                <a:spcPct val="0"/>
              </a:spcAft>
            </a:pPr>
            <a:r>
              <a:rPr lang="en-US" altLang="zh-CN" sz="2400" b="1" dirty="0" smtClean="0">
                <a:latin typeface="Times New Roman" panose="02020603050405020304" charset="0"/>
                <a:ea typeface="宋体" panose="02010600030101010101" pitchFamily="2" charset="-122"/>
                <a:cs typeface="Times New Roman" panose="02020603050405020304" charset="0"/>
              </a:rPr>
              <a:t>D. Justin and Mary hugged each other in fear</a:t>
            </a:r>
          </a:p>
          <a:p>
            <a:pPr lvl="0" algn="just" fontAlgn="base">
              <a:lnSpc>
                <a:spcPct val="150000"/>
              </a:lnSpc>
              <a:spcBef>
                <a:spcPct val="0"/>
              </a:spcBef>
              <a:spcAft>
                <a:spcPct val="0"/>
              </a:spcAft>
            </a:pPr>
            <a:r>
              <a:rPr lang="en-US" altLang="zh-CN" sz="2400" b="1" dirty="0" smtClean="0">
                <a:latin typeface="Times New Roman" panose="02020603050405020304" charset="0"/>
                <a:ea typeface="宋体" panose="02010600030101010101" pitchFamily="2" charset="-122"/>
                <a:cs typeface="Times New Roman" panose="02020603050405020304" charset="0"/>
              </a:rPr>
              <a:t>E. Mary and Justin came to the boat dock</a:t>
            </a:r>
            <a:endParaRPr kumimoji="0" lang="zh-CN" altLang="zh-CN" sz="2400" b="1" i="0" u="none" strike="noStrike" cap="none" normalizeH="0" baseline="0" dirty="0" smtClean="0">
              <a:ln>
                <a:noFill/>
              </a:ln>
              <a:solidFill>
                <a:schemeClr val="tx1"/>
              </a:solidFill>
              <a:effectLst/>
              <a:latin typeface="Times New Roman" panose="02020603050405020304" charset="0"/>
              <a:ea typeface="宋体" panose="02010600030101010101" pitchFamily="2" charset="-122"/>
              <a:cs typeface="Times New Roman" panose="02020603050405020304" charset="0"/>
            </a:endParaRPr>
          </a:p>
        </p:txBody>
      </p:sp>
      <p:sp>
        <p:nvSpPr>
          <p:cNvPr id="5" name="文本框 9"/>
          <p:cNvSpPr txBox="1"/>
          <p:nvPr/>
        </p:nvSpPr>
        <p:spPr>
          <a:xfrm>
            <a:off x="839058" y="4226444"/>
            <a:ext cx="10790233" cy="2090509"/>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en-US" altLang="zh-CN" sz="2200" b="1" dirty="0" smtClean="0">
                <a:latin typeface="仿宋" panose="02010609060101010101" charset="-122"/>
                <a:ea typeface="仿宋" panose="02010609060101010101" charset="-122"/>
              </a:rPr>
              <a:t> 2. </a:t>
            </a:r>
            <a:r>
              <a:rPr lang="zh-CN" altLang="en-US" sz="2200" b="1" dirty="0" smtClean="0">
                <a:latin typeface="仿宋" panose="02010609060101010101" charset="-122"/>
                <a:ea typeface="仿宋" panose="02010609060101010101" charset="-122"/>
              </a:rPr>
              <a:t>由后文“</a:t>
            </a:r>
            <a:r>
              <a:rPr lang="en-US" altLang="zh-CN" sz="2200" b="1" dirty="0" smtClean="0">
                <a:latin typeface="仿宋" panose="02010609060101010101" charset="-122"/>
                <a:ea typeface="仿宋" panose="02010609060101010101" charset="-122"/>
              </a:rPr>
              <a:t>They saw thick fog over the lake with nothing else. ”</a:t>
            </a:r>
            <a:r>
              <a:rPr lang="zh-CN" altLang="en-US" sz="2200" b="1" dirty="0" smtClean="0">
                <a:latin typeface="仿宋" panose="02010609060101010101" charset="-122"/>
                <a:ea typeface="仿宋" panose="02010609060101010101" charset="-122"/>
              </a:rPr>
              <a:t>可知，他们来到了码头，故选</a:t>
            </a:r>
            <a:r>
              <a:rPr lang="en-US" altLang="zh-CN" sz="2200" b="1" dirty="0" smtClean="0">
                <a:latin typeface="仿宋" panose="02010609060101010101" charset="-122"/>
                <a:ea typeface="仿宋" panose="02010609060101010101" charset="-122"/>
              </a:rPr>
              <a:t>E</a:t>
            </a:r>
            <a:r>
              <a:rPr lang="zh-CN" altLang="en-US" sz="2200" b="1" dirty="0" smtClean="0">
                <a:latin typeface="仿宋" panose="02010609060101010101" charset="-122"/>
                <a:ea typeface="仿宋" panose="02010609060101010101" charset="-122"/>
              </a:rPr>
              <a:t>。</a:t>
            </a:r>
          </a:p>
          <a:p>
            <a:pPr>
              <a:lnSpc>
                <a:spcPct val="150000"/>
              </a:lnSpc>
            </a:pPr>
            <a:r>
              <a:rPr lang="en-US" altLang="zh-CN" sz="2200" b="1" dirty="0" smtClean="0">
                <a:latin typeface="仿宋" panose="02010609060101010101" charset="-122"/>
                <a:ea typeface="仿宋" panose="02010609060101010101" charset="-122"/>
              </a:rPr>
              <a:t>3. </a:t>
            </a:r>
            <a:r>
              <a:rPr lang="zh-CN" altLang="en-US" sz="2200" b="1" dirty="0" smtClean="0">
                <a:latin typeface="仿宋" panose="02010609060101010101" charset="-122"/>
                <a:ea typeface="仿宋" panose="02010609060101010101" charset="-122"/>
              </a:rPr>
              <a:t>由“</a:t>
            </a:r>
            <a:r>
              <a:rPr lang="en-US" altLang="zh-CN" sz="2200" b="1" dirty="0" smtClean="0">
                <a:latin typeface="仿宋" panose="02010609060101010101" charset="-122"/>
                <a:ea typeface="仿宋" panose="02010609060101010101" charset="-122"/>
              </a:rPr>
              <a:t>The Foggy Figure lives in the lake.  We're on the dock. ”</a:t>
            </a:r>
            <a:r>
              <a:rPr lang="zh-CN" altLang="en-US" sz="2200" b="1" dirty="0" smtClean="0">
                <a:latin typeface="仿宋" panose="02010609060101010101" charset="-122"/>
                <a:ea typeface="仿宋" panose="02010609060101010101" charset="-122"/>
              </a:rPr>
              <a:t>可推知，这是她们看不到“雾怪”的原因。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linds(horizontal)">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animBg="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08915" y="1877138"/>
            <a:ext cx="11370310" cy="3416320"/>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ea typeface="+mj-ea"/>
              </a:rPr>
              <a:t>1. There isn't  _____</a:t>
            </a:r>
            <a:r>
              <a:rPr lang="en-US" altLang="zh-CN" sz="2400" b="1" dirty="0" smtClean="0">
                <a:latin typeface="Times New Roman" panose="02020603050405020304" charset="0"/>
                <a:ea typeface="宋体" panose="02010600030101010101" pitchFamily="2" charset="-122"/>
              </a:rPr>
              <a:t>_____</a:t>
            </a:r>
            <a:r>
              <a:rPr lang="en-US" altLang="zh-CN" sz="2400" b="1" dirty="0" smtClean="0">
                <a:latin typeface="Times New Roman" panose="02020603050405020304" charset="0"/>
                <a:ea typeface="+mj-ea"/>
              </a:rPr>
              <a:t>___(somebody) in the room now. </a:t>
            </a:r>
          </a:p>
          <a:p>
            <a:pPr>
              <a:lnSpc>
                <a:spcPct val="150000"/>
              </a:lnSpc>
            </a:pPr>
            <a:r>
              <a:rPr lang="en-US" altLang="zh-CN" sz="2400" b="1" dirty="0" smtClean="0">
                <a:latin typeface="Times New Roman" panose="02020603050405020304" charset="0"/>
                <a:ea typeface="+mj-ea"/>
              </a:rPr>
              <a:t>2. Accidents like this ___</a:t>
            </a:r>
            <a:r>
              <a:rPr lang="en-US" altLang="zh-CN" sz="2400" b="1" dirty="0" smtClean="0">
                <a:latin typeface="Times New Roman" panose="02020603050405020304" charset="0"/>
                <a:ea typeface="宋体" panose="02010600030101010101" pitchFamily="2" charset="-122"/>
              </a:rPr>
              <a:t>_____</a:t>
            </a:r>
            <a:r>
              <a:rPr lang="en-US" altLang="zh-CN" sz="2400" b="1" dirty="0" smtClean="0">
                <a:latin typeface="Times New Roman" panose="02020603050405020304" charset="0"/>
                <a:ea typeface="+mj-ea"/>
              </a:rPr>
              <a:t>_____ (happen) all the time. </a:t>
            </a:r>
          </a:p>
          <a:p>
            <a:pPr>
              <a:lnSpc>
                <a:spcPct val="150000"/>
              </a:lnSpc>
            </a:pPr>
            <a:r>
              <a:rPr lang="en-US" altLang="zh-CN" sz="2400" b="1" dirty="0" smtClean="0">
                <a:latin typeface="Times New Roman" panose="02020603050405020304" charset="0"/>
                <a:ea typeface="+mj-ea"/>
              </a:rPr>
              <a:t>3. I felt very __</a:t>
            </a:r>
            <a:r>
              <a:rPr lang="en-US" altLang="zh-CN" sz="2400" b="1" dirty="0" smtClean="0">
                <a:latin typeface="Times New Roman" panose="02020603050405020304" charset="0"/>
                <a:ea typeface="宋体" panose="02010600030101010101" pitchFamily="2" charset="-122"/>
              </a:rPr>
              <a:t>_____</a:t>
            </a:r>
            <a:r>
              <a:rPr lang="en-US" altLang="zh-CN" sz="2400" b="1" dirty="0" smtClean="0">
                <a:latin typeface="Times New Roman" panose="02020603050405020304" charset="0"/>
                <a:ea typeface="+mj-ea"/>
              </a:rPr>
              <a:t>______(sleep) in class because I stayed up last night. </a:t>
            </a:r>
          </a:p>
          <a:p>
            <a:pPr>
              <a:lnSpc>
                <a:spcPct val="150000"/>
              </a:lnSpc>
            </a:pPr>
            <a:r>
              <a:rPr lang="en-US" altLang="zh-CN" sz="2400" b="1" dirty="0" smtClean="0">
                <a:latin typeface="Times New Roman" panose="02020603050405020304" charset="0"/>
                <a:ea typeface="+mj-ea"/>
              </a:rPr>
              <a:t>4. The boss of the company was  _____</a:t>
            </a:r>
            <a:r>
              <a:rPr lang="en-US" altLang="zh-CN" sz="2400" b="1" dirty="0" smtClean="0">
                <a:latin typeface="Times New Roman" panose="02020603050405020304" charset="0"/>
                <a:ea typeface="宋体" panose="02010600030101010101" pitchFamily="2" charset="-122"/>
              </a:rPr>
              <a:t>_____</a:t>
            </a:r>
            <a:r>
              <a:rPr lang="en-US" altLang="zh-CN" sz="2400" b="1" dirty="0" smtClean="0">
                <a:latin typeface="Times New Roman" panose="02020603050405020304" charset="0"/>
                <a:ea typeface="+mj-ea"/>
              </a:rPr>
              <a:t>___(interview) by the local newspaper last week. </a:t>
            </a:r>
          </a:p>
          <a:p>
            <a:pPr>
              <a:lnSpc>
                <a:spcPct val="150000"/>
              </a:lnSpc>
            </a:pPr>
            <a:r>
              <a:rPr lang="en-US" altLang="zh-CN" sz="2400" b="1" dirty="0" smtClean="0">
                <a:latin typeface="Times New Roman" panose="02020603050405020304" charset="0"/>
                <a:ea typeface="+mj-ea"/>
              </a:rPr>
              <a:t>5. _____</a:t>
            </a:r>
            <a:r>
              <a:rPr lang="en-US" altLang="zh-CN" sz="2400" b="1" dirty="0" smtClean="0">
                <a:latin typeface="Times New Roman" panose="02020603050405020304" charset="0"/>
                <a:ea typeface="宋体" panose="02010600030101010101" pitchFamily="2" charset="-122"/>
              </a:rPr>
              <a:t>____</a:t>
            </a:r>
            <a:r>
              <a:rPr lang="en-US" altLang="zh-CN" sz="2400" b="1" dirty="0" smtClean="0">
                <a:latin typeface="Times New Roman" panose="02020603050405020304" charset="0"/>
                <a:ea typeface="+mj-ea"/>
              </a:rPr>
              <a:t>__(wolf) are good at teamwork. </a:t>
            </a:r>
          </a:p>
        </p:txBody>
      </p:sp>
      <p:sp>
        <p:nvSpPr>
          <p:cNvPr id="9" name="矩形 8"/>
          <p:cNvSpPr/>
          <p:nvPr/>
        </p:nvSpPr>
        <p:spPr>
          <a:xfrm>
            <a:off x="2476783" y="1970293"/>
            <a:ext cx="1560748"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anybody</a:t>
            </a:r>
            <a:r>
              <a:rPr lang="zh-CN" altLang="en-US" sz="2400" dirty="0" smtClean="0">
                <a:solidFill>
                  <a:srgbClr val="C00000"/>
                </a:solidFill>
                <a:sym typeface="+mn-ea"/>
              </a:rPr>
              <a:t>　</a:t>
            </a:r>
            <a:endParaRPr lang="zh-CN" altLang="en-US" sz="2400" b="1" dirty="0">
              <a:solidFill>
                <a:srgbClr val="C00000"/>
              </a:solidFill>
              <a:latin typeface="+mn-ea"/>
              <a:sym typeface="+mn-ea"/>
            </a:endParaRPr>
          </a:p>
        </p:txBody>
      </p:sp>
      <p:sp>
        <p:nvSpPr>
          <p:cNvPr id="10" name="矩形 9"/>
          <p:cNvSpPr/>
          <p:nvPr/>
        </p:nvSpPr>
        <p:spPr>
          <a:xfrm>
            <a:off x="3518405" y="2526837"/>
            <a:ext cx="1441420" cy="461665"/>
          </a:xfrm>
          <a:prstGeom prst="rect">
            <a:avLst/>
          </a:prstGeom>
          <a:noFill/>
          <a:ln w="9525">
            <a:noFill/>
          </a:ln>
        </p:spPr>
        <p:txBody>
          <a:bodyPr wrap="none" anchor="ctr">
            <a:spAutoFit/>
          </a:bodyPr>
          <a:lstStyle/>
          <a:p>
            <a:pPr lvl="0"/>
            <a:r>
              <a:rPr lang="en-US" altLang="zh-CN" sz="2400" dirty="0" smtClean="0">
                <a:solidFill>
                  <a:srgbClr val="C00000"/>
                </a:solidFill>
                <a:sym typeface="+mn-ea"/>
              </a:rPr>
              <a:t>happen</a:t>
            </a:r>
            <a:r>
              <a:rPr lang="zh-CN" altLang="en-US" sz="2400" dirty="0" smtClean="0">
                <a:solidFill>
                  <a:srgbClr val="C00000"/>
                </a:solidFill>
                <a:sym typeface="+mn-ea"/>
              </a:rPr>
              <a:t>　</a:t>
            </a:r>
            <a:endParaRPr lang="zh-CN" altLang="en-US" sz="2400" b="1" dirty="0">
              <a:solidFill>
                <a:srgbClr val="C00000"/>
              </a:solidFill>
              <a:latin typeface="Times New Roman" panose="02020603050405020304" charset="0"/>
              <a:sym typeface="+mn-ea"/>
            </a:endParaRPr>
          </a:p>
        </p:txBody>
      </p:sp>
      <p:sp>
        <p:nvSpPr>
          <p:cNvPr id="11" name="矩形 10"/>
          <p:cNvSpPr/>
          <p:nvPr/>
        </p:nvSpPr>
        <p:spPr>
          <a:xfrm>
            <a:off x="2421089" y="3121777"/>
            <a:ext cx="983090" cy="461665"/>
          </a:xfrm>
          <a:prstGeom prst="rect">
            <a:avLst/>
          </a:prstGeom>
          <a:noFill/>
          <a:ln w="9525">
            <a:noFill/>
          </a:ln>
        </p:spPr>
        <p:txBody>
          <a:bodyPr wrap="none" anchor="ctr">
            <a:spAutoFit/>
          </a:bodyPr>
          <a:lstStyle/>
          <a:p>
            <a:r>
              <a:rPr lang="en-US" altLang="zh-CN" sz="2400" dirty="0" smtClean="0">
                <a:solidFill>
                  <a:srgbClr val="C00000"/>
                </a:solidFill>
                <a:sym typeface="+mn-ea"/>
              </a:rPr>
              <a:t>sleepy</a:t>
            </a:r>
            <a:endParaRPr lang="zh-CN" altLang="en-US" sz="2400" b="1" dirty="0">
              <a:solidFill>
                <a:srgbClr val="C00000"/>
              </a:solidFill>
              <a:latin typeface="Times New Roman" panose="02020603050405020304" charset="0"/>
              <a:sym typeface="+mn-ea"/>
            </a:endParaRPr>
          </a:p>
        </p:txBody>
      </p:sp>
      <p:sp>
        <p:nvSpPr>
          <p:cNvPr id="12" name="矩形 11"/>
          <p:cNvSpPr/>
          <p:nvPr/>
        </p:nvSpPr>
        <p:spPr>
          <a:xfrm>
            <a:off x="4700100" y="3674545"/>
            <a:ext cx="1980542" cy="461665"/>
          </a:xfrm>
          <a:prstGeom prst="rect">
            <a:avLst/>
          </a:prstGeom>
          <a:noFill/>
          <a:ln w="9525">
            <a:noFill/>
          </a:ln>
        </p:spPr>
        <p:txBody>
          <a:bodyPr wrap="none" anchor="ctr">
            <a:spAutoFit/>
          </a:bodyPr>
          <a:lstStyle/>
          <a:p>
            <a:r>
              <a:rPr lang="en-US" altLang="zh-CN" sz="2400" dirty="0" smtClean="0">
                <a:solidFill>
                  <a:srgbClr val="C00000"/>
                </a:solidFill>
                <a:sym typeface="+mn-ea"/>
              </a:rPr>
              <a:t>interviewed</a:t>
            </a:r>
            <a:r>
              <a:rPr lang="zh-CN" altLang="en-US" sz="2400" dirty="0" smtClean="0">
                <a:solidFill>
                  <a:srgbClr val="C00000"/>
                </a:solidFill>
                <a:sym typeface="+mn-ea"/>
              </a:rPr>
              <a:t>　</a:t>
            </a:r>
            <a:endParaRPr lang="zh-CN" altLang="en-US" sz="2400" b="1" dirty="0">
              <a:solidFill>
                <a:srgbClr val="C00000"/>
              </a:solidFill>
              <a:latin typeface="Times New Roman" panose="02020603050405020304" charset="0"/>
              <a:sym typeface="+mn-ea"/>
            </a:endParaRPr>
          </a:p>
        </p:txBody>
      </p:sp>
      <p:sp>
        <p:nvSpPr>
          <p:cNvPr id="13" name="矩形 12"/>
          <p:cNvSpPr/>
          <p:nvPr/>
        </p:nvSpPr>
        <p:spPr>
          <a:xfrm>
            <a:off x="997759" y="4739110"/>
            <a:ext cx="1088824" cy="461665"/>
          </a:xfrm>
          <a:prstGeom prst="rect">
            <a:avLst/>
          </a:prstGeom>
          <a:noFill/>
          <a:ln w="9525">
            <a:noFill/>
          </a:ln>
        </p:spPr>
        <p:txBody>
          <a:bodyPr wrap="none" anchor="ctr">
            <a:spAutoFit/>
          </a:bodyPr>
          <a:lstStyle/>
          <a:p>
            <a:r>
              <a:rPr lang="en-US" altLang="zh-CN" sz="2400" dirty="0" smtClean="0">
                <a:solidFill>
                  <a:srgbClr val="C00000"/>
                </a:solidFill>
                <a:sym typeface="+mn-ea"/>
              </a:rPr>
              <a:t>Wolves</a:t>
            </a:r>
            <a:endParaRPr lang="zh-CN" altLang="en-US" sz="2400" b="1" dirty="0">
              <a:solidFill>
                <a:srgbClr val="C00000"/>
              </a:solidFill>
              <a:latin typeface="Times New Roman" panose="02020603050405020304" charset="0"/>
              <a:sym typeface="+mn-ea"/>
            </a:endParaRPr>
          </a:p>
        </p:txBody>
      </p:sp>
      <p:pic>
        <p:nvPicPr>
          <p:cNvPr id="14" name="Picture 4"/>
          <p:cNvPicPr>
            <a:picLocks noChangeAspect="1"/>
          </p:cNvPicPr>
          <p:nvPr/>
        </p:nvPicPr>
        <p:blipFill>
          <a:blip r:embed="rId2" cstate="email"/>
          <a:stretch>
            <a:fillRect/>
          </a:stretch>
        </p:blipFill>
        <p:spPr>
          <a:xfrm>
            <a:off x="412115" y="1456749"/>
            <a:ext cx="84455" cy="414020"/>
          </a:xfrm>
          <a:prstGeom prst="rect">
            <a:avLst/>
          </a:prstGeom>
          <a:noFill/>
          <a:ln w="9525">
            <a:noFill/>
          </a:ln>
        </p:spPr>
      </p:pic>
      <p:sp>
        <p:nvSpPr>
          <p:cNvPr id="15" name="Rectangle 10"/>
          <p:cNvSpPr/>
          <p:nvPr/>
        </p:nvSpPr>
        <p:spPr>
          <a:xfrm>
            <a:off x="555039" y="1439154"/>
            <a:ext cx="4517583" cy="46166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spcBef>
                <a:spcPct val="0"/>
              </a:spcBef>
              <a:buNone/>
            </a:pPr>
            <a:r>
              <a:rPr lang="en-US" altLang="zh-CN" sz="2400" b="1" dirty="0" smtClean="0">
                <a:solidFill>
                  <a:srgbClr val="00A6AD"/>
                </a:solidFill>
                <a:latin typeface="+mn-ea"/>
                <a:sym typeface="+mn-ea"/>
              </a:rPr>
              <a:t>Ⅱ. </a:t>
            </a:r>
            <a:r>
              <a:rPr lang="zh-CN" altLang="en-US" sz="2400" b="1" dirty="0" smtClean="0">
                <a:solidFill>
                  <a:srgbClr val="00A6AD"/>
                </a:solidFill>
                <a:latin typeface="+mn-ea"/>
                <a:sym typeface="+mn-ea"/>
              </a:rPr>
              <a:t>用所给单词的适当形式填空</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dissolv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dissolve">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dissolve">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dissolve">
                                      <p:cBhvr>
                                        <p:cTn id="3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4"/>
          <p:cNvPicPr>
            <a:picLocks noChangeAspect="1"/>
          </p:cNvPicPr>
          <p:nvPr/>
        </p:nvPicPr>
        <p:blipFill>
          <a:blip r:embed="rId2" cstate="email"/>
          <a:stretch>
            <a:fillRect/>
          </a:stretch>
        </p:blipFill>
        <p:spPr>
          <a:xfrm>
            <a:off x="403323" y="1342441"/>
            <a:ext cx="84455" cy="414020"/>
          </a:xfrm>
          <a:prstGeom prst="rect">
            <a:avLst/>
          </a:prstGeom>
          <a:noFill/>
          <a:ln w="9525">
            <a:noFill/>
          </a:ln>
        </p:spPr>
      </p:pic>
      <p:sp>
        <p:nvSpPr>
          <p:cNvPr id="14" name="Rectangle 10"/>
          <p:cNvSpPr/>
          <p:nvPr/>
        </p:nvSpPr>
        <p:spPr>
          <a:xfrm>
            <a:off x="546247" y="1324846"/>
            <a:ext cx="3898824" cy="46166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spcBef>
                <a:spcPct val="0"/>
              </a:spcBef>
              <a:buNone/>
            </a:pPr>
            <a:r>
              <a:rPr lang="en-US" altLang="zh-CN" sz="2400" b="1" dirty="0" smtClean="0">
                <a:solidFill>
                  <a:srgbClr val="00A6AD"/>
                </a:solidFill>
                <a:latin typeface="+mn-ea"/>
                <a:sym typeface="+mn-ea"/>
              </a:rPr>
              <a:t>Ⅲ. </a:t>
            </a:r>
            <a:r>
              <a:rPr lang="zh-CN" altLang="en-US" sz="2400" b="1" dirty="0" smtClean="0">
                <a:solidFill>
                  <a:srgbClr val="00A6AD"/>
                </a:solidFill>
                <a:latin typeface="+mn-ea"/>
                <a:sym typeface="+mn-ea"/>
              </a:rPr>
              <a:t>根据汉语意思完成句子</a:t>
            </a:r>
          </a:p>
        </p:txBody>
      </p:sp>
      <p:sp>
        <p:nvSpPr>
          <p:cNvPr id="15" name="文本框 7"/>
          <p:cNvSpPr txBox="1"/>
          <p:nvPr/>
        </p:nvSpPr>
        <p:spPr>
          <a:xfrm>
            <a:off x="208915" y="1877138"/>
            <a:ext cx="11370310" cy="3416320"/>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ea typeface="+mj-ea"/>
                <a:cs typeface="Times New Roman" panose="02020603050405020304" charset="0"/>
              </a:rPr>
              <a:t>1. </a:t>
            </a:r>
            <a:r>
              <a:rPr lang="zh-CN" altLang="en-US" sz="2400" b="1" dirty="0" smtClean="0">
                <a:latin typeface="Times New Roman" panose="02020603050405020304" charset="0"/>
                <a:ea typeface="+mj-ea"/>
                <a:cs typeface="Times New Roman" panose="02020603050405020304" charset="0"/>
              </a:rPr>
              <a:t>在考试的时候，这些孩子感到不安。</a:t>
            </a:r>
          </a:p>
          <a:p>
            <a:pPr>
              <a:lnSpc>
                <a:spcPct val="150000"/>
              </a:lnSpc>
            </a:pPr>
            <a:r>
              <a:rPr lang="en-US" altLang="zh-CN" sz="2400" b="1" dirty="0" smtClean="0">
                <a:latin typeface="Times New Roman" panose="02020603050405020304" charset="0"/>
                <a:ea typeface="+mj-ea"/>
                <a:cs typeface="Times New Roman" panose="02020603050405020304" charset="0"/>
              </a:rPr>
              <a:t>These children  ________  ________ when they had exams. </a:t>
            </a:r>
          </a:p>
          <a:p>
            <a:pPr>
              <a:lnSpc>
                <a:spcPct val="150000"/>
              </a:lnSpc>
            </a:pPr>
            <a:r>
              <a:rPr lang="en-US" altLang="zh-CN" sz="2400" b="1" dirty="0" smtClean="0">
                <a:latin typeface="Times New Roman" panose="02020603050405020304" charset="0"/>
                <a:ea typeface="+mj-ea"/>
                <a:cs typeface="Times New Roman" panose="02020603050405020304" charset="0"/>
              </a:rPr>
              <a:t>2. </a:t>
            </a:r>
            <a:r>
              <a:rPr lang="zh-CN" altLang="en-US" sz="2400" b="1" dirty="0" smtClean="0">
                <a:latin typeface="Times New Roman" panose="02020603050405020304" charset="0"/>
                <a:ea typeface="+mj-ea"/>
                <a:cs typeface="Times New Roman" panose="02020603050405020304" charset="0"/>
              </a:rPr>
              <a:t>当你选择某个东西的时候，你就不可以再选择其他任何东西。</a:t>
            </a:r>
          </a:p>
          <a:p>
            <a:pPr>
              <a:lnSpc>
                <a:spcPct val="150000"/>
              </a:lnSpc>
            </a:pPr>
            <a:r>
              <a:rPr lang="en-US" altLang="zh-CN" sz="2400" b="1" dirty="0" smtClean="0">
                <a:latin typeface="Times New Roman" panose="02020603050405020304" charset="0"/>
                <a:ea typeface="+mj-ea"/>
                <a:cs typeface="Times New Roman" panose="02020603050405020304" charset="0"/>
              </a:rPr>
              <a:t>When you choose something, you can't choose  _____</a:t>
            </a:r>
            <a:r>
              <a:rPr lang="en-US" altLang="zh-CN" sz="2400" b="1" dirty="0" smtClean="0">
                <a:latin typeface="Times New Roman" panose="02020603050405020304" charset="0"/>
                <a:cs typeface="Times New Roman" panose="02020603050405020304" charset="0"/>
              </a:rPr>
              <a:t>____</a:t>
            </a:r>
            <a:r>
              <a:rPr lang="en-US" altLang="zh-CN" sz="2400" b="1" dirty="0" smtClean="0">
                <a:latin typeface="Times New Roman" panose="02020603050405020304" charset="0"/>
                <a:ea typeface="+mj-ea"/>
                <a:cs typeface="Times New Roman" panose="02020603050405020304" charset="0"/>
              </a:rPr>
              <a:t>___  ________. </a:t>
            </a:r>
          </a:p>
          <a:p>
            <a:pPr>
              <a:lnSpc>
                <a:spcPct val="150000"/>
              </a:lnSpc>
            </a:pPr>
            <a:r>
              <a:rPr lang="en-US" altLang="zh-CN" sz="2400" b="1" dirty="0" smtClean="0">
                <a:latin typeface="Times New Roman" panose="02020603050405020304" charset="0"/>
                <a:ea typeface="+mj-ea"/>
                <a:cs typeface="Times New Roman" panose="02020603050405020304" charset="0"/>
              </a:rPr>
              <a:t>3. </a:t>
            </a:r>
            <a:r>
              <a:rPr lang="zh-CN" altLang="en-US" sz="2400" b="1" dirty="0" smtClean="0">
                <a:latin typeface="Times New Roman" panose="02020603050405020304" charset="0"/>
                <a:ea typeface="+mj-ea"/>
                <a:cs typeface="Times New Roman" panose="02020603050405020304" charset="0"/>
              </a:rPr>
              <a:t>如今的孩子喜欢做些不同寻常的事情。</a:t>
            </a:r>
          </a:p>
          <a:p>
            <a:pPr>
              <a:lnSpc>
                <a:spcPct val="150000"/>
              </a:lnSpc>
            </a:pPr>
            <a:r>
              <a:rPr lang="en-US" altLang="zh-CN" sz="2400" b="1" dirty="0" smtClean="0">
                <a:latin typeface="Times New Roman" panose="02020603050405020304" charset="0"/>
                <a:ea typeface="+mj-ea"/>
                <a:cs typeface="Times New Roman" panose="02020603050405020304" charset="0"/>
              </a:rPr>
              <a:t>The kids ________ ________ like to do something unusual. </a:t>
            </a:r>
          </a:p>
        </p:txBody>
      </p:sp>
      <p:sp>
        <p:nvSpPr>
          <p:cNvPr id="17" name="矩形 16"/>
          <p:cNvSpPr/>
          <p:nvPr/>
        </p:nvSpPr>
        <p:spPr>
          <a:xfrm>
            <a:off x="2770519" y="2512320"/>
            <a:ext cx="2406165"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felt           uneasy</a:t>
            </a:r>
            <a:endParaRPr lang="zh-CN" altLang="en-US" sz="2400" b="1" dirty="0">
              <a:solidFill>
                <a:srgbClr val="C00000"/>
              </a:solidFill>
              <a:latin typeface="+mn-ea"/>
              <a:sym typeface="+mn-ea"/>
            </a:endParaRPr>
          </a:p>
        </p:txBody>
      </p:sp>
      <p:sp>
        <p:nvSpPr>
          <p:cNvPr id="18" name="矩形 17"/>
          <p:cNvSpPr/>
          <p:nvPr/>
        </p:nvSpPr>
        <p:spPr>
          <a:xfrm>
            <a:off x="6684561" y="3624901"/>
            <a:ext cx="3008990"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anything               else</a:t>
            </a:r>
            <a:endParaRPr lang="zh-CN" altLang="en-US" sz="2400" b="1" dirty="0">
              <a:solidFill>
                <a:srgbClr val="C00000"/>
              </a:solidFill>
              <a:latin typeface="Times New Roman" panose="02020603050405020304" charset="0"/>
              <a:sym typeface="+mn-ea"/>
            </a:endParaRPr>
          </a:p>
        </p:txBody>
      </p:sp>
      <p:sp>
        <p:nvSpPr>
          <p:cNvPr id="19" name="矩形 18"/>
          <p:cNvSpPr/>
          <p:nvPr/>
        </p:nvSpPr>
        <p:spPr>
          <a:xfrm>
            <a:off x="1776462" y="4725293"/>
            <a:ext cx="2426828"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these         days</a:t>
            </a:r>
            <a:endParaRPr lang="zh-CN" altLang="en-US" sz="2400" b="1" dirty="0">
              <a:solidFill>
                <a:srgbClr val="C00000"/>
              </a:solidFill>
              <a:latin typeface="Times New Roman" panose="020206030504050203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0-#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blinds(horizontal)">
                                      <p:cBhvr>
                                        <p:cTn id="11" dur="500"/>
                                        <p:tgtEl>
                                          <p:spTgt spid="15"/>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dissolve">
                                      <p:cBhvr>
                                        <p:cTn id="16" dur="5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dissolve">
                                      <p:cBhvr>
                                        <p:cTn id="21" dur="500"/>
                                        <p:tgtEl>
                                          <p:spTgt spid="18"/>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dissolve">
                                      <p:cBhvr>
                                        <p:cTn id="2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7" grpId="0"/>
      <p:bldP spid="18"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7"/>
          <p:cNvSpPr txBox="1"/>
          <p:nvPr/>
        </p:nvSpPr>
        <p:spPr>
          <a:xfrm>
            <a:off x="208915" y="1877138"/>
            <a:ext cx="11370310" cy="2241960"/>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ea typeface="+mj-ea"/>
                <a:cs typeface="Times New Roman" panose="02020603050405020304" charset="0"/>
              </a:rPr>
              <a:t>4. </a:t>
            </a:r>
            <a:r>
              <a:rPr lang="zh-CN" altLang="en-US" sz="2400" b="1" dirty="0" smtClean="0">
                <a:latin typeface="Times New Roman" panose="02020603050405020304" charset="0"/>
                <a:ea typeface="+mj-ea"/>
                <a:cs typeface="Times New Roman" panose="02020603050405020304" charset="0"/>
              </a:rPr>
              <a:t>周末他们经常在公园里互相帮助。</a:t>
            </a:r>
          </a:p>
          <a:p>
            <a:pPr>
              <a:lnSpc>
                <a:spcPct val="150000"/>
              </a:lnSpc>
            </a:pPr>
            <a:r>
              <a:rPr lang="en-US" altLang="zh-CN" sz="2400" b="1" dirty="0" smtClean="0">
                <a:latin typeface="Times New Roman" panose="02020603050405020304" charset="0"/>
                <a:ea typeface="+mj-ea"/>
                <a:cs typeface="Times New Roman" panose="02020603050405020304" charset="0"/>
              </a:rPr>
              <a:t>They often help  ________  ________ in the park on weekends. </a:t>
            </a:r>
          </a:p>
          <a:p>
            <a:pPr>
              <a:lnSpc>
                <a:spcPct val="150000"/>
              </a:lnSpc>
            </a:pPr>
            <a:r>
              <a:rPr lang="en-US" altLang="zh-CN" sz="2400" b="1" dirty="0" smtClean="0">
                <a:latin typeface="Times New Roman" panose="02020603050405020304" charset="0"/>
                <a:ea typeface="+mj-ea"/>
                <a:cs typeface="Times New Roman" panose="02020603050405020304" charset="0"/>
              </a:rPr>
              <a:t>5. </a:t>
            </a:r>
            <a:r>
              <a:rPr lang="zh-CN" altLang="en-US" sz="2400" b="1" dirty="0" smtClean="0">
                <a:latin typeface="Times New Roman" panose="02020603050405020304" charset="0"/>
                <a:ea typeface="+mj-ea"/>
                <a:cs typeface="Times New Roman" panose="02020603050405020304" charset="0"/>
              </a:rPr>
              <a:t>他试图逃跑，但发现已被包围时只好放弃了这个念头。</a:t>
            </a:r>
          </a:p>
          <a:p>
            <a:pPr>
              <a:lnSpc>
                <a:spcPct val="150000"/>
              </a:lnSpc>
            </a:pPr>
            <a:r>
              <a:rPr lang="en-US" altLang="zh-CN" sz="2400" b="1" dirty="0" smtClean="0">
                <a:latin typeface="Times New Roman" panose="02020603050405020304" charset="0"/>
                <a:ea typeface="+mj-ea"/>
                <a:cs typeface="Times New Roman" panose="02020603050405020304" charset="0"/>
              </a:rPr>
              <a:t>He tried to ________ ________ but gave up when he found himself surrounded.</a:t>
            </a:r>
          </a:p>
        </p:txBody>
      </p:sp>
      <p:sp>
        <p:nvSpPr>
          <p:cNvPr id="17" name="矩形 16"/>
          <p:cNvSpPr/>
          <p:nvPr/>
        </p:nvSpPr>
        <p:spPr>
          <a:xfrm>
            <a:off x="2787897" y="2527066"/>
            <a:ext cx="2403535"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each           other</a:t>
            </a:r>
            <a:endParaRPr lang="zh-CN" altLang="en-US" sz="2400" b="1" dirty="0">
              <a:solidFill>
                <a:srgbClr val="C00000"/>
              </a:solidFill>
              <a:latin typeface="+mn-ea"/>
              <a:sym typeface="+mn-ea"/>
            </a:endParaRPr>
          </a:p>
        </p:txBody>
      </p:sp>
      <p:sp>
        <p:nvSpPr>
          <p:cNvPr id="18" name="矩形 17"/>
          <p:cNvSpPr/>
          <p:nvPr/>
        </p:nvSpPr>
        <p:spPr>
          <a:xfrm>
            <a:off x="2127159" y="3639649"/>
            <a:ext cx="2297357" cy="461665"/>
          </a:xfrm>
          <a:prstGeom prst="rect">
            <a:avLst/>
          </a:prstGeom>
          <a:noFill/>
          <a:ln w="9525">
            <a:noFill/>
          </a:ln>
        </p:spPr>
        <p:txBody>
          <a:bodyPr wrap="square" anchor="ctr">
            <a:spAutoFit/>
          </a:bodyPr>
          <a:lstStyle/>
          <a:p>
            <a:pPr lvl="0"/>
            <a:r>
              <a:rPr lang="en-US" altLang="zh-CN" sz="2400" dirty="0" smtClean="0">
                <a:solidFill>
                  <a:srgbClr val="C00000"/>
                </a:solidFill>
                <a:sym typeface="+mn-ea"/>
              </a:rPr>
              <a:t>run            away</a:t>
            </a:r>
            <a:endParaRPr lang="zh-CN" altLang="en-US" sz="2400" b="1" dirty="0">
              <a:solidFill>
                <a:srgbClr val="C00000"/>
              </a:solidFill>
              <a:latin typeface="Times New Roman" panose="020206030504050203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dissolv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dissolve">
                                      <p:cBhvr>
                                        <p:cTn id="1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图标-04"/>
          <p:cNvPicPr>
            <a:picLocks noChangeAspect="1"/>
          </p:cNvPicPr>
          <p:nvPr/>
        </p:nvPicPr>
        <p:blipFill>
          <a:blip r:embed="rId2" cstate="email"/>
          <a:stretch>
            <a:fillRect/>
          </a:stretch>
        </p:blipFill>
        <p:spPr>
          <a:xfrm>
            <a:off x="260350" y="949569"/>
            <a:ext cx="4222750" cy="804301"/>
          </a:xfrm>
          <a:prstGeom prst="rect">
            <a:avLst/>
          </a:prstGeom>
        </p:spPr>
      </p:pic>
      <p:sp>
        <p:nvSpPr>
          <p:cNvPr id="3" name="文本框 2"/>
          <p:cNvSpPr txBox="1"/>
          <p:nvPr/>
        </p:nvSpPr>
        <p:spPr>
          <a:xfrm>
            <a:off x="685216" y="1073687"/>
            <a:ext cx="2638864" cy="523220"/>
          </a:xfrm>
          <a:prstGeom prst="rect">
            <a:avLst/>
          </a:prstGeom>
          <a:noFill/>
        </p:spPr>
        <p:txBody>
          <a:bodyPr wrap="none" rtlCol="0">
            <a:spAutoFit/>
          </a:bodyPr>
          <a:lstStyle/>
          <a:p>
            <a:pPr lvl="0" algn="l"/>
            <a:r>
              <a:rPr lang="en-US" altLang="zh-CN"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B </a:t>
            </a:r>
            <a:r>
              <a:rPr lang="zh-CN" altLang="zh-CN"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知识</a:t>
            </a:r>
            <a:r>
              <a:rPr lang="zh-CN" altLang="zh-CN"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综合运用</a:t>
            </a:r>
          </a:p>
        </p:txBody>
      </p:sp>
      <p:sp>
        <p:nvSpPr>
          <p:cNvPr id="9" name="文本框 8"/>
          <p:cNvSpPr txBox="1"/>
          <p:nvPr/>
        </p:nvSpPr>
        <p:spPr>
          <a:xfrm>
            <a:off x="470535" y="2386330"/>
            <a:ext cx="10807065"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)1. —Where are you going this month?</a:t>
            </a:r>
          </a:p>
          <a:p>
            <a:pPr>
              <a:lnSpc>
                <a:spcPct val="150000"/>
              </a:lnSpc>
            </a:pPr>
            <a:r>
              <a:rPr lang="en-US" altLang="zh-CN" sz="2400" b="1" dirty="0" smtClean="0">
                <a:latin typeface="Times New Roman" panose="02020603050405020304" charset="0"/>
              </a:rPr>
              <a:t>—We ________ go to Xiamen, but we're not sure. </a:t>
            </a:r>
          </a:p>
          <a:p>
            <a:pPr>
              <a:lnSpc>
                <a:spcPct val="150000"/>
              </a:lnSpc>
            </a:pPr>
            <a:r>
              <a:rPr lang="en-US" altLang="zh-CN" sz="2400" b="1" dirty="0" smtClean="0">
                <a:latin typeface="Times New Roman" panose="02020603050405020304" charset="0"/>
              </a:rPr>
              <a:t>A. needn't  		B. must		C. might  		D. mustn't</a:t>
            </a:r>
          </a:p>
        </p:txBody>
      </p:sp>
      <p:sp>
        <p:nvSpPr>
          <p:cNvPr id="11" name="文本框 10"/>
          <p:cNvSpPr txBox="1"/>
          <p:nvPr/>
        </p:nvSpPr>
        <p:spPr>
          <a:xfrm>
            <a:off x="812165" y="2556376"/>
            <a:ext cx="348172" cy="461665"/>
          </a:xfrm>
          <a:prstGeom prst="rect">
            <a:avLst/>
          </a:prstGeom>
          <a:noFill/>
        </p:spPr>
        <p:txBody>
          <a:bodyPr wrap="none" rtlCol="0" anchor="t">
            <a:spAutoFit/>
          </a:bodyPr>
          <a:lstStyle/>
          <a:p>
            <a:r>
              <a:rPr lang="en-US" altLang="zh-CN" sz="2400" dirty="0" smtClean="0">
                <a:solidFill>
                  <a:srgbClr val="FF0000"/>
                </a:solidFill>
                <a:sym typeface="+mn-ea"/>
              </a:rPr>
              <a:t>C</a:t>
            </a:r>
            <a:endParaRPr lang="zh-CN" altLang="en-US" sz="2400" dirty="0">
              <a:solidFill>
                <a:srgbClr val="FF0000"/>
              </a:solidFill>
            </a:endParaRPr>
          </a:p>
        </p:txBody>
      </p:sp>
      <p:sp>
        <p:nvSpPr>
          <p:cNvPr id="5" name="Rectangle 9"/>
          <p:cNvSpPr/>
          <p:nvPr/>
        </p:nvSpPr>
        <p:spPr>
          <a:xfrm>
            <a:off x="588963" y="1880712"/>
            <a:ext cx="2039341"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nSpc>
                <a:spcPct val="150000"/>
              </a:lnSpc>
              <a:spcBef>
                <a:spcPct val="0"/>
              </a:spcBef>
              <a:buNone/>
            </a:pPr>
            <a:r>
              <a:rPr lang="en-US" altLang="zh-CN" sz="2400" b="1" dirty="0" smtClean="0">
                <a:solidFill>
                  <a:srgbClr val="F1AF00"/>
                </a:solidFill>
                <a:latin typeface="Times New Roman" panose="02020603050405020304" charset="0"/>
                <a:sym typeface="+mn-ea"/>
              </a:rPr>
              <a:t>Ⅳ.   </a:t>
            </a:r>
            <a:r>
              <a:rPr lang="zh-CN" altLang="en-US" sz="2400" b="1" dirty="0" smtClean="0">
                <a:solidFill>
                  <a:srgbClr val="F1AF00"/>
                </a:solidFill>
                <a:latin typeface="Times New Roman" panose="02020603050405020304" charset="0"/>
                <a:sym typeface="+mn-ea"/>
              </a:rPr>
              <a:t>单项填空</a:t>
            </a:r>
          </a:p>
        </p:txBody>
      </p:sp>
      <p:pic>
        <p:nvPicPr>
          <p:cNvPr id="7" name="Picture 4"/>
          <p:cNvPicPr>
            <a:picLocks noChangeAspect="1"/>
          </p:cNvPicPr>
          <p:nvPr/>
        </p:nvPicPr>
        <p:blipFill>
          <a:blip r:embed="rId3" cstate="email"/>
          <a:stretch>
            <a:fillRect/>
          </a:stretch>
        </p:blipFill>
        <p:spPr>
          <a:xfrm>
            <a:off x="473075" y="2036445"/>
            <a:ext cx="84455" cy="414020"/>
          </a:xfrm>
          <a:prstGeom prst="rect">
            <a:avLst/>
          </a:prstGeom>
          <a:noFill/>
          <a:ln w="9525">
            <a:noFill/>
          </a:ln>
        </p:spPr>
      </p:pic>
      <p:sp>
        <p:nvSpPr>
          <p:cNvPr id="10" name="文本框 9"/>
          <p:cNvSpPr txBox="1"/>
          <p:nvPr/>
        </p:nvSpPr>
        <p:spPr>
          <a:xfrm>
            <a:off x="839058" y="4226444"/>
            <a:ext cx="10790233" cy="1074846"/>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考查情态动词。句意：“这个月你们将去哪里？”“我们</a:t>
            </a:r>
            <a:r>
              <a:rPr lang="en-US" altLang="zh-CN" sz="2200" b="1" dirty="0" smtClean="0">
                <a:latin typeface="仿宋" panose="02010609060101010101" charset="-122"/>
                <a:ea typeface="仿宋" panose="02010609060101010101" charset="-122"/>
              </a:rPr>
              <a:t>________</a:t>
            </a:r>
            <a:r>
              <a:rPr lang="zh-CN" altLang="en-US" sz="2200" b="1" dirty="0" smtClean="0">
                <a:latin typeface="仿宋" panose="02010609060101010101" charset="-122"/>
                <a:ea typeface="仿宋" panose="02010609060101010101" charset="-122"/>
              </a:rPr>
              <a:t>去厦门，但还不确定。”由“</a:t>
            </a:r>
            <a:r>
              <a:rPr lang="en-US" altLang="zh-CN" sz="2200" b="1" dirty="0" smtClean="0">
                <a:latin typeface="仿宋" panose="02010609060101010101" charset="-122"/>
                <a:ea typeface="仿宋" panose="02010609060101010101" charset="-122"/>
              </a:rPr>
              <a:t>we're not sure”</a:t>
            </a:r>
            <a:r>
              <a:rPr lang="zh-CN" altLang="en-US" sz="2200" b="1" dirty="0" smtClean="0">
                <a:latin typeface="仿宋" panose="02010609060101010101" charset="-122"/>
                <a:ea typeface="仿宋" panose="02010609060101010101" charset="-122"/>
              </a:rPr>
              <a:t>可知选</a:t>
            </a:r>
            <a:r>
              <a:rPr lang="en-US" altLang="zh-CN" sz="2200" b="1" dirty="0" smtClean="0">
                <a:latin typeface="仿宋" panose="02010609060101010101" charset="-122"/>
                <a:ea typeface="仿宋" panose="02010609060101010101" charset="-122"/>
              </a:rPr>
              <a:t>C</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5" presetClass="entr" presetSubtype="1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checkerboard(across)">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linds(horizontal)">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linds(horizontal)">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10688974" cy="2308324"/>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)2. —Could you go to the bookshop with me? I want to buy The Grass House by Cao </a:t>
            </a:r>
            <a:r>
              <a:rPr lang="en-US" altLang="zh-CN" sz="2400" b="1" dirty="0" err="1" smtClean="0">
                <a:latin typeface="Times New Roman" panose="02020603050405020304" charset="0"/>
              </a:rPr>
              <a:t>Wenxuan</a:t>
            </a:r>
            <a:r>
              <a:rPr lang="en-US" altLang="zh-CN" sz="2400" b="1" dirty="0" smtClean="0">
                <a:latin typeface="Times New Roman" panose="02020603050405020304" charset="0"/>
              </a:rPr>
              <a:t>. </a:t>
            </a:r>
          </a:p>
          <a:p>
            <a:pPr>
              <a:lnSpc>
                <a:spcPct val="150000"/>
              </a:lnSpc>
            </a:pPr>
            <a:r>
              <a:rPr lang="en-US" altLang="zh-CN" sz="2400" b="1" dirty="0" smtClean="0">
                <a:latin typeface="Times New Roman" panose="02020603050405020304" charset="0"/>
              </a:rPr>
              <a:t>—Sorry, I ________.  I've promised my mom to go home right after school. </a:t>
            </a:r>
          </a:p>
          <a:p>
            <a:pPr>
              <a:lnSpc>
                <a:spcPct val="150000"/>
              </a:lnSpc>
            </a:pPr>
            <a:r>
              <a:rPr lang="en-US" altLang="zh-CN" sz="2400" b="1" dirty="0" smtClean="0">
                <a:latin typeface="Times New Roman" panose="02020603050405020304" charset="0"/>
              </a:rPr>
              <a:t>A. can't  		B. couldn't		C. needn't  		D. mustn't</a:t>
            </a:r>
          </a:p>
        </p:txBody>
      </p:sp>
      <p:sp>
        <p:nvSpPr>
          <p:cNvPr id="11" name="文本框 10"/>
          <p:cNvSpPr txBox="1"/>
          <p:nvPr/>
        </p:nvSpPr>
        <p:spPr>
          <a:xfrm>
            <a:off x="1298726" y="1591642"/>
            <a:ext cx="37382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
        <p:nvSpPr>
          <p:cNvPr id="5" name="文本框 9"/>
          <p:cNvSpPr txBox="1"/>
          <p:nvPr/>
        </p:nvSpPr>
        <p:spPr>
          <a:xfrm>
            <a:off x="839058" y="4226444"/>
            <a:ext cx="10790233" cy="1582677"/>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考查情态动词。句意：“你能和我一起去书店吗？我想要买曹文轩的</a:t>
            </a:r>
            <a:r>
              <a:rPr lang="en-US" altLang="zh-CN" sz="2200" b="1" dirty="0" smtClean="0">
                <a:latin typeface="仿宋" panose="02010609060101010101" charset="-122"/>
                <a:ea typeface="仿宋" panose="02010609060101010101" charset="-122"/>
              </a:rPr>
              <a:t>《</a:t>
            </a:r>
            <a:r>
              <a:rPr lang="zh-CN" altLang="en-US" sz="2200" b="1" dirty="0" smtClean="0">
                <a:latin typeface="仿宋" panose="02010609060101010101" charset="-122"/>
                <a:ea typeface="仿宋" panose="02010609060101010101" charset="-122"/>
              </a:rPr>
              <a:t>草房子</a:t>
            </a:r>
            <a:r>
              <a:rPr lang="en-US" altLang="zh-CN" sz="2200" b="1" dirty="0" smtClean="0">
                <a:latin typeface="仿宋" panose="02010609060101010101" charset="-122"/>
                <a:ea typeface="仿宋" panose="02010609060101010101" charset="-122"/>
              </a:rPr>
              <a:t>》</a:t>
            </a:r>
            <a:r>
              <a:rPr lang="zh-CN" altLang="en-US" sz="2200" b="1" dirty="0" smtClean="0">
                <a:latin typeface="仿宋" panose="02010609060101010101" charset="-122"/>
                <a:ea typeface="仿宋" panose="02010609060101010101" charset="-122"/>
              </a:rPr>
              <a:t>。”“对不起，我</a:t>
            </a:r>
            <a:r>
              <a:rPr lang="en-US" altLang="zh-CN" sz="2200" b="1" dirty="0" smtClean="0">
                <a:latin typeface="仿宋" panose="02010609060101010101" charset="-122"/>
                <a:ea typeface="仿宋" panose="02010609060101010101" charset="-122"/>
              </a:rPr>
              <a:t>________</a:t>
            </a:r>
            <a:r>
              <a:rPr lang="zh-CN" altLang="en-US" sz="2200" b="1" dirty="0" smtClean="0">
                <a:latin typeface="仿宋" panose="02010609060101010101" charset="-122"/>
                <a:ea typeface="仿宋" panose="02010609060101010101" charset="-122"/>
              </a:rPr>
              <a:t>。我已答应妈妈放学后就回家了。”由句意可知表示“不能”，所以用</a:t>
            </a:r>
            <a:r>
              <a:rPr lang="en-US" altLang="zh-CN" sz="2200" b="1" dirty="0" smtClean="0">
                <a:latin typeface="仿宋" panose="02010609060101010101" charset="-122"/>
                <a:ea typeface="仿宋" panose="02010609060101010101" charset="-122"/>
              </a:rPr>
              <a:t>can't</a:t>
            </a:r>
            <a:r>
              <a:rPr lang="zh-CN" altLang="en-US" sz="2200" b="1" dirty="0" smtClean="0">
                <a:latin typeface="仿宋" panose="02010609060101010101" charset="-122"/>
                <a:ea typeface="仿宋" panose="02010609060101010101" charset="-122"/>
              </a:rPr>
              <a:t>。故选</a:t>
            </a:r>
            <a:r>
              <a:rPr lang="en-US" altLang="zh-CN" sz="2200" b="1" dirty="0" smtClean="0">
                <a:latin typeface="仿宋" panose="02010609060101010101" charset="-122"/>
                <a:ea typeface="仿宋" panose="02010609060101010101" charset="-122"/>
              </a:rPr>
              <a:t>A</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13648" y="1443407"/>
            <a:ext cx="9587865"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)3. (2017·</a:t>
            </a:r>
            <a:r>
              <a:rPr lang="zh-CN" altLang="en-US" sz="2400" b="1" dirty="0" smtClean="0">
                <a:latin typeface="Times New Roman" panose="02020603050405020304" charset="0"/>
              </a:rPr>
              <a:t>黄石</a:t>
            </a:r>
            <a:r>
              <a:rPr lang="en-US" altLang="zh-CN" sz="2400" b="1" dirty="0" smtClean="0">
                <a:latin typeface="Times New Roman" panose="02020603050405020304" charset="0"/>
              </a:rPr>
              <a:t>)—Janet is sleeping at home. </a:t>
            </a:r>
          </a:p>
          <a:p>
            <a:pPr>
              <a:lnSpc>
                <a:spcPct val="150000"/>
              </a:lnSpc>
            </a:pPr>
            <a:r>
              <a:rPr lang="en-US" altLang="zh-CN" sz="2400" b="1" dirty="0" smtClean="0">
                <a:latin typeface="Times New Roman" panose="02020603050405020304" charset="0"/>
              </a:rPr>
              <a:t>—She  ________ be.  I went for a walk with her just now. </a:t>
            </a:r>
          </a:p>
          <a:p>
            <a:pPr>
              <a:lnSpc>
                <a:spcPct val="150000"/>
              </a:lnSpc>
            </a:pPr>
            <a:r>
              <a:rPr lang="en-US" altLang="zh-CN" sz="2400" b="1" dirty="0" smtClean="0">
                <a:latin typeface="Times New Roman" panose="02020603050405020304" charset="0"/>
              </a:rPr>
              <a:t>A. can't  		B. mustn't		C. needn't  		D. won't</a:t>
            </a:r>
          </a:p>
        </p:txBody>
      </p:sp>
      <p:sp>
        <p:nvSpPr>
          <p:cNvPr id="11" name="文本框 10"/>
          <p:cNvSpPr txBox="1"/>
          <p:nvPr/>
        </p:nvSpPr>
        <p:spPr>
          <a:xfrm>
            <a:off x="1298726" y="1591642"/>
            <a:ext cx="362600" cy="461665"/>
          </a:xfrm>
          <a:prstGeom prst="rect">
            <a:avLst/>
          </a:prstGeom>
          <a:noFill/>
        </p:spPr>
        <p:txBody>
          <a:bodyPr wrap="none" rtlCol="0" anchor="t">
            <a:spAutoFit/>
          </a:bodyPr>
          <a:lstStyle/>
          <a:p>
            <a:r>
              <a:rPr lang="en-US" altLang="zh-CN" sz="2400" dirty="0" smtClean="0">
                <a:solidFill>
                  <a:srgbClr val="FF0000"/>
                </a:solidFill>
                <a:sym typeface="+mn-ea"/>
              </a:rPr>
              <a:t>A</a:t>
            </a:r>
            <a:endParaRPr lang="zh-CN" altLang="en-US" sz="2400" dirty="0">
              <a:solidFill>
                <a:srgbClr val="FF0000"/>
              </a:solidFill>
            </a:endParaRPr>
          </a:p>
        </p:txBody>
      </p:sp>
      <p:sp>
        <p:nvSpPr>
          <p:cNvPr id="5" name="文本框 9"/>
          <p:cNvSpPr txBox="1"/>
          <p:nvPr/>
        </p:nvSpPr>
        <p:spPr>
          <a:xfrm>
            <a:off x="839058" y="4226444"/>
            <a:ext cx="10790233" cy="1661993"/>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考查情态动词。句意：“珍妮特正在家里睡觉。”“</a:t>
            </a:r>
            <a:r>
              <a:rPr lang="en-US" altLang="zh-CN" sz="2200" b="1" dirty="0" smtClean="0">
                <a:latin typeface="仿宋" panose="02010609060101010101" charset="-122"/>
                <a:ea typeface="仿宋" panose="02010609060101010101" charset="-122"/>
              </a:rPr>
              <a:t>________</a:t>
            </a:r>
            <a:r>
              <a:rPr lang="zh-CN" altLang="en-US" sz="2200" b="1" dirty="0" smtClean="0">
                <a:latin typeface="仿宋" panose="02010609060101010101" charset="-122"/>
                <a:ea typeface="仿宋" panose="02010609060101010101" charset="-122"/>
              </a:rPr>
              <a:t>不可能。我刚刚和她散步了。”根据答语可知，空处表示“不可能”，故</a:t>
            </a:r>
            <a:r>
              <a:rPr lang="en-US" altLang="zh-CN" sz="2200" b="1" dirty="0" smtClean="0">
                <a:latin typeface="仿宋" panose="02010609060101010101" charset="-122"/>
                <a:ea typeface="仿宋" panose="02010609060101010101" charset="-122"/>
              </a:rPr>
              <a:t>A</a:t>
            </a:r>
            <a:r>
              <a:rPr lang="zh-CN" altLang="en-US" sz="2200" b="1" dirty="0" smtClean="0">
                <a:latin typeface="仿宋" panose="02010609060101010101" charset="-122"/>
                <a:ea typeface="仿宋" panose="02010609060101010101" charset="-122"/>
              </a:rPr>
              <a:t>项正确。</a:t>
            </a:r>
            <a:r>
              <a:rPr lang="en-US" altLang="zh-CN" sz="2200" b="1" dirty="0" smtClean="0">
                <a:latin typeface="仿宋" panose="02010609060101010101" charset="-122"/>
                <a:ea typeface="仿宋" panose="02010609060101010101" charset="-122"/>
              </a:rPr>
              <a:t>mustn't</a:t>
            </a:r>
            <a:r>
              <a:rPr lang="zh-CN" altLang="en-US" sz="2200" b="1" dirty="0" smtClean="0">
                <a:latin typeface="仿宋" panose="02010609060101010101" charset="-122"/>
                <a:ea typeface="仿宋" panose="02010609060101010101" charset="-122"/>
              </a:rPr>
              <a:t>意为“禁止”；</a:t>
            </a:r>
            <a:r>
              <a:rPr lang="en-US" altLang="zh-CN" sz="2200" b="1" dirty="0" smtClean="0">
                <a:latin typeface="仿宋" panose="02010609060101010101" charset="-122"/>
                <a:ea typeface="仿宋" panose="02010609060101010101" charset="-122"/>
              </a:rPr>
              <a:t>needn't</a:t>
            </a:r>
            <a:r>
              <a:rPr lang="zh-CN" altLang="en-US" sz="2200" b="1" dirty="0" smtClean="0">
                <a:latin typeface="仿宋" panose="02010609060101010101" charset="-122"/>
                <a:ea typeface="仿宋" panose="02010609060101010101" charset="-122"/>
              </a:rPr>
              <a:t>意为“不需要”；</a:t>
            </a:r>
            <a:r>
              <a:rPr lang="en-US" altLang="zh-CN" sz="2200" b="1" dirty="0" smtClean="0">
                <a:latin typeface="仿宋" panose="02010609060101010101" charset="-122"/>
                <a:ea typeface="仿宋" panose="02010609060101010101" charset="-122"/>
              </a:rPr>
              <a:t>won't</a:t>
            </a:r>
            <a:r>
              <a:rPr lang="zh-CN" altLang="en-US" sz="2200" b="1" dirty="0" smtClean="0">
                <a:latin typeface="仿宋" panose="02010609060101010101" charset="-122"/>
                <a:ea typeface="仿宋" panose="02010609060101010101" charset="-122"/>
              </a:rPr>
              <a:t>意为“不会”。故选</a:t>
            </a:r>
            <a:r>
              <a:rPr lang="en-US" altLang="zh-CN" sz="2200" b="1" dirty="0" smtClean="0">
                <a:latin typeface="仿宋" panose="02010609060101010101" charset="-122"/>
                <a:ea typeface="仿宋" panose="02010609060101010101" charset="-122"/>
              </a:rPr>
              <a:t>A</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940318" y="1443407"/>
            <a:ext cx="10290390" cy="1754326"/>
          </a:xfrm>
          <a:prstGeom prst="rect">
            <a:avLst/>
          </a:prstGeom>
          <a:noFill/>
        </p:spPr>
        <p:txBody>
          <a:bodyPr wrap="square" rtlCol="0" anchor="t">
            <a:spAutoFit/>
          </a:bodyPr>
          <a:lstStyle/>
          <a:p>
            <a:pPr>
              <a:lnSpc>
                <a:spcPct val="150000"/>
              </a:lnSpc>
            </a:pPr>
            <a:r>
              <a:rPr lang="en-US" altLang="zh-CN" sz="2400" b="1" dirty="0" smtClean="0">
                <a:latin typeface="Times New Roman" panose="02020603050405020304" charset="0"/>
              </a:rPr>
              <a:t>(</a:t>
            </a:r>
            <a:r>
              <a:rPr lang="zh-CN" altLang="en-US" sz="2400" b="1" dirty="0" smtClean="0">
                <a:latin typeface="Times New Roman" panose="02020603050405020304" charset="0"/>
              </a:rPr>
              <a:t>　　</a:t>
            </a:r>
            <a:r>
              <a:rPr lang="en-US" altLang="zh-CN" sz="2400" b="1" dirty="0" smtClean="0">
                <a:latin typeface="Times New Roman" panose="02020603050405020304" charset="0"/>
              </a:rPr>
              <a:t>)4. (2017·</a:t>
            </a:r>
            <a:r>
              <a:rPr lang="zh-CN" altLang="en-US" sz="2400" b="1" dirty="0" smtClean="0">
                <a:latin typeface="Times New Roman" panose="02020603050405020304" charset="0"/>
              </a:rPr>
              <a:t>六盘水</a:t>
            </a:r>
            <a:r>
              <a:rPr lang="en-US" altLang="zh-CN" sz="2400" b="1" dirty="0" smtClean="0">
                <a:latin typeface="Times New Roman" panose="02020603050405020304" charset="0"/>
              </a:rPr>
              <a:t>)The dictionary at the Lost and Found  ________ be Tim's, because his name is on its cover. </a:t>
            </a:r>
          </a:p>
          <a:p>
            <a:pPr>
              <a:lnSpc>
                <a:spcPct val="150000"/>
              </a:lnSpc>
            </a:pPr>
            <a:r>
              <a:rPr lang="en-US" altLang="zh-CN" sz="2400" b="1" dirty="0" smtClean="0">
                <a:latin typeface="Times New Roman" panose="02020603050405020304" charset="0"/>
              </a:rPr>
              <a:t>A. can  		B. mustn't		C. can't  		D. must</a:t>
            </a:r>
          </a:p>
        </p:txBody>
      </p:sp>
      <p:sp>
        <p:nvSpPr>
          <p:cNvPr id="11" name="文本框 10"/>
          <p:cNvSpPr txBox="1"/>
          <p:nvPr/>
        </p:nvSpPr>
        <p:spPr>
          <a:xfrm>
            <a:off x="1298726" y="1591642"/>
            <a:ext cx="373820" cy="461665"/>
          </a:xfrm>
          <a:prstGeom prst="rect">
            <a:avLst/>
          </a:prstGeom>
          <a:noFill/>
        </p:spPr>
        <p:txBody>
          <a:bodyPr wrap="none" rtlCol="0" anchor="t">
            <a:spAutoFit/>
          </a:bodyPr>
          <a:lstStyle/>
          <a:p>
            <a:r>
              <a:rPr lang="en-US" altLang="zh-CN" sz="2400" dirty="0" smtClean="0">
                <a:solidFill>
                  <a:srgbClr val="FF0000"/>
                </a:solidFill>
                <a:sym typeface="+mn-ea"/>
              </a:rPr>
              <a:t>D</a:t>
            </a:r>
            <a:endParaRPr lang="en-US" altLang="zh-CN" sz="2400" dirty="0">
              <a:solidFill>
                <a:srgbClr val="FF0000"/>
              </a:solidFill>
            </a:endParaRPr>
          </a:p>
        </p:txBody>
      </p:sp>
      <p:sp>
        <p:nvSpPr>
          <p:cNvPr id="5" name="文本框 9"/>
          <p:cNvSpPr txBox="1"/>
          <p:nvPr/>
        </p:nvSpPr>
        <p:spPr>
          <a:xfrm>
            <a:off x="839059" y="4226444"/>
            <a:ext cx="10461988" cy="1661993"/>
          </a:xfrm>
          <a:prstGeom prst="rect">
            <a:avLst/>
          </a:prstGeom>
          <a:noFill/>
        </p:spPr>
        <p:txBody>
          <a:bodyPr wrap="square" rtlCol="0" anchor="t">
            <a:spAutoFit/>
          </a:bodyPr>
          <a:lstStyle/>
          <a:p>
            <a:pPr>
              <a:lnSpc>
                <a:spcPct val="150000"/>
              </a:lnSpc>
            </a:pPr>
            <a:r>
              <a:rPr lang="zh-CN" altLang="en-US" sz="2400" b="1" dirty="0" smtClean="0">
                <a:solidFill>
                  <a:srgbClr val="0000FF"/>
                </a:solidFill>
                <a:latin typeface="黑体" panose="02010609060101010101" charset="-122"/>
                <a:ea typeface="黑体" panose="02010609060101010101" charset="-122"/>
                <a:sym typeface="+mn-ea"/>
              </a:rPr>
              <a:t>【解析】</a:t>
            </a:r>
            <a:r>
              <a:rPr lang="zh-CN" altLang="en-US" sz="2200" b="1" dirty="0" smtClean="0">
                <a:latin typeface="仿宋" panose="02010609060101010101" charset="-122"/>
                <a:ea typeface="仿宋" panose="02010609060101010101" charset="-122"/>
              </a:rPr>
              <a:t>考查情态动词。由下文“他的名字在词典封面上”可以推测这本词典一定是蒂姆的。</a:t>
            </a:r>
            <a:r>
              <a:rPr lang="en-US" altLang="zh-CN" sz="2200" b="1" dirty="0" smtClean="0">
                <a:latin typeface="仿宋" panose="02010609060101010101" charset="-122"/>
                <a:ea typeface="仿宋" panose="02010609060101010101" charset="-122"/>
              </a:rPr>
              <a:t>can't</a:t>
            </a:r>
            <a:r>
              <a:rPr lang="zh-CN" altLang="en-US" sz="2200" b="1" dirty="0" smtClean="0">
                <a:latin typeface="仿宋" panose="02010609060101010101" charset="-122"/>
                <a:ea typeface="仿宋" panose="02010609060101010101" charset="-122"/>
              </a:rPr>
              <a:t>意为“不可能”，表否定推测；</a:t>
            </a:r>
            <a:r>
              <a:rPr lang="en-US" altLang="zh-CN" sz="2200" b="1" dirty="0" smtClean="0">
                <a:latin typeface="仿宋" panose="02010609060101010101" charset="-122"/>
                <a:ea typeface="仿宋" panose="02010609060101010101" charset="-122"/>
              </a:rPr>
              <a:t>must</a:t>
            </a:r>
            <a:r>
              <a:rPr lang="zh-CN" altLang="en-US" sz="2200" b="1" dirty="0" smtClean="0">
                <a:latin typeface="仿宋" panose="02010609060101010101" charset="-122"/>
                <a:ea typeface="仿宋" panose="02010609060101010101" charset="-122"/>
              </a:rPr>
              <a:t>意为“一定”，表肯定推测。故选</a:t>
            </a:r>
            <a:r>
              <a:rPr lang="en-US" altLang="zh-CN" sz="2200" b="1" dirty="0" smtClean="0">
                <a:latin typeface="仿宋" panose="02010609060101010101" charset="-122"/>
                <a:ea typeface="仿宋" panose="02010609060101010101" charset="-122"/>
              </a:rPr>
              <a:t>D</a:t>
            </a:r>
            <a:r>
              <a:rPr lang="zh-CN" altLang="en-US" sz="2200" b="1" dirty="0" smtClean="0">
                <a:latin typeface="仿宋" panose="02010609060101010101" charset="-122"/>
                <a:ea typeface="仿宋" panose="02010609060101010101"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5"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1574</Words>
  <Application>Microsoft Office PowerPoint</Application>
  <PresentationFormat>宽屏</PresentationFormat>
  <Paragraphs>142</Paragraphs>
  <Slides>24</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24</vt:i4>
      </vt:variant>
    </vt:vector>
  </HeadingPairs>
  <TitlesOfParts>
    <vt:vector size="34" baseType="lpstr">
      <vt:lpstr>仿宋</vt:lpstr>
      <vt:lpstr>黑体</vt:lpstr>
      <vt:lpstr>华文新魏</vt:lpstr>
      <vt:lpstr>宋体</vt:lpstr>
      <vt:lpstr>微软雅黑</vt:lpstr>
      <vt:lpstr>Arial</vt:lpstr>
      <vt:lpstr>Calibri</vt:lpstr>
      <vt:lpstr>Calibri Light</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2018-02-07T04:03:00Z</dcterms:created>
  <dcterms:modified xsi:type="dcterms:W3CDTF">2023-01-16T16:41:05Z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87F50B8111AD418CA55BD4248634D6C6</vt:lpwstr>
  </property>
  <property fmtid="{A09F084E-AD41-489F-8076-AA5BE3082BCA}" pid="100">
    <vt:ui4>5</vt:ui4>
  </property>
  <property fmtid="{64440492-4C8B-11D1-8B70-080036B11A03}" pid="11">
    <vt:lpwstr>www.2ppt.com-爱PPT提供资源下载</vt:lpwstr>
  </property>
</Properties>
</file>