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3" r:id="rId3"/>
    <p:sldId id="334" r:id="rId4"/>
    <p:sldId id="335" r:id="rId5"/>
    <p:sldId id="337" r:id="rId6"/>
    <p:sldId id="372" r:id="rId7"/>
    <p:sldId id="338" r:id="rId8"/>
    <p:sldId id="373" r:id="rId9"/>
    <p:sldId id="349" r:id="rId10"/>
    <p:sldId id="350" r:id="rId11"/>
    <p:sldId id="351" r:id="rId12"/>
    <p:sldId id="352" r:id="rId13"/>
    <p:sldId id="34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66"/>
    <a:srgbClr val="003300"/>
    <a:srgbClr val="009900"/>
    <a:srgbClr val="FF00FF"/>
    <a:srgbClr val="33CC33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94660"/>
  </p:normalViewPr>
  <p:slideViewPr>
    <p:cSldViewPr>
      <p:cViewPr>
        <p:scale>
          <a:sx n="100" d="100"/>
          <a:sy n="100" d="100"/>
        </p:scale>
        <p:origin x="-55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77908-7272-4327-8EBC-8053BA2A30F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F258C-4467-4AE7-8414-A6E883D18A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F258C-4467-4AE7-8414-A6E883D18A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EBFD-C12A-4B87-A4DD-0E28557FD953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F32A-E91D-49B1-91F3-A3BB9B48FE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-4763"/>
            <a:ext cx="2052638" cy="62388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450" y="-4763"/>
            <a:ext cx="6010275" cy="62388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4E9F-1211-4E31-B5DB-5A91D054A3F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5F0C-E5F5-4EC8-AAC4-FDF89F75D0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F984-38C9-4EE1-847B-624EE5859F9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CAC6-64AD-4640-964A-FA86EEBDAD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C755-6750-448E-A53E-26B1B64AF12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1A8D-E65E-4D0E-84E7-4583857EF3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2450" y="1019175"/>
            <a:ext cx="4030663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513" y="1019175"/>
            <a:ext cx="4032250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C338-EE39-4CE1-B195-52F07B569F2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6464-BDB1-4E88-8DB5-812D9F6A66B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6DE7-E5C2-41DB-8AB9-87A3808A3068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CCD-0349-4668-804B-ED15F9D7CD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1103-C011-429F-873C-9A1078CD3983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CB05-0FD7-44E3-8755-B294892BE4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3F8C-ACC2-48AC-9944-E74A0C5F080A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C015-4EE3-4AC4-8253-2D69C8B52B8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27E4-FC5E-433C-94C0-F29E68D6DD58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E8A7-71C8-47DE-8444-8776DC35E5D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EDD9-17A6-4224-81D6-18C69B7F1A6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4934-8120-466F-B080-25B7E2E7E9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4" name="图片 6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矩形 6"/>
            <p:cNvSpPr>
              <a:spLocks noChangeArrowheads="1"/>
            </p:cNvSpPr>
            <p:nvPr/>
          </p:nvSpPr>
          <p:spPr bwMode="auto">
            <a:xfrm>
              <a:off x="0" y="762000"/>
              <a:ext cx="9144000" cy="6096000"/>
            </a:xfrm>
            <a:prstGeom prst="rect">
              <a:avLst/>
            </a:prstGeom>
            <a:solidFill>
              <a:srgbClr val="FFFFFF">
                <a:alpha val="92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4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E989BE3D-3200-4DD0-837B-A1D9645B0FDF}" type="datetime1">
              <a:rPr lang="zh-CN" altLang="en-US"/>
              <a:t>2023-01-17</a:t>
            </a:fld>
            <a:endParaRPr lang="en-US"/>
          </a:p>
        </p:txBody>
      </p:sp>
      <p:sp>
        <p:nvSpPr>
          <p:cNvPr id="615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0E28729B-2F4C-400A-9534-81511EB6E179}" type="slidenum">
              <a:rPr lang="zh-CN" altLang="en-US"/>
              <a:t>‹#›</a:t>
            </a:fld>
            <a:endParaRPr lang="en-US"/>
          </a:p>
        </p:txBody>
      </p:sp>
      <p:sp>
        <p:nvSpPr>
          <p:cNvPr id="4102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019175"/>
            <a:ext cx="82153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4103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-4763"/>
            <a:ext cx="82153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9ED3E3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12466" y="907752"/>
            <a:ext cx="430688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6000" b="1" dirty="0">
                <a:solidFill>
                  <a:schemeClr val="accent1">
                    <a:lumMod val="50000"/>
                  </a:schemeClr>
                </a:solidFill>
              </a:rPr>
              <a:t>Unit 8</a:t>
            </a:r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-1166" y="3555504"/>
            <a:ext cx="9157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Grammar B</a:t>
            </a:r>
          </a:p>
        </p:txBody>
      </p:sp>
      <p:sp>
        <p:nvSpPr>
          <p:cNvPr id="6" name="矩形 5"/>
          <p:cNvSpPr/>
          <p:nvPr/>
        </p:nvSpPr>
        <p:spPr>
          <a:xfrm>
            <a:off x="-1910" y="5506858"/>
            <a:ext cx="913564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910" y="2204864"/>
            <a:ext cx="9125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>
                    <a:lumMod val="50000"/>
                  </a:schemeClr>
                </a:solidFill>
              </a:rPr>
              <a:t>Natural disasters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395536" y="1000596"/>
            <a:ext cx="8496944" cy="44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4. She ______________the room </a:t>
            </a:r>
            <a:r>
              <a:rPr kumimoji="1"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when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I 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____ to see her.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   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我去看她的时候她不是在打扫房间。</a:t>
            </a:r>
          </a:p>
          <a:p>
            <a:pPr>
              <a:lnSpc>
                <a:spcPct val="130000"/>
              </a:lnSpc>
            </a:pPr>
            <a:r>
              <a:rPr kumimoji="1" lang="zh-CN" altLang="en-US" sz="36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5. I _____________my vocation England 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</a:t>
            </a:r>
            <a:r>
              <a:rPr kumimoji="1"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this time last summer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   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去年夏天的这个时候我正在英国</a:t>
            </a:r>
            <a:r>
              <a:rPr kumimoji="1" lang="zh-CN" altLang="en-US" sz="3600" b="1" dirty="0" smtClean="0">
                <a:latin typeface="Times New Roman" panose="02020603050405020304" pitchFamily="18" charset="0"/>
              </a:rPr>
              <a:t>度假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1654423" y="1151408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wasn’t cleaning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935286" y="1864196"/>
            <a:ext cx="1341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went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1295648" y="3232621"/>
            <a:ext cx="3779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was spending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utoUpdateAnimBg="0"/>
      <p:bldP spid="244739" grpId="0" autoUpdateAnimBg="0"/>
      <p:bldP spid="244740" grpId="0" autoUpdateAnimBg="0"/>
      <p:bldP spid="24474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841375" y="332656"/>
            <a:ext cx="7978775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6. Mary ___________ </a:t>
            </a:r>
            <a:r>
              <a:rPr kumimoji="1"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while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Peter 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___________the piano.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    Mary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在跳舞，而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Peter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在弹钢琴。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7. They _____________the newspaper 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when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I ________ the room.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  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我走进屋子时他们正在看报纸。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8. What _____ you _______ </a:t>
            </a:r>
            <a:r>
              <a:rPr kumimoji="1"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at five 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yesterday afternoon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   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昨天下午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5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点你在做什么？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2519363" y="440606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was dancing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295400" y="1088306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was playing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2592388" y="2607544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were reading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2700338" y="3328269"/>
            <a:ext cx="237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went into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2593975" y="4768131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were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4679950" y="4696694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doing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utoUpdateAnimBg="0"/>
      <p:bldP spid="245763" grpId="0" autoUpdateAnimBg="0"/>
      <p:bldP spid="245764" grpId="0" autoUpdateAnimBg="0"/>
      <p:bldP spid="245765" grpId="0" autoUpdateAnimBg="0"/>
      <p:bldP spid="245766" grpId="0" autoUpdateAnimBg="0"/>
      <p:bldP spid="245767" grpId="0" autoUpdateAnimBg="0"/>
      <p:bldP spid="24576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179512" y="764704"/>
            <a:ext cx="8770938" cy="5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9. The students ______________for their 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lessons </a:t>
            </a:r>
            <a:r>
              <a:rPr kumimoji="1"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when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latin typeface="Times New Roman" panose="02020603050405020304" pitchFamily="18" charset="0"/>
              </a:rPr>
              <a:t>Mr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Black </a:t>
            </a:r>
            <a:r>
              <a:rPr kumimoji="1"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entered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the 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classroom.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Black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先生走进教室的时候学生们正在</a:t>
            </a:r>
          </a:p>
          <a:p>
            <a:pPr>
              <a:lnSpc>
                <a:spcPct val="130000"/>
              </a:lnSpc>
            </a:pPr>
            <a:r>
              <a:rPr kumimoji="1" lang="zh-CN" altLang="en-US" sz="3600" b="1" dirty="0">
                <a:latin typeface="Times New Roman" panose="02020603050405020304" pitchFamily="18" charset="0"/>
              </a:rPr>
              <a:t>    准备功课。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10.The teacher __________to some 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parents </a:t>
            </a:r>
            <a:r>
              <a:rPr kumimoji="1"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when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I saw her.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    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我见到老师的时候她正在和家长</a:t>
            </a:r>
            <a:r>
              <a:rPr kumimoji="1" lang="zh-CN" altLang="en-US" sz="3600" b="1" dirty="0" smtClean="0">
                <a:latin typeface="Times New Roman" panose="02020603050405020304" pitchFamily="18" charset="0"/>
              </a:rPr>
              <a:t>谈话。 </a:t>
            </a:r>
            <a:endParaRPr kumimoji="1"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3300537" y="872654"/>
            <a:ext cx="3743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were preparing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3154487" y="4401667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was talking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utoUpdateAnimBg="0"/>
      <p:bldP spid="246787" grpId="0" autoUpdateAnimBg="0"/>
      <p:bldP spid="24678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WordArt 2"/>
          <p:cNvSpPr>
            <a:spLocks noChangeArrowheads="1" noChangeShapeType="1" noTextEdit="1"/>
          </p:cNvSpPr>
          <p:nvPr/>
        </p:nvSpPr>
        <p:spPr bwMode="auto">
          <a:xfrm>
            <a:off x="971550" y="1773238"/>
            <a:ext cx="7129463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i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Thank you!^-^</a:t>
            </a:r>
            <a:endParaRPr lang="zh-CN" altLang="en-US" sz="5400" b="1" i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629" y="764704"/>
            <a:ext cx="9144000" cy="1639887"/>
          </a:xfrm>
        </p:spPr>
        <p:txBody>
          <a:bodyPr/>
          <a:lstStyle/>
          <a:p>
            <a:r>
              <a:rPr lang="en-US" altLang="zh-CN" dirty="0">
                <a:solidFill>
                  <a:schemeClr val="hlink"/>
                </a:solidFill>
              </a:rPr>
              <a:t>What were you doing when the teacher came into the classroom just now</a:t>
            </a:r>
            <a:r>
              <a:rPr lang="en-US" altLang="zh-CN" dirty="0" smtClean="0">
                <a:solidFill>
                  <a:schemeClr val="hlink"/>
                </a:solidFill>
              </a:rPr>
              <a:t>?</a:t>
            </a:r>
            <a:endParaRPr lang="en-US" altLang="zh-CN" dirty="0"/>
          </a:p>
        </p:txBody>
      </p:sp>
      <p:sp>
        <p:nvSpPr>
          <p:cNvPr id="2273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2536825"/>
            <a:ext cx="7488238" cy="4321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do homework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clean the desk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talk with my desk mate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prepare for the next lesson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look for the book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read English books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have breakfast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548680"/>
            <a:ext cx="8540750" cy="1079500"/>
          </a:xfrm>
        </p:spPr>
        <p:txBody>
          <a:bodyPr/>
          <a:lstStyle/>
          <a:p>
            <a:r>
              <a:rPr lang="en-US" altLang="zh-CN" sz="4800" b="1" dirty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2283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628800"/>
            <a:ext cx="5651500" cy="4824536"/>
          </a:xfrm>
        </p:spPr>
        <p:txBody>
          <a:bodyPr/>
          <a:lstStyle/>
          <a:p>
            <a:pPr algn="l"/>
            <a:r>
              <a:rPr lang="en-US" altLang="zh-CN" sz="3200" b="1" dirty="0">
                <a:solidFill>
                  <a:srgbClr val="003300"/>
                </a:solidFill>
              </a:rPr>
              <a:t>I was doing homework </a:t>
            </a:r>
          </a:p>
          <a:p>
            <a:pPr algn="l"/>
            <a:r>
              <a:rPr lang="en-US" altLang="zh-CN" sz="3200" b="1" dirty="0">
                <a:solidFill>
                  <a:srgbClr val="003300"/>
                </a:solidFill>
              </a:rPr>
              <a:t>I was cleaning the desk </a:t>
            </a:r>
          </a:p>
          <a:p>
            <a:pPr algn="l"/>
            <a:r>
              <a:rPr lang="en-US" altLang="zh-CN" sz="3200" b="1" dirty="0">
                <a:solidFill>
                  <a:srgbClr val="003300"/>
                </a:solidFill>
              </a:rPr>
              <a:t>I was talking with my </a:t>
            </a:r>
            <a:r>
              <a:rPr lang="en-US" altLang="zh-CN" sz="3200" b="1" dirty="0" err="1">
                <a:solidFill>
                  <a:srgbClr val="003300"/>
                </a:solidFill>
              </a:rPr>
              <a:t>deskmate</a:t>
            </a:r>
            <a:endParaRPr lang="en-US" altLang="zh-CN" sz="3200" b="1" dirty="0">
              <a:solidFill>
                <a:srgbClr val="0033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003300"/>
                </a:solidFill>
              </a:rPr>
              <a:t>I was preparing for the next lesson</a:t>
            </a:r>
          </a:p>
          <a:p>
            <a:pPr algn="l"/>
            <a:r>
              <a:rPr lang="en-US" altLang="zh-CN" sz="2000" b="1" dirty="0">
                <a:solidFill>
                  <a:srgbClr val="003300"/>
                </a:solidFill>
              </a:rPr>
              <a:t>I was looking for the book</a:t>
            </a:r>
          </a:p>
          <a:p>
            <a:pPr algn="l"/>
            <a:r>
              <a:rPr lang="en-US" altLang="zh-CN" sz="2000" b="1" dirty="0">
                <a:solidFill>
                  <a:srgbClr val="003300"/>
                </a:solidFill>
              </a:rPr>
              <a:t>I was having </a:t>
            </a:r>
            <a:r>
              <a:rPr lang="en-US" altLang="zh-CN" sz="2000" b="1" dirty="0" smtClean="0">
                <a:solidFill>
                  <a:srgbClr val="003300"/>
                </a:solidFill>
              </a:rPr>
              <a:t>breakfast</a:t>
            </a:r>
            <a:endParaRPr lang="en-US" altLang="zh-CN" sz="2000" b="1" dirty="0">
              <a:solidFill>
                <a:srgbClr val="003300"/>
              </a:solidFill>
            </a:endParaRPr>
          </a:p>
        </p:txBody>
      </p:sp>
      <p:sp>
        <p:nvSpPr>
          <p:cNvPr id="228356" name="AutoShape 4"/>
          <p:cNvSpPr/>
          <p:nvPr/>
        </p:nvSpPr>
        <p:spPr bwMode="auto">
          <a:xfrm>
            <a:off x="5364163" y="1773238"/>
            <a:ext cx="576262" cy="4608512"/>
          </a:xfrm>
          <a:prstGeom prst="rightBrace">
            <a:avLst>
              <a:gd name="adj1" fmla="val 6664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6011863" y="2636838"/>
            <a:ext cx="31321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When the teacher came in.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96752"/>
            <a:ext cx="8244408" cy="1143000"/>
          </a:xfrm>
        </p:spPr>
        <p:txBody>
          <a:bodyPr/>
          <a:lstStyle/>
          <a:p>
            <a:r>
              <a:rPr lang="en-US" altLang="zh-CN" b="1" dirty="0">
                <a:solidFill>
                  <a:schemeClr val="hlink"/>
                </a:solidFill>
              </a:rPr>
              <a:t>What was A doing while B was doing sth?</a:t>
            </a:r>
          </a:p>
        </p:txBody>
      </p:sp>
      <p:sp>
        <p:nvSpPr>
          <p:cNvPr id="2293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780928"/>
            <a:ext cx="8893175" cy="2232248"/>
          </a:xfrm>
        </p:spPr>
        <p:txBody>
          <a:bodyPr/>
          <a:lstStyle/>
          <a:p>
            <a:r>
              <a:rPr lang="en-US" altLang="zh-CN" b="1" dirty="0">
                <a:solidFill>
                  <a:srgbClr val="CC6600"/>
                </a:solidFill>
              </a:rPr>
              <a:t>…was running </a:t>
            </a:r>
            <a:r>
              <a:rPr lang="en-US" altLang="zh-CN" b="1" dirty="0">
                <a:solidFill>
                  <a:srgbClr val="003300"/>
                </a:solidFill>
              </a:rPr>
              <a:t>while</a:t>
            </a:r>
            <a:r>
              <a:rPr lang="en-US" altLang="zh-CN" b="1" dirty="0">
                <a:solidFill>
                  <a:srgbClr val="CC6600"/>
                </a:solidFill>
              </a:rPr>
              <a:t> …was walking.</a:t>
            </a:r>
          </a:p>
          <a:p>
            <a:r>
              <a:rPr lang="en-US" altLang="zh-CN" b="1" dirty="0">
                <a:solidFill>
                  <a:srgbClr val="CC6600"/>
                </a:solidFill>
              </a:rPr>
              <a:t>…was playing basketball </a:t>
            </a:r>
            <a:r>
              <a:rPr lang="en-US" altLang="zh-CN" b="1" dirty="0">
                <a:solidFill>
                  <a:srgbClr val="003300"/>
                </a:solidFill>
              </a:rPr>
              <a:t>while</a:t>
            </a:r>
            <a:r>
              <a:rPr lang="en-US" altLang="zh-CN" b="1" dirty="0">
                <a:solidFill>
                  <a:srgbClr val="CC6600"/>
                </a:solidFill>
              </a:rPr>
              <a:t> …was playing football.</a:t>
            </a:r>
          </a:p>
          <a:p>
            <a:r>
              <a:rPr lang="en-US" altLang="zh-CN" b="1" dirty="0">
                <a:solidFill>
                  <a:srgbClr val="CC6600"/>
                </a:solidFill>
              </a:rPr>
              <a:t>…was reading books </a:t>
            </a:r>
            <a:r>
              <a:rPr lang="en-US" altLang="zh-CN" b="1" dirty="0">
                <a:solidFill>
                  <a:srgbClr val="003300"/>
                </a:solidFill>
              </a:rPr>
              <a:t>while</a:t>
            </a:r>
            <a:r>
              <a:rPr lang="en-US" altLang="zh-CN" b="1" dirty="0">
                <a:solidFill>
                  <a:srgbClr val="CC6600"/>
                </a:solidFill>
              </a:rPr>
              <a:t> …was playing computer games.</a:t>
            </a:r>
          </a:p>
          <a:p>
            <a:r>
              <a:rPr lang="en-US" altLang="zh-CN" b="1" dirty="0">
                <a:solidFill>
                  <a:srgbClr val="CC6600"/>
                </a:solidFill>
              </a:rPr>
              <a:t>…was singing </a:t>
            </a:r>
            <a:r>
              <a:rPr lang="en-US" altLang="zh-CN" b="1" dirty="0">
                <a:solidFill>
                  <a:srgbClr val="003300"/>
                </a:solidFill>
              </a:rPr>
              <a:t>while</a:t>
            </a:r>
            <a:r>
              <a:rPr lang="en-US" altLang="zh-CN" b="1" dirty="0">
                <a:solidFill>
                  <a:srgbClr val="CC6600"/>
                </a:solidFill>
              </a:rPr>
              <a:t> …was doing his homework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836712"/>
            <a:ext cx="8540750" cy="798513"/>
          </a:xfrm>
        </p:spPr>
        <p:txBody>
          <a:bodyPr/>
          <a:lstStyle/>
          <a:p>
            <a:r>
              <a:rPr lang="en-US" altLang="zh-CN" b="1" dirty="0">
                <a:solidFill>
                  <a:schemeClr val="hlink"/>
                </a:solidFill>
              </a:rPr>
              <a:t>when ,while </a:t>
            </a:r>
            <a:r>
              <a:rPr lang="zh-CN" altLang="en-US" b="1" dirty="0">
                <a:solidFill>
                  <a:schemeClr val="hlink"/>
                </a:solidFill>
              </a:rPr>
              <a:t>的区别</a:t>
            </a:r>
          </a:p>
        </p:txBody>
      </p:sp>
      <p:sp>
        <p:nvSpPr>
          <p:cNvPr id="2314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1772816"/>
            <a:ext cx="8675687" cy="34115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b="1" dirty="0"/>
              <a:t>I was reading </a:t>
            </a:r>
            <a:r>
              <a:rPr lang="en-US" altLang="zh-CN" b="1" dirty="0">
                <a:solidFill>
                  <a:srgbClr val="FF0000"/>
                </a:solidFill>
              </a:rPr>
              <a:t>when </a:t>
            </a:r>
            <a:r>
              <a:rPr lang="en-US" altLang="zh-CN" b="1" dirty="0"/>
              <a:t>you </a:t>
            </a:r>
            <a:r>
              <a:rPr lang="en-US" altLang="zh-CN" b="1" dirty="0">
                <a:solidFill>
                  <a:srgbClr val="FF0000"/>
                </a:solidFill>
              </a:rPr>
              <a:t>came in.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/>
              <a:t>I was reading  </a:t>
            </a:r>
            <a:r>
              <a:rPr lang="en-US" altLang="zh-CN" b="1" dirty="0">
                <a:solidFill>
                  <a:srgbClr val="FF0000"/>
                </a:solidFill>
              </a:rPr>
              <a:t>when</a:t>
            </a:r>
            <a:r>
              <a:rPr lang="en-US" altLang="zh-CN" b="1" dirty="0"/>
              <a:t> you </a:t>
            </a:r>
            <a:r>
              <a:rPr lang="en-US" altLang="zh-CN" b="1" dirty="0">
                <a:solidFill>
                  <a:srgbClr val="FF0000"/>
                </a:solidFill>
              </a:rPr>
              <a:t>were sleeping</a:t>
            </a:r>
            <a:r>
              <a:rPr lang="en-US" altLang="zh-CN" b="1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000000"/>
                </a:solidFill>
              </a:rPr>
              <a:t>When</a:t>
            </a:r>
            <a:r>
              <a:rPr lang="zh-CN" altLang="en-US" sz="2800" b="1" dirty="0">
                <a:solidFill>
                  <a:srgbClr val="000000"/>
                </a:solidFill>
              </a:rPr>
              <a:t>引导的时间状语从句，谓语是</a:t>
            </a:r>
            <a:r>
              <a:rPr lang="zh-CN" altLang="en-US" sz="2800" b="1" dirty="0">
                <a:solidFill>
                  <a:srgbClr val="FF0000"/>
                </a:solidFill>
              </a:rPr>
              <a:t>延续性</a:t>
            </a:r>
            <a:r>
              <a:rPr lang="zh-CN" altLang="en-US" sz="2800" b="1" dirty="0">
                <a:solidFill>
                  <a:srgbClr val="000000"/>
                </a:solidFill>
              </a:rPr>
              <a:t>的，或者</a:t>
            </a:r>
            <a:r>
              <a:rPr lang="zh-CN" altLang="en-US" sz="2800" b="1" dirty="0">
                <a:solidFill>
                  <a:srgbClr val="FF0000"/>
                </a:solidFill>
              </a:rPr>
              <a:t>短暂性</a:t>
            </a:r>
            <a:r>
              <a:rPr lang="zh-CN" altLang="en-US" sz="2800" b="1" dirty="0">
                <a:solidFill>
                  <a:srgbClr val="000000"/>
                </a:solidFill>
              </a:rPr>
              <a:t>的。通常用</a:t>
            </a:r>
            <a:r>
              <a:rPr lang="zh-CN" altLang="en-US" sz="2800" b="1" dirty="0">
                <a:solidFill>
                  <a:srgbClr val="FF0000"/>
                </a:solidFill>
              </a:rPr>
              <a:t>一般过去时</a:t>
            </a:r>
            <a:r>
              <a:rPr lang="zh-CN" altLang="en-US" sz="2800" b="1" dirty="0">
                <a:solidFill>
                  <a:srgbClr val="000000"/>
                </a:solidFill>
              </a:rPr>
              <a:t>，也可以用进行时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。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692696"/>
            <a:ext cx="8540750" cy="798513"/>
          </a:xfrm>
        </p:spPr>
        <p:txBody>
          <a:bodyPr/>
          <a:lstStyle/>
          <a:p>
            <a:r>
              <a:rPr lang="en-US" altLang="zh-CN" b="1" dirty="0">
                <a:solidFill>
                  <a:schemeClr val="hlink"/>
                </a:solidFill>
              </a:rPr>
              <a:t>when while </a:t>
            </a:r>
            <a:r>
              <a:rPr lang="zh-CN" altLang="en-US" b="1" dirty="0">
                <a:solidFill>
                  <a:schemeClr val="hlink"/>
                </a:solidFill>
              </a:rPr>
              <a:t>的区别</a:t>
            </a:r>
          </a:p>
        </p:txBody>
      </p:sp>
      <p:sp>
        <p:nvSpPr>
          <p:cNvPr id="270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484957"/>
            <a:ext cx="8540750" cy="4248299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/>
              <a:t>My </a:t>
            </a:r>
            <a:r>
              <a:rPr lang="en-US" altLang="zh-CN" sz="2800" b="1" dirty="0"/>
              <a:t>mother was watching TV  </a:t>
            </a:r>
            <a:r>
              <a:rPr lang="en-US" altLang="zh-CN" sz="2800" b="1" dirty="0">
                <a:solidFill>
                  <a:srgbClr val="FF0000"/>
                </a:solidFill>
              </a:rPr>
              <a:t>while </a:t>
            </a:r>
            <a:r>
              <a:rPr lang="en-US" altLang="zh-CN" sz="2800" b="1" dirty="0"/>
              <a:t> I </a:t>
            </a:r>
            <a:r>
              <a:rPr lang="en-US" altLang="zh-CN" sz="2800" b="1" dirty="0">
                <a:solidFill>
                  <a:srgbClr val="FF0000"/>
                </a:solidFill>
              </a:rPr>
              <a:t>was doing my homework</a:t>
            </a:r>
            <a:r>
              <a:rPr lang="en-US" altLang="zh-CN" sz="2800" b="1" dirty="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28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/>
              <a:t>He </a:t>
            </a:r>
            <a:r>
              <a:rPr lang="en-US" altLang="zh-CN" sz="2800" b="1" dirty="0"/>
              <a:t>was taking a shower </a:t>
            </a:r>
            <a:r>
              <a:rPr lang="en-US" altLang="zh-CN" sz="2800" b="1" dirty="0">
                <a:solidFill>
                  <a:srgbClr val="FF0000"/>
                </a:solidFill>
              </a:rPr>
              <a:t> while</a:t>
            </a:r>
            <a:r>
              <a:rPr lang="en-US" altLang="zh-CN" sz="2800" b="1" dirty="0"/>
              <a:t>  his wife </a:t>
            </a:r>
            <a:r>
              <a:rPr lang="en-US" altLang="zh-CN" sz="2800" b="1" dirty="0">
                <a:solidFill>
                  <a:srgbClr val="FF0000"/>
                </a:solidFill>
              </a:rPr>
              <a:t>was talking on the phone</a:t>
            </a:r>
            <a:r>
              <a:rPr lang="en-US" altLang="zh-CN" sz="2800" b="1" dirty="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800" b="1" dirty="0"/>
              <a:t>  </a:t>
            </a:r>
            <a:r>
              <a:rPr lang="en-US" altLang="zh-CN" b="1" dirty="0">
                <a:solidFill>
                  <a:srgbClr val="000000"/>
                </a:solidFill>
              </a:rPr>
              <a:t>while</a:t>
            </a:r>
            <a:r>
              <a:rPr lang="zh-CN" altLang="en-US" b="1" dirty="0">
                <a:solidFill>
                  <a:srgbClr val="000000"/>
                </a:solidFill>
              </a:rPr>
              <a:t>引导的时间状语从句，谓语动词只能是延续性的，通常用进行时。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The teacher came in ____ students were talking noisily.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=The students were talking noisily ___ the teacher came in</a:t>
            </a:r>
            <a:r>
              <a:rPr lang="en-US" altLang="zh-CN" b="1" dirty="0" smtClean="0">
                <a:solidFill>
                  <a:srgbClr val="000000"/>
                </a:solidFill>
              </a:rPr>
              <a:t>.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5868144" y="4653136"/>
            <a:ext cx="10795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</a:rPr>
              <a:t>when</a:t>
            </a:r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3275856" y="4221088"/>
            <a:ext cx="10795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</a:rPr>
              <a:t>while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  <p:bldP spid="270343" grpId="0" animBg="1"/>
      <p:bldP spid="2703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07504" y="914153"/>
            <a:ext cx="878497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</a:rPr>
              <a:t>when </a:t>
            </a:r>
            <a:r>
              <a:rPr lang="zh-CN" altLang="en-US" sz="2800" b="1" dirty="0">
                <a:solidFill>
                  <a:srgbClr val="000000"/>
                </a:solidFill>
              </a:rPr>
              <a:t>后通常加短暂性动词，如：</a:t>
            </a:r>
            <a:r>
              <a:rPr lang="en-US" altLang="zh-CN" sz="2800" b="1" dirty="0">
                <a:solidFill>
                  <a:srgbClr val="009900"/>
                </a:solidFill>
              </a:rPr>
              <a:t>arrive, come in,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9900"/>
                </a:solidFill>
              </a:rPr>
              <a:t>get up, open, close, finish, begin, come, go,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9900"/>
                </a:solidFill>
              </a:rPr>
              <a:t>arrive, reach, get to, leave, move, borrow, buy, die, knock</a:t>
            </a:r>
            <a:r>
              <a:rPr lang="en-US" altLang="zh-CN" sz="2800" dirty="0">
                <a:solidFill>
                  <a:srgbClr val="009900"/>
                </a:solidFill>
              </a:rPr>
              <a:t> </a:t>
            </a:r>
            <a:r>
              <a:rPr lang="zh-CN" altLang="en-US" sz="2800" b="1" dirty="0">
                <a:solidFill>
                  <a:srgbClr val="009900"/>
                </a:solidFill>
              </a:rPr>
              <a:t>等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</a:rPr>
              <a:t>While</a:t>
            </a:r>
            <a:r>
              <a:rPr lang="zh-CN" altLang="en-US" sz="2800" b="1" dirty="0">
                <a:solidFill>
                  <a:srgbClr val="000000"/>
                </a:solidFill>
              </a:rPr>
              <a:t>后通常加延续性动词</a:t>
            </a:r>
            <a:r>
              <a:rPr lang="en-US" altLang="zh-CN" sz="2800" b="1" dirty="0">
                <a:solidFill>
                  <a:srgbClr val="000000"/>
                </a:solidFill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</a:rPr>
              <a:t>如：</a:t>
            </a:r>
            <a:r>
              <a:rPr lang="en-US" altLang="zh-CN" sz="2800" b="1" dirty="0">
                <a:solidFill>
                  <a:srgbClr val="FF00FF"/>
                </a:solidFill>
              </a:rPr>
              <a:t>live, run, stay,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FF"/>
                </a:solidFill>
              </a:rPr>
              <a:t>clean, play, hold, watch, teach, read, study,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FF"/>
                </a:solidFill>
              </a:rPr>
              <a:t>teach, eat, drink, write, dance, sing, smoke</a:t>
            </a:r>
            <a:r>
              <a:rPr lang="en-US" altLang="zh-CN" sz="2800" b="1" dirty="0">
                <a:solidFill>
                  <a:srgbClr val="0099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FF"/>
                </a:solidFill>
              </a:rPr>
              <a:t>等</a:t>
            </a:r>
            <a:endParaRPr lang="zh-CN" altLang="en-US" sz="28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0" y="476672"/>
            <a:ext cx="9540875" cy="63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0000"/>
              </a:spcBef>
            </a:pPr>
            <a:r>
              <a:rPr lang="zh-CN" altLang="en-US" sz="3200" b="1" dirty="0"/>
              <a:t>巩固练习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altLang="zh-CN" sz="3200" b="1" dirty="0"/>
              <a:t>My wallet dropped on the ground </a:t>
            </a:r>
            <a:r>
              <a:rPr lang="en-US" altLang="zh-CN" sz="3200" b="1" dirty="0" smtClean="0"/>
              <a:t>______ </a:t>
            </a:r>
            <a:r>
              <a:rPr lang="en-US" altLang="zh-CN" sz="3200" b="1" dirty="0"/>
              <a:t>I </a:t>
            </a:r>
          </a:p>
          <a:p>
            <a:pPr>
              <a:spcBef>
                <a:spcPct val="10000"/>
              </a:spcBef>
            </a:pPr>
            <a:r>
              <a:rPr lang="en-US" altLang="zh-CN" sz="3200" b="1" dirty="0"/>
              <a:t>   was running.</a:t>
            </a:r>
          </a:p>
          <a:p>
            <a:pPr>
              <a:spcBef>
                <a:spcPct val="10000"/>
              </a:spcBef>
            </a:pPr>
            <a:r>
              <a:rPr lang="en-US" altLang="zh-CN" sz="3200" b="1" dirty="0"/>
              <a:t>2. </a:t>
            </a:r>
            <a:r>
              <a:rPr lang="en-US" altLang="zh-CN" sz="3200" b="1" dirty="0" smtClean="0"/>
              <a:t>______ </a:t>
            </a:r>
            <a:r>
              <a:rPr lang="en-US" altLang="zh-CN" sz="3200" b="1" dirty="0"/>
              <a:t>I was falling asleep, there was </a:t>
            </a:r>
          </a:p>
          <a:p>
            <a:pPr>
              <a:spcBef>
                <a:spcPct val="10000"/>
              </a:spcBef>
            </a:pPr>
            <a:r>
              <a:rPr lang="en-US" altLang="zh-CN" sz="3200" b="1" dirty="0"/>
              <a:t>   a loud knock on the door.</a:t>
            </a:r>
          </a:p>
          <a:p>
            <a:pPr>
              <a:spcBef>
                <a:spcPct val="10000"/>
              </a:spcBef>
            </a:pPr>
            <a:r>
              <a:rPr lang="en-US" altLang="zh-CN" sz="3200" b="1" dirty="0"/>
              <a:t>3. </a:t>
            </a:r>
            <a:r>
              <a:rPr lang="en-US" altLang="zh-CN" sz="3200" b="1" dirty="0" smtClean="0"/>
              <a:t>______ </a:t>
            </a:r>
            <a:r>
              <a:rPr lang="en-US" altLang="zh-CN" sz="3200" b="1" dirty="0"/>
              <a:t>he was reading, an </a:t>
            </a:r>
            <a:r>
              <a:rPr lang="en-US" altLang="zh-CN" sz="3200" b="1" dirty="0" smtClean="0"/>
              <a:t> earthquake </a:t>
            </a:r>
            <a:r>
              <a:rPr lang="en-US" altLang="zh-CN" sz="3200" b="1" dirty="0"/>
              <a:t>started.</a:t>
            </a:r>
          </a:p>
          <a:p>
            <a:pPr>
              <a:spcBef>
                <a:spcPct val="10000"/>
              </a:spcBef>
            </a:pPr>
            <a:r>
              <a:rPr lang="en-US" altLang="zh-CN" sz="3200" b="1" dirty="0"/>
              <a:t>4. Were the students listening to the teacher carefully </a:t>
            </a:r>
            <a:r>
              <a:rPr lang="en-US" altLang="zh-CN" sz="3200" b="1" dirty="0" smtClean="0"/>
              <a:t>______  </a:t>
            </a:r>
            <a:r>
              <a:rPr lang="en-US" altLang="zh-CN" sz="3200" b="1" dirty="0"/>
              <a:t>the teacher was giving </a:t>
            </a:r>
          </a:p>
          <a:p>
            <a:pPr>
              <a:spcBef>
                <a:spcPct val="10000"/>
              </a:spcBef>
            </a:pPr>
            <a:r>
              <a:rPr lang="en-US" altLang="zh-CN" sz="3200" b="1" dirty="0"/>
              <a:t>   a lesson?</a:t>
            </a:r>
          </a:p>
          <a:p>
            <a:pPr>
              <a:spcBef>
                <a:spcPct val="10000"/>
              </a:spcBef>
            </a:pPr>
            <a:r>
              <a:rPr lang="en-US" altLang="zh-CN" sz="3200" b="1" dirty="0"/>
              <a:t>5. </a:t>
            </a:r>
            <a:r>
              <a:rPr lang="en-US" altLang="zh-CN" sz="3200" b="1" dirty="0" smtClean="0"/>
              <a:t>________the </a:t>
            </a:r>
            <a:r>
              <a:rPr lang="en-US" altLang="zh-CN" sz="3200" b="1" dirty="0"/>
              <a:t>telephone rang, I became nervous.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6948488" y="1025947"/>
            <a:ext cx="129592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</a:rPr>
              <a:t>while 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79438" y="2105447"/>
            <a:ext cx="132826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When 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579438" y="3140968"/>
            <a:ext cx="132826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While 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2195736" y="4653136"/>
            <a:ext cx="136815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while 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1042988" y="5777335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</a:rPr>
              <a:t>When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/>
      <p:bldP spid="273412" grpId="0"/>
      <p:bldP spid="273413" grpId="0"/>
      <p:bldP spid="273414" grpId="0"/>
      <p:bldP spid="2734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8928100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 I _________ my homework </a:t>
            </a:r>
            <a:r>
              <a:rPr kumimoji="1"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when 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Mike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_____ last night.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    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昨天晚上迈克来的时候我正在写作业。</a:t>
            </a:r>
          </a:p>
          <a:p>
            <a:pPr>
              <a:lnSpc>
                <a:spcPct val="130000"/>
              </a:lnSpc>
            </a:pPr>
            <a:r>
              <a:rPr kumimoji="1" lang="zh-CN" altLang="en-US" sz="3600" b="1" dirty="0">
                <a:latin typeface="Times New Roman" panose="02020603050405020304" pitchFamily="18" charset="0"/>
              </a:rPr>
              <a:t> 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2. </a:t>
            </a:r>
            <a:r>
              <a:rPr kumimoji="1"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While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Ann ____________TV, her 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father ___ home.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    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安正在看电视时，她父亲回来了。</a:t>
            </a:r>
          </a:p>
          <a:p>
            <a:pPr>
              <a:lnSpc>
                <a:spcPct val="130000"/>
              </a:lnSpc>
            </a:pPr>
            <a:r>
              <a:rPr kumimoji="1" lang="zh-CN" altLang="en-US" sz="3600" b="1" dirty="0">
                <a:latin typeface="Times New Roman" panose="02020603050405020304" pitchFamily="18" charset="0"/>
              </a:rPr>
              <a:t> 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3. What were you doing </a:t>
            </a:r>
            <a:r>
              <a:rPr kumimoji="1"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when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I 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________ at the door?</a:t>
            </a:r>
          </a:p>
          <a:p>
            <a:pPr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   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我敲门的时候你在干什么？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1079178" y="456481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was doing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934715" y="1175619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came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3095303" y="2615481"/>
            <a:ext cx="281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was watching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2214240" y="3253656"/>
            <a:ext cx="156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got</a:t>
            </a:r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936303" y="5496794"/>
            <a:ext cx="208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knocked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utoUpdateAnimBg="0"/>
      <p:bldP spid="243715" grpId="0" autoUpdateAnimBg="0"/>
      <p:bldP spid="243716" grpId="0" autoUpdateAnimBg="0"/>
      <p:bldP spid="243717" grpId="0" autoUpdateAnimBg="0"/>
      <p:bldP spid="243718" grpId="0" autoUpdateAnimBg="0"/>
      <p:bldP spid="243719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A000120150608A01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76AA30"/>
      </a:accent1>
      <a:accent2>
        <a:srgbClr val="5EB5D0"/>
      </a:accent2>
      <a:accent3>
        <a:srgbClr val="FFFFFF"/>
      </a:accent3>
      <a:accent4>
        <a:srgbClr val="505050"/>
      </a:accent4>
      <a:accent5>
        <a:srgbClr val="BDD2AD"/>
      </a:accent5>
      <a:accent6>
        <a:srgbClr val="54A4BC"/>
      </a:accent6>
      <a:hlink>
        <a:srgbClr val="0070C0"/>
      </a:hlink>
      <a:folHlink>
        <a:srgbClr val="7F7F7F"/>
      </a:folHlink>
    </a:clrScheme>
    <a:fontScheme name="A000120150608A01PW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8A01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76AA30"/>
        </a:accent1>
        <a:accent2>
          <a:srgbClr val="5EB5D0"/>
        </a:accent2>
        <a:accent3>
          <a:srgbClr val="FFFFFF"/>
        </a:accent3>
        <a:accent4>
          <a:srgbClr val="505050"/>
        </a:accent4>
        <a:accent5>
          <a:srgbClr val="BDD2AD"/>
        </a:accent5>
        <a:accent6>
          <a:srgbClr val="54A4BC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535</Words>
  <Application>Microsoft Office PowerPoint</Application>
  <PresentationFormat>全屏显示(4:3)</PresentationFormat>
  <Paragraphs>110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Wingdings 2</vt:lpstr>
      <vt:lpstr>WWW.2PPT.COM
</vt:lpstr>
      <vt:lpstr>PowerPoint 演示文稿</vt:lpstr>
      <vt:lpstr>What were you doing when the teacher came into the classroom just now?</vt:lpstr>
      <vt:lpstr>when</vt:lpstr>
      <vt:lpstr>What was A doing while B was doing sth?</vt:lpstr>
      <vt:lpstr>when ,while 的区别</vt:lpstr>
      <vt:lpstr>when while 的区别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2007-05-04T12:52:00Z</dcterms:created>
  <dcterms:modified xsi:type="dcterms:W3CDTF">2023-01-16T16:41:10Z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860E01959B5A47AA81FF7D02CABAC8D2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