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7" r:id="rId11"/>
    <p:sldId id="269" r:id="rId12"/>
    <p:sldId id="270" r:id="rId13"/>
    <p:sldId id="277" r:id="rId14"/>
    <p:sldId id="272" r:id="rId15"/>
    <p:sldId id="273" r:id="rId16"/>
    <p:sldId id="278" r:id="rId17"/>
    <p:sldId id="276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7D8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2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267654D-5C9E-4AD0-9918-F171255409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DFBD98E-A40F-4693-BDB8-B5951D29AFF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D98E-A40F-4693-BDB8-B5951D29AFF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D30BB-32EB-4A83-A4E3-E9116B36CC67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1C93DA-8C4B-44E8-8FA2-D7DFF9657DDC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EE687-3BD7-4464-A55B-DF635A997AF2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FE384-52A5-41BA-8FD5-00D534F7A945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69C98-2BF9-4E64-9B2B-EF63AE6065D3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57E8A4-0BFA-40CF-BAFB-8002D9016066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4AB47-5DF0-4AD7-938A-A843575BCD66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CB12D-9589-4828-862A-D24ECFA4FB97}" type="slidenum">
              <a:rPr lang="zh-CN" altLang="en-US" smtClean="0"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A97156-4B32-4FDF-930D-C5B95D85022D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F39889-264D-4EB9-BA22-A30768171DEA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EA99F2-6B17-4879-A62A-44E3DD266C39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AC2EF3-7241-4AF2-AB02-E7393B12433F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2A1AF-6AD2-46DD-BA2A-70D3BF2AC71A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83278-5C10-4EE6-8275-34F3E5EEE066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981E76-365F-4CA7-870E-C898258D8CE6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19762B-147C-4A21-919C-18F2344F2265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3805-3DB0-4C82-A843-2C2517F365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897E-345E-4D21-B215-9F7AB56A06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69A0-BF64-46B1-9CED-468FC6659C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D77F-EC9E-4110-A2B6-95B46FA83D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67751-F528-4ED9-979B-B3123FF973F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B9CD-CE7C-4AAE-AE72-F97932C0D6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CC9A3-269A-4278-B8E9-AD601D1CE3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9AE6-073F-489F-B3B5-8FD8D09CB6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3805-3DB0-4C82-A843-2C2517F365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897E-345E-4D21-B215-9F7AB56A06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2AC7-334C-4F08-88D3-14DAEC8C357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278DB-BAFC-443D-AE61-A91B092F95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BBC9-115D-4C77-A88F-10DA215D8A9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4C1E-E23A-472F-B434-FAD6F6D99E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7F7EE-BCE4-4FEC-8633-E6EB1D0A029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0AB9-023E-4BC5-BABB-C7A320850E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90E9B-EC0E-4A44-8215-CD8382130A3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B969-7D5D-48B5-A170-36A01EFD86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36BA-1608-4669-B212-5A2D95C789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9F97-C1D0-45AD-8ED4-4CD4DB76AA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20F7-7428-4D08-9F2E-0D8CC0292F5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6D28-C0E4-4B4D-ADDD-10918E37FB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D393-45F5-427D-990B-C75FE4C438F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53B45-F39B-4501-A890-98B9013D2B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9E6EBB-B3C1-4E94-8ACF-034625AD207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409BDF-721B-4A1A-A52B-259A4BDC07E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.pn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3.pn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audio" Target="file:///C:\Users\MeBiuS\Desktop\&#33521;&#35821;%20&#19977;&#24180;&#32423;&#19979;&#20876;%20&#25945;&#23398;&#35838;&#20214;\Module%203\Unit%207\&#38899;&#39057;\p15.mp3" TargetMode="External"/><Relationship Id="rId1" Type="http://schemas.microsoft.com/office/2007/relationships/media" Target="file:///C:\Users\MeBiuS\Desktop\&#33521;&#35821;%20&#19977;&#24180;&#32423;&#19979;&#20876;%20&#25945;&#23398;&#35838;&#20214;\Module%203\Unit%207\&#38899;&#39057;\p15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image" Target="../media/image2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922168" y="3861048"/>
            <a:ext cx="18716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第二课时</a:t>
            </a:r>
          </a:p>
        </p:txBody>
      </p:sp>
      <p:sp>
        <p:nvSpPr>
          <p:cNvPr id="2056" name="标题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11500" i="1" dirty="0" smtClean="0">
                <a:solidFill>
                  <a:srgbClr val="7D87BB"/>
                </a:solidFill>
                <a:latin typeface="Broadway" panose="04040905080B02020502" pitchFamily="82" charset="0"/>
              </a:rPr>
              <a:t>Hobbies</a:t>
            </a:r>
            <a:endParaRPr lang="zh-CN" altLang="en-US" sz="11500" i="1" dirty="0" smtClean="0">
              <a:solidFill>
                <a:srgbClr val="7D87BB"/>
              </a:solidFill>
              <a:latin typeface="Broadway" panose="04040905080B02020502" pitchFamily="82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1" y="2398713"/>
            <a:ext cx="3960440" cy="345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-17813" y="6021288"/>
            <a:ext cx="9161813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0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3323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act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771775" y="1052513"/>
            <a:ext cx="489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What about you?</a:t>
            </a:r>
            <a:endParaRPr lang="zh-CN" altLang="en-US" sz="3600">
              <a:latin typeface="GCFrutiger" pitchFamily="50" charset="0"/>
            </a:endParaRPr>
          </a:p>
        </p:txBody>
      </p:sp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16113"/>
            <a:ext cx="22193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3897313"/>
            <a:ext cx="252095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1989138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3941763"/>
            <a:ext cx="2160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825" y="2133600"/>
            <a:ext cx="23717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48488" y="4005263"/>
            <a:ext cx="18002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1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4348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Make a dialogue 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68313" y="981075"/>
            <a:ext cx="4319587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GCFrutiger" pitchFamily="50" charset="0"/>
                <a:ea typeface="宋体" panose="02010600030101010101" pitchFamily="2" charset="-122"/>
              </a:rPr>
              <a:t>What do you like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宋体" panose="02010600030101010101" pitchFamily="2" charset="-122"/>
              </a:rPr>
              <a:t>(doing)</a:t>
            </a:r>
            <a:r>
              <a:rPr lang="en-US" altLang="zh-CN" sz="2400" dirty="0">
                <a:latin typeface="GCFrutiger" pitchFamily="50" charset="0"/>
                <a:ea typeface="宋体" panose="02010600030101010101" pitchFamily="2" charset="-122"/>
              </a:rPr>
              <a:t>? </a:t>
            </a:r>
          </a:p>
          <a:p>
            <a:pPr>
              <a:defRPr/>
            </a:pPr>
            <a:r>
              <a:rPr lang="en-US" altLang="zh-CN" sz="2400" dirty="0">
                <a:latin typeface="GCFrutiger" pitchFamily="50" charset="0"/>
                <a:ea typeface="宋体" panose="02010600030101010101" pitchFamily="2" charset="-122"/>
              </a:rPr>
              <a:t>What about you?</a:t>
            </a:r>
            <a:endParaRPr lang="zh-CN" altLang="en-US" sz="2400" dirty="0">
              <a:latin typeface="GCFrutiger" pitchFamily="50" charset="0"/>
              <a:ea typeface="宋体" panose="02010600030101010101" pitchFamily="2" charset="-122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572000" y="981075"/>
            <a:ext cx="4321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I like (doing) …</a:t>
            </a:r>
          </a:p>
          <a:p>
            <a:pPr eaLnBrk="1" hangingPunct="1"/>
            <a:r>
              <a:rPr lang="en-US" altLang="zh-CN" sz="2400">
                <a:latin typeface="GCFrutiger" pitchFamily="50" charset="0"/>
              </a:rPr>
              <a:t>I can …</a:t>
            </a:r>
            <a:endParaRPr lang="zh-CN" altLang="en-US" sz="2400">
              <a:latin typeface="GCFrutiger" pitchFamily="50" charset="0"/>
            </a:endParaRPr>
          </a:p>
        </p:txBody>
      </p:sp>
      <p:pic>
        <p:nvPicPr>
          <p:cNvPr id="14342" name="Picture 4" descr="D:\课件制作\Unit1-9\u7\pictures\pain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77431">
            <a:off x="2555875" y="2276475"/>
            <a:ext cx="222726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D:\课件制作\Unit1-9\u7\pictures\dan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075497">
            <a:off x="361950" y="2579688"/>
            <a:ext cx="22066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D:\课件制作\Unit1-9\u7\pictures\dancee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688" y="3644900"/>
            <a:ext cx="21701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7" descr="D:\课件制作\Unit1-9\u7\pictures\swim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542244">
            <a:off x="1409700" y="4700588"/>
            <a:ext cx="2227263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9" descr="D:\课件制作\Unit1-9\u7\pictures\skate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921834">
            <a:off x="5580063" y="2060575"/>
            <a:ext cx="21605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0" descr="D:\课件制作\Unit1-9\u7\pictures\read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-589455">
            <a:off x="3995738" y="4797425"/>
            <a:ext cx="21701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4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7025"/>
            <a:ext cx="42100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92238"/>
            <a:ext cx="9144000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1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6396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176713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920914"/>
            <a:ext cx="41764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My </a:t>
            </a:r>
            <a:r>
              <a:rPr lang="en-US" altLang="zh-CN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colourful</a:t>
            </a:r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 life</a:t>
            </a:r>
            <a:endParaRPr lang="zh-CN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pic>
        <p:nvPicPr>
          <p:cNvPr id="16389" name="Picture 4" descr="D:\课件制作\Unit1-9\u7\pictures\pain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2781300"/>
            <a:ext cx="28813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D:\课件制作\Unit1-9\u7\pictures\dan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836613"/>
            <a:ext cx="2855913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D:\课件制作\Unit1-9\u7\pictures\dancee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6325" y="3933825"/>
            <a:ext cx="28082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D:\课件制作\Unit1-9\u7\pictures\swim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825" y="4724400"/>
            <a:ext cx="28813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D:\课件制作\Unit1-9\u7\pictures\skate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03575" y="1844675"/>
            <a:ext cx="27955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D:\课件制作\Unit1-9\u7\pictures\read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03575" y="3933825"/>
            <a:ext cx="28082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6227763" y="1844675"/>
            <a:ext cx="29162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Hello, I am …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like …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like …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can ... </a:t>
            </a:r>
            <a:endParaRPr lang="zh-CN" altLang="en-US" sz="32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7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7416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249738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write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980728"/>
            <a:ext cx="41764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My </a:t>
            </a:r>
            <a:r>
              <a:rPr lang="en-US" altLang="zh-CN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colourful</a:t>
            </a:r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 life</a:t>
            </a:r>
            <a:endParaRPr lang="zh-CN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sp>
        <p:nvSpPr>
          <p:cNvPr id="6" name="流程图: 数据 5"/>
          <p:cNvSpPr/>
          <p:nvPr/>
        </p:nvSpPr>
        <p:spPr>
          <a:xfrm>
            <a:off x="2987675" y="1916113"/>
            <a:ext cx="5976938" cy="4581525"/>
          </a:xfrm>
          <a:prstGeom prst="flowChartInputOutp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7414" name="Picture 4" descr="D:\课件制作\Unit1-9\u7\pictures\pain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2636838"/>
            <a:ext cx="41402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4427538" y="2409825"/>
            <a:ext cx="38163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Hello, I am Jane.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Look, this is me.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 like drawing.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 like painting too.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 can paint nice pictures.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 am a super girl. </a:t>
            </a:r>
            <a:endParaRPr lang="zh-CN" altLang="en-US" sz="32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0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844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176713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流程图: 数据 3"/>
          <p:cNvSpPr/>
          <p:nvPr/>
        </p:nvSpPr>
        <p:spPr>
          <a:xfrm>
            <a:off x="2987675" y="1916113"/>
            <a:ext cx="5976938" cy="4581525"/>
          </a:xfrm>
          <a:prstGeom prst="flowChartInputOutp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4211638" y="2492375"/>
            <a:ext cx="45005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Stick your pictures</a:t>
            </a:r>
          </a:p>
          <a:p>
            <a:pPr eaLnBrk="1" hangingPunct="1">
              <a:buFontTx/>
              <a:buAutoNum type="arabicPeriod"/>
            </a:pPr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Write </a:t>
            </a:r>
          </a:p>
          <a:p>
            <a:pPr eaLnBrk="1" hangingPunct="1">
              <a:buFontTx/>
              <a:buAutoNum type="arabicPeriod"/>
            </a:pPr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Read </a:t>
            </a:r>
            <a:endParaRPr lang="zh-CN" altLang="en-US" sz="3200" dirty="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980728"/>
            <a:ext cx="41764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My </a:t>
            </a:r>
            <a:r>
              <a:rPr lang="en-US" altLang="zh-CN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colourful</a:t>
            </a:r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 life</a:t>
            </a:r>
            <a:endParaRPr lang="zh-CN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sp>
        <p:nvSpPr>
          <p:cNvPr id="9" name="流程图: 过程 8"/>
          <p:cNvSpPr/>
          <p:nvPr/>
        </p:nvSpPr>
        <p:spPr>
          <a:xfrm>
            <a:off x="539750" y="2133600"/>
            <a:ext cx="3671888" cy="3959225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116013" y="5241925"/>
            <a:ext cx="25923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CFrutiger" pitchFamily="50" charset="0"/>
                <a:ea typeface="宋体" panose="02010600030101010101" pitchFamily="2" charset="-122"/>
              </a:rPr>
              <a:t>Your picture</a:t>
            </a:r>
          </a:p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CFrutiger" pitchFamily="50" charset="0"/>
                <a:ea typeface="宋体" panose="02010600030101010101" pitchFamily="2" charset="-122"/>
              </a:rPr>
              <a:t>here!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CFrutiger" pitchFamily="50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0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9465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176713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流程图: 数据 3"/>
          <p:cNvSpPr/>
          <p:nvPr/>
        </p:nvSpPr>
        <p:spPr>
          <a:xfrm>
            <a:off x="2987675" y="1916113"/>
            <a:ext cx="5976938" cy="4581525"/>
          </a:xfrm>
          <a:prstGeom prst="flowChartInputOutp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627784" y="980728"/>
            <a:ext cx="41764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My </a:t>
            </a:r>
            <a:r>
              <a:rPr lang="en-US" altLang="zh-CN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colourful</a:t>
            </a:r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 life</a:t>
            </a:r>
            <a:endParaRPr lang="zh-CN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sp>
        <p:nvSpPr>
          <p:cNvPr id="9" name="流程图: 过程 8"/>
          <p:cNvSpPr/>
          <p:nvPr/>
        </p:nvSpPr>
        <p:spPr>
          <a:xfrm>
            <a:off x="395288" y="2133600"/>
            <a:ext cx="3816350" cy="424815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42988" y="5600700"/>
            <a:ext cx="25923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CFrutiger" pitchFamily="50" charset="0"/>
                <a:ea typeface="宋体" panose="02010600030101010101" pitchFamily="2" charset="-122"/>
              </a:rPr>
              <a:t>Your picture</a:t>
            </a:r>
          </a:p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CFrutiger" pitchFamily="50" charset="0"/>
                <a:ea typeface="宋体" panose="02010600030101010101" pitchFamily="2" charset="-122"/>
              </a:rPr>
              <a:t>here!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CFrutiger" pitchFamily="50" charset="0"/>
              <a:ea typeface="宋体" panose="02010600030101010101" pitchFamily="2" charset="-122"/>
            </a:endParaRP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4716463" y="2252663"/>
            <a:ext cx="3816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Hello, ...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Look, this is me.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 like ...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 like ...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 can ...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 am …</a:t>
            </a:r>
            <a:endParaRPr lang="zh-CN" altLang="en-US" sz="32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835150" y="1484313"/>
            <a:ext cx="6408738" cy="3216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45000"/>
              </a:lnSpc>
              <a:defRPr/>
            </a:pPr>
            <a:r>
              <a:rPr lang="en-US" altLang="zh-CN" sz="28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1   Talk about your hobbies.</a:t>
            </a:r>
          </a:p>
          <a:p>
            <a:pPr marL="342900" indent="-342900">
              <a:lnSpc>
                <a:spcPct val="145000"/>
              </a:lnSpc>
              <a:defRPr/>
            </a:pPr>
            <a:r>
              <a:rPr lang="en-US" altLang="zh-CN" sz="28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2   Write about one of your hobbies.</a:t>
            </a:r>
            <a:endParaRPr lang="en-US" altLang="zh-CN" sz="2800" dirty="0">
              <a:solidFill>
                <a:srgbClr val="FF0000"/>
              </a:solidFill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533400" indent="-533400">
              <a:lnSpc>
                <a:spcPct val="145000"/>
              </a:lnSpc>
              <a:defRPr/>
            </a:pPr>
            <a:r>
              <a:rPr lang="en-US" altLang="zh-CN" sz="28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3   Complete Workbook pages 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38, 40 and 41</a:t>
            </a:r>
            <a:r>
              <a:rPr lang="en-US" altLang="zh-CN" sz="2800" dirty="0" smtClean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 </a:t>
            </a:r>
            <a:endParaRPr lang="en-US" altLang="zh-CN" sz="2800" dirty="0">
              <a:solidFill>
                <a:srgbClr val="FF0000"/>
              </a:solidFill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45000"/>
              </a:lnSpc>
              <a:defRPr/>
            </a:pPr>
            <a:endParaRPr lang="en-US" altLang="zh-CN" sz="2800" dirty="0"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26187">
            <a:off x="168275" y="763588"/>
            <a:ext cx="174148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5988" y="4581525"/>
            <a:ext cx="18780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2484438" y="549275"/>
            <a:ext cx="4102100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333742">
            <a:off x="1530350" y="4214813"/>
            <a:ext cx="145415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82925" y="4121150"/>
            <a:ext cx="1546225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677220">
            <a:off x="4749800" y="3935413"/>
            <a:ext cx="1670050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1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8888" y="2349500"/>
            <a:ext cx="6397625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2087563"/>
            <a:ext cx="4537075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:\课件制作\Unit1-9\u7\pictures\skate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1989138"/>
            <a:ext cx="5281613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:\课件制作\Unit1-9\u7\pictures\sing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63713" y="1916113"/>
            <a:ext cx="4824412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:\课件制作\Unit1-9\u7\pictures\dance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24075" y="2060575"/>
            <a:ext cx="372903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051050" y="2420938"/>
            <a:ext cx="423227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95513" y="1989138"/>
            <a:ext cx="373697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Box 4"/>
          <p:cNvSpPr txBox="1">
            <a:spLocks noChangeArrowheads="1"/>
          </p:cNvSpPr>
          <p:nvPr/>
        </p:nvSpPr>
        <p:spPr bwMode="auto">
          <a:xfrm>
            <a:off x="1692275" y="1125538"/>
            <a:ext cx="633571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latin typeface="GCFrutiger" pitchFamily="50" charset="0"/>
                <a:ea typeface="宋体" panose="02010600030101010101" pitchFamily="2" charset="-122"/>
              </a:rPr>
              <a:t>What do you like 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宋体" panose="02010600030101010101" pitchFamily="2" charset="-122"/>
              </a:rPr>
              <a:t>(doing)</a:t>
            </a:r>
            <a:r>
              <a:rPr lang="en-US" altLang="zh-CN" sz="3600" dirty="0">
                <a:latin typeface="GCFrutiger" pitchFamily="50" charset="0"/>
                <a:ea typeface="宋体" panose="02010600030101010101" pitchFamily="2" charset="-122"/>
              </a:rPr>
              <a:t>?</a:t>
            </a:r>
            <a:endParaRPr lang="zh-CN" altLang="en-US" sz="3600" dirty="0">
              <a:latin typeface="GCFrutiger" pitchFamily="50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2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spell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908050"/>
            <a:ext cx="129698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86080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844675"/>
            <a:ext cx="8175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D:\课件制作\Unit1-9\u7\pictures\swim2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6126163"/>
            <a:ext cx="12223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852738"/>
            <a:ext cx="12922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684213" y="5013325"/>
            <a:ext cx="6127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55875" y="765175"/>
            <a:ext cx="2952750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reading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skating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painting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singing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dancing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swimming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08625" y="765175"/>
            <a:ext cx="2951163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read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skate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paint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sing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dance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swim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4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6158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176713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write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684213" y="1841500"/>
            <a:ext cx="8280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3200" dirty="0">
                <a:latin typeface="GCFrutiger" pitchFamily="50" charset="0"/>
              </a:rPr>
              <a:t> I am Peter. I like ________ books.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3200" dirty="0">
                <a:latin typeface="GCFrutiger" pitchFamily="50" charset="0"/>
              </a:rPr>
              <a:t> My name is Jane. I like _________ in winter. 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3200" dirty="0">
                <a:latin typeface="GCFrutiger" pitchFamily="50" charset="0"/>
              </a:rPr>
              <a:t> I like _________ pictures.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sz="3200" dirty="0">
                <a:latin typeface="GCFrutiger" pitchFamily="50" charset="0"/>
              </a:rPr>
              <a:t> — What do you like?  </a:t>
            </a:r>
            <a:br>
              <a:rPr lang="en-US" altLang="zh-CN" sz="3200" dirty="0">
                <a:latin typeface="GCFrutiger" pitchFamily="50" charset="0"/>
              </a:rPr>
            </a:br>
            <a:r>
              <a:rPr lang="en-US" altLang="zh-CN" sz="3200" dirty="0">
                <a:latin typeface="GCFrutiger" pitchFamily="50" charset="0"/>
              </a:rPr>
              <a:t> — I like ________. </a:t>
            </a:r>
          </a:p>
          <a:p>
            <a:pPr eaLnBrk="1" hangingPunct="1">
              <a:buFontTx/>
              <a:buAutoNum type="arabicPeriod"/>
            </a:pPr>
            <a:endParaRPr lang="zh-CN" altLang="en-US" sz="3200" dirty="0">
              <a:latin typeface="GCFrutiger" pitchFamily="50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0" y="1628775"/>
            <a:ext cx="8893175" cy="4824413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785813"/>
            <a:ext cx="15621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1063" y="3716338"/>
            <a:ext cx="170656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3963" y="5202238"/>
            <a:ext cx="15525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56100" y="1916113"/>
            <a:ext cx="1871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reading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95963" y="2700338"/>
            <a:ext cx="1871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skating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66950" y="4140200"/>
            <a:ext cx="208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painting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71775" y="5581650"/>
            <a:ext cx="187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singing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pic>
        <p:nvPicPr>
          <p:cNvPr id="6157" name="Picture 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37513" y="2700338"/>
            <a:ext cx="11064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718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5473700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Read, choose and write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611188" y="981075"/>
            <a:ext cx="81375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3200" dirty="0">
                <a:latin typeface="GCFrutiger" pitchFamily="50" charset="0"/>
              </a:rPr>
              <a:t>I like ________. I can ______ very well.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            ( sing, singing )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2. I can ______ books. I like _______ books at home.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             ( read, reading )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3. What do you like? I like ________. I can ______ nice pictures.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              ( paint, painting )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4. I like ____________ in summer. It is cool. I can ______ fast in the water.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               ( swim, swimming </a:t>
            </a:r>
            <a:r>
              <a:rPr lang="en-US" altLang="zh-CN" sz="3200" dirty="0" smtClean="0">
                <a:latin typeface="GCFrutiger" pitchFamily="50" charset="0"/>
              </a:rPr>
              <a:t>)</a:t>
            </a:r>
            <a:endParaRPr lang="en-US" altLang="zh-CN" sz="3200" dirty="0">
              <a:latin typeface="GCFrutiger" pitchFamily="50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79613" y="917575"/>
            <a:ext cx="1871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singing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32363" y="908050"/>
            <a:ext cx="1079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sing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68538" y="1916113"/>
            <a:ext cx="1079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read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24525" y="1916113"/>
            <a:ext cx="172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reading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51500" y="3357563"/>
            <a:ext cx="187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painting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42988" y="3852863"/>
            <a:ext cx="165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paint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76475" y="4859338"/>
            <a:ext cx="21510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swimming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32013" y="5381625"/>
            <a:ext cx="15763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swim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4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8197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816350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talk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813" y="1125538"/>
            <a:ext cx="5969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9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9226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981075"/>
            <a:ext cx="23764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124075" y="1125538"/>
            <a:ext cx="324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I like singing. </a:t>
            </a:r>
            <a:endParaRPr lang="zh-CN" altLang="en-US" sz="3200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2813" y="3141663"/>
            <a:ext cx="3481387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5364163" y="1700213"/>
            <a:ext cx="3240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I like skating. </a:t>
            </a:r>
            <a:endParaRPr lang="zh-CN" altLang="en-US" sz="3200"/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5364163" y="2420938"/>
            <a:ext cx="3779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I like dancing too. </a:t>
            </a:r>
            <a:endParaRPr lang="zh-CN" altLang="en-US" sz="3200"/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5795963" y="3143250"/>
            <a:ext cx="37798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</a:rPr>
              <a:t>I like skating and dancing. </a:t>
            </a:r>
            <a:endParaRPr lang="zh-CN" altLang="en-US" sz="32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3" grpId="0"/>
      <p:bldP spid="9224" grpId="0"/>
      <p:bldP spid="92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7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0248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981075"/>
            <a:ext cx="288131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779838" y="1196975"/>
            <a:ext cx="3241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I like painting. </a:t>
            </a:r>
            <a:endParaRPr lang="zh-CN" altLang="en-US" sz="3200">
              <a:latin typeface="GCFrutiger" pitchFamily="50" charset="0"/>
            </a:endParaRP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3800" y="3387725"/>
            <a:ext cx="34480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1763713" y="4581525"/>
            <a:ext cx="33131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I like reading and swimming. </a:t>
            </a:r>
            <a:endParaRPr lang="zh-CN" altLang="en-US" sz="32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allAtOnce"/>
      <p:bldP spid="102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8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2311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2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357688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circle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323850" y="3051175"/>
            <a:ext cx="763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Peter likes __________ and ___________. </a:t>
            </a:r>
            <a:endParaRPr lang="zh-CN" altLang="en-US" sz="2800">
              <a:latin typeface="GCFrutiger" pitchFamily="50" charset="0"/>
            </a:endParaRPr>
          </a:p>
        </p:txBody>
      </p:sp>
      <p:sp>
        <p:nvSpPr>
          <p:cNvPr id="12293" name="TextBox 17"/>
          <p:cNvSpPr txBox="1">
            <a:spLocks noChangeArrowheads="1"/>
          </p:cNvSpPr>
          <p:nvPr/>
        </p:nvSpPr>
        <p:spPr bwMode="auto">
          <a:xfrm>
            <a:off x="323850" y="5643563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Jane likes __________. She likes __________ too.</a:t>
            </a:r>
            <a:endParaRPr lang="zh-CN" altLang="en-US" sz="2800">
              <a:latin typeface="GCFrutiger" pitchFamily="50" charset="0"/>
            </a:endParaRPr>
          </a:p>
        </p:txBody>
      </p:sp>
      <p:pic>
        <p:nvPicPr>
          <p:cNvPr id="12294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1850" y="1860550"/>
            <a:ext cx="11017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7088" y="1644650"/>
            <a:ext cx="12049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14700" y="1644650"/>
            <a:ext cx="11128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48488" y="17160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00563" y="1800225"/>
            <a:ext cx="13239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975350" y="1682750"/>
            <a:ext cx="8636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1850" y="4275138"/>
            <a:ext cx="11017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7088" y="4059238"/>
            <a:ext cx="120491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14700" y="4059238"/>
            <a:ext cx="11128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48488" y="413067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00563" y="4130675"/>
            <a:ext cx="132397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975350" y="4044950"/>
            <a:ext cx="863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1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92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3255963" y="1646238"/>
            <a:ext cx="1244600" cy="11779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948488" y="1587500"/>
            <a:ext cx="1008062" cy="11779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87400" y="4059238"/>
            <a:ext cx="1244600" cy="11779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824538" y="3998913"/>
            <a:ext cx="1244600" cy="11779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全屏显示(4:3)</PresentationFormat>
  <Paragraphs>115</Paragraphs>
  <Slides>17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 Unicode MS</vt:lpstr>
      <vt:lpstr>GCFrutiger</vt:lpstr>
      <vt:lpstr>宋体</vt:lpstr>
      <vt:lpstr>微软雅黑</vt:lpstr>
      <vt:lpstr>Arial</vt:lpstr>
      <vt:lpstr>Arial Black</vt:lpstr>
      <vt:lpstr>Broadway</vt:lpstr>
      <vt:lpstr>Calibri</vt:lpstr>
      <vt:lpstr>WWW.2PPT.COM
</vt:lpstr>
      <vt:lpstr>Hobbies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2012-11-22T13:15:00Z</dcterms:created>
  <dcterms:modified xsi:type="dcterms:W3CDTF">2023-01-16T16:41:19Z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FE82E7F138F44C86A52E60A485970544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