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9" r:id="rId4"/>
    <p:sldId id="279" r:id="rId5"/>
    <p:sldId id="280" r:id="rId6"/>
    <p:sldId id="258" r:id="rId7"/>
    <p:sldId id="281" r:id="rId8"/>
    <p:sldId id="286" r:id="rId9"/>
    <p:sldId id="282" r:id="rId10"/>
    <p:sldId id="263" r:id="rId11"/>
    <p:sldId id="283" r:id="rId12"/>
    <p:sldId id="284" r:id="rId13"/>
    <p:sldId id="285" r:id="rId14"/>
    <p:sldId id="276" r:id="rId15"/>
    <p:sldId id="26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02"/>
    <a:srgbClr val="003300"/>
    <a:srgbClr val="00CC00"/>
    <a:srgbClr val="FC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270" y="-264"/>
      </p:cViewPr>
      <p:guideLst>
        <p:guide orient="horz" pos="2160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04" y="-72"/>
      </p:cViewPr>
      <p:guideLst>
        <p:guide orient="horz" pos="288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EBCC3A9-82B4-4BAD-BC5B-554105E0092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35FC610-D0CA-438D-AE7A-86443A21A05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455C3-C7D5-4E1A-9432-75D3A588972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208C0-6AAF-42E9-A43E-43DCFD7871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6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208C0-6AAF-42E9-A43E-43DCFD78713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66938"/>
            <a:ext cx="7772400" cy="1262062"/>
          </a:xfrm>
        </p:spPr>
        <p:txBody>
          <a:bodyPr/>
          <a:lstStyle>
            <a:lvl1pPr marL="0" indent="0"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73463"/>
            <a:ext cx="6400800" cy="1127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C2D6F-7140-467E-A554-62833372E55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FF55D-1A66-4726-86CC-FA86C7A754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0999F-8C5F-49A0-A2E1-64ED9C895E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F0110-01D6-4512-ABB6-FA01FD2AEA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-1257300" y="-600075"/>
            <a:ext cx="5684838" cy="4713288"/>
          </a:xfrm>
          <a:prstGeom prst="wedgeEllipseCallout">
            <a:avLst>
              <a:gd name="adj1" fmla="val 23259"/>
              <a:gd name="adj2" fmla="val 62912"/>
            </a:avLst>
          </a:prstGeom>
          <a:solidFill>
            <a:srgbClr val="CF743D">
              <a:alpha val="21999"/>
            </a:srgbClr>
          </a:solidFill>
          <a:ln w="9525">
            <a:noFill/>
            <a:miter lim="800000"/>
          </a:ln>
          <a:effectLst/>
        </p:spPr>
        <p:txBody>
          <a:bodyPr wrap="none" lIns="90170" tIns="46990" rIns="90170" bIns="46990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743D"/>
          </a:solidFill>
          <a:latin typeface="Yikes!" pitchFamily="2" charset="-52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CF743D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CF743D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标题 1"/>
          <p:cNvSpPr txBox="1"/>
          <p:nvPr/>
        </p:nvSpPr>
        <p:spPr bwMode="auto">
          <a:xfrm>
            <a:off x="714002" y="3002056"/>
            <a:ext cx="7772400" cy="95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分数除法问题（部分与整体的关系）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830411" y="1556792"/>
            <a:ext cx="75723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布</a:t>
            </a:r>
            <a:r>
              <a:rPr lang="zh-CN" alt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艺兴趣小</a:t>
            </a:r>
            <a:r>
              <a:rPr lang="zh-CN" alt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组</a:t>
            </a:r>
            <a:endParaRPr lang="zh-CN" alt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47123" y="458112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357188" y="642938"/>
            <a:ext cx="7786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ea typeface="楷体_GB2312" pitchFamily="49" charset="-122"/>
                <a:hlinkClick r:id="rId2" action="ppaction://hlinksldjump"/>
              </a:rPr>
              <a:t>五、巩固应用，拓展提高</a:t>
            </a:r>
            <a:endParaRPr lang="zh-CN" altLang="en-US" sz="3200" b="1" dirty="0">
              <a:ea typeface="楷体_GB2312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938" y="1714500"/>
            <a:ext cx="41338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chemeClr val="accent6"/>
                </a:solidFill>
                <a:latin typeface="Arial" panose="020B0604020202020204" pitchFamily="34" charset="0"/>
              </a:rPr>
              <a:t>1. </a:t>
            </a:r>
            <a:r>
              <a:rPr lang="zh-CN" altLang="zh-CN" b="1" dirty="0">
                <a:solidFill>
                  <a:schemeClr val="accent6"/>
                </a:solidFill>
                <a:latin typeface="Arial" panose="020B0604020202020204" pitchFamily="34" charset="0"/>
              </a:rPr>
              <a:t>先把数量关系式补充完整，再解答。</a:t>
            </a:r>
            <a:endParaRPr lang="zh-CN" altLang="en-US" b="1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2357438"/>
            <a:ext cx="7500937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00250" y="3130550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总人数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57688" y="31432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女生人数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85938" y="4429125"/>
            <a:ext cx="1357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手骨总块数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4813" y="4429125"/>
            <a:ext cx="1500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手指骨块数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214563"/>
            <a:ext cx="6786562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857250" y="642938"/>
            <a:ext cx="42862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accent6"/>
                </a:solidFill>
                <a:latin typeface="Arial" panose="020B0604020202020204" pitchFamily="34" charset="0"/>
              </a:rPr>
              <a:t>2. </a:t>
            </a:r>
            <a:r>
              <a:rPr lang="zh-CN" altLang="zh-CN" sz="3200" b="1" dirty="0">
                <a:solidFill>
                  <a:schemeClr val="accent6"/>
                </a:solidFill>
                <a:latin typeface="Arial" panose="020B0604020202020204" pitchFamily="34" charset="0"/>
              </a:rPr>
              <a:t>看图列式解答。</a:t>
            </a:r>
            <a:endParaRPr lang="zh-CN" altLang="en-US" sz="3200" b="1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4714875"/>
            <a:ext cx="2786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40 ×</a:t>
            </a:r>
            <a:endParaRPr lang="zh-CN" altLang="en-US" sz="24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4538663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3</a:t>
            </a:r>
            <a:endParaRPr lang="zh-CN" altLang="en-US" sz="24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4438" y="468153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85875" y="4929188"/>
            <a:ext cx="481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5</a:t>
            </a:r>
            <a:endParaRPr lang="zh-CN" altLang="en-US" sz="2400" b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43063" y="4714875"/>
            <a:ext cx="1357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=24</a:t>
            </a:r>
            <a:r>
              <a:rPr lang="zh-CN" altLang="en-US" sz="2400" b="1"/>
              <a:t>（米）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4643438"/>
            <a:ext cx="2786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70 ÷</a:t>
            </a:r>
            <a:endParaRPr lang="zh-CN" altLang="en-US" sz="2400" b="1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00688" y="478631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7</a:t>
            </a:r>
            <a:endParaRPr lang="zh-CN" altLang="en-US" sz="2400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00688" y="446722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5</a:t>
            </a:r>
            <a:endParaRPr lang="zh-CN" altLang="en-US" sz="2400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29250" y="4610100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29313" y="464343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= 98</a:t>
            </a:r>
            <a:r>
              <a:rPr lang="zh-CN" altLang="en-US" sz="2400" b="1"/>
              <a:t>（米）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428625" y="1857375"/>
            <a:ext cx="8715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 eaLnBrk="0" hangingPunct="0"/>
            <a:r>
              <a:rPr lang="en-US" altLang="zh-CN" sz="3200" b="1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岁儿童的脑重约</a:t>
            </a:r>
            <a:r>
              <a:rPr lang="en-US" altLang="zh-CN" sz="3200" b="1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1000</a:t>
            </a:r>
            <a:r>
              <a:rPr lang="zh-CN" altLang="en-US" sz="3200" b="1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克，是成年人脑重的 ，成年人的脑重约多少克？</a:t>
            </a:r>
            <a:endParaRPr lang="zh-CN" altLang="en-US" sz="3200" b="1" dirty="0"/>
          </a:p>
        </p:txBody>
      </p:sp>
      <p:sp>
        <p:nvSpPr>
          <p:cNvPr id="4" name="矩形 3"/>
          <p:cNvSpPr/>
          <p:nvPr/>
        </p:nvSpPr>
        <p:spPr>
          <a:xfrm>
            <a:off x="571500" y="571500"/>
            <a:ext cx="50720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accent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3600" b="1" dirty="0">
                <a:solidFill>
                  <a:schemeClr val="accent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先画图分析，再解答。</a:t>
            </a:r>
            <a:endParaRPr lang="zh-CN" altLang="en-US" sz="3600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508000"/>
            <a:ext cx="6237288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indent="304800" eaLnBrk="0" hangingPunct="0">
              <a:defRPr/>
            </a:pPr>
            <a:r>
              <a:rPr lang="en-US" altLang="zh-CN" sz="3200" dirty="0">
                <a:solidFill>
                  <a:schemeClr val="accent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sz="3200" dirty="0">
                <a:solidFill>
                  <a:schemeClr val="accent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先写出数量关系式，再解答。</a:t>
            </a:r>
            <a:endParaRPr lang="zh-CN" sz="3200" dirty="0">
              <a:solidFill>
                <a:schemeClr val="accent6"/>
              </a:solidFill>
            </a:endParaRPr>
          </a:p>
        </p:txBody>
      </p:sp>
      <p:sp>
        <p:nvSpPr>
          <p:cNvPr id="15363" name="TextBox 24"/>
          <p:cNvSpPr txBox="1">
            <a:spLocks noChangeArrowheads="1"/>
          </p:cNvSpPr>
          <p:nvPr/>
        </p:nvSpPr>
        <p:spPr bwMode="auto">
          <a:xfrm>
            <a:off x="571500" y="1785938"/>
            <a:ext cx="35004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在人工饲养的条件下，金鱼的寿命可达</a:t>
            </a:r>
            <a:r>
              <a:rPr lang="en-US" altLang="zh-CN" sz="3200" dirty="0"/>
              <a:t>30</a:t>
            </a:r>
            <a:r>
              <a:rPr lang="zh-CN" altLang="en-US" sz="3200" dirty="0"/>
              <a:t>年，相当于鳗鱼的    ，鳗鱼的寿命是多少年？</a:t>
            </a:r>
          </a:p>
        </p:txBody>
      </p:sp>
      <p:sp>
        <p:nvSpPr>
          <p:cNvPr id="15364" name="TextBox 25"/>
          <p:cNvSpPr txBox="1">
            <a:spLocks noChangeArrowheads="1"/>
          </p:cNvSpPr>
          <p:nvPr/>
        </p:nvSpPr>
        <p:spPr bwMode="auto">
          <a:xfrm>
            <a:off x="1571625" y="32146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6</a:t>
            </a:r>
            <a:endParaRPr lang="zh-CN" altLang="en-US" sz="2400" b="1"/>
          </a:p>
        </p:txBody>
      </p:sp>
      <p:sp>
        <p:nvSpPr>
          <p:cNvPr id="15365" name="TextBox 26"/>
          <p:cNvSpPr txBox="1">
            <a:spLocks noChangeArrowheads="1"/>
          </p:cNvSpPr>
          <p:nvPr/>
        </p:nvSpPr>
        <p:spPr bwMode="auto">
          <a:xfrm>
            <a:off x="1500188" y="3324225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15366" name="TextBox 27"/>
          <p:cNvSpPr txBox="1">
            <a:spLocks noChangeArrowheads="1"/>
          </p:cNvSpPr>
          <p:nvPr/>
        </p:nvSpPr>
        <p:spPr bwMode="auto">
          <a:xfrm>
            <a:off x="1519238" y="3500438"/>
            <a:ext cx="552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11</a:t>
            </a:r>
            <a:endParaRPr lang="zh-CN" altLang="en-US" sz="2400" b="1"/>
          </a:p>
        </p:txBody>
      </p:sp>
      <p:pic>
        <p:nvPicPr>
          <p:cNvPr id="1536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1714500"/>
            <a:ext cx="414337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85813" y="471487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30 ÷</a:t>
            </a:r>
            <a:endParaRPr lang="zh-CN" altLang="en-US" sz="2800" b="1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857375" y="453866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6</a:t>
            </a:r>
            <a:endParaRPr lang="zh-CN" altLang="en-US" sz="2400" b="1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785938" y="4929188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11</a:t>
            </a:r>
            <a:endParaRPr lang="zh-CN" altLang="en-US" sz="2400" b="1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785938" y="4714875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214563" y="4714875"/>
            <a:ext cx="1354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= 30 ×</a:t>
            </a:r>
            <a:endParaRPr lang="zh-CN" altLang="en-US" sz="2800" b="1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357563" y="4538663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11</a:t>
            </a:r>
            <a:endParaRPr lang="zh-CN" altLang="en-US" sz="2400" b="1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429000" y="49672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6</a:t>
            </a:r>
            <a:endParaRPr lang="zh-CN" altLang="en-US" sz="2400" b="1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429000" y="4752975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429000" y="521493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1</a:t>
            </a:r>
            <a:endParaRPr lang="zh-CN" altLang="en-US" sz="2400" b="1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643188" y="4467225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5</a:t>
            </a:r>
            <a:endParaRPr lang="zh-CN" altLang="en-US" sz="2400" b="1"/>
          </a:p>
        </p:txBody>
      </p:sp>
      <p:cxnSp>
        <p:nvCxnSpPr>
          <p:cNvPr id="42" name="直接连接符 41"/>
          <p:cNvCxnSpPr/>
          <p:nvPr/>
        </p:nvCxnSpPr>
        <p:spPr>
          <a:xfrm>
            <a:off x="2714625" y="4929188"/>
            <a:ext cx="28575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rot="16200000" flipH="1">
            <a:off x="3500438" y="5072063"/>
            <a:ext cx="214312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071938" y="4762500"/>
            <a:ext cx="171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= 55</a:t>
            </a:r>
            <a:r>
              <a:rPr lang="zh-CN" altLang="en-US" sz="2800" b="1"/>
              <a:t>（年）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071688" y="5857875"/>
            <a:ext cx="4929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/>
              <a:t>答：鳗鱼的寿命是</a:t>
            </a:r>
            <a:r>
              <a:rPr lang="en-US" altLang="zh-CN" sz="2800" dirty="0"/>
              <a:t>55</a:t>
            </a:r>
            <a:r>
              <a:rPr lang="zh-CN" altLang="en-US" sz="2800" dirty="0"/>
              <a:t>年</a:t>
            </a:r>
            <a:r>
              <a:rPr lang="zh-CN" altLang="en-US" sz="2800" dirty="0" smtClean="0"/>
              <a:t>。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6" grpId="0"/>
      <p:bldP spid="46" grpId="1"/>
      <p:bldP spid="47" grpId="0"/>
      <p:bldP spid="4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38287" y="928440"/>
            <a:ext cx="7499350" cy="835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五、巩固应用，拓展提高。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16533" y="2449363"/>
            <a:ext cx="810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C14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回顾本节课的学习，我们主要学习了哪些知识？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/>
      <p:bldP spid="1333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hlinkClick r:id="rId2" action="ppaction://hlinksldjump"/>
              </a:rPr>
              <a:t>一、创设情境，呈现问题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892969" y="5655315"/>
            <a:ext cx="7286625" cy="6832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你能根据题意说出它们的数量关系式吗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？</a:t>
            </a:r>
            <a:endParaRPr lang="en-US" altLang="zh-CN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01" name="TextBox 25"/>
          <p:cNvSpPr txBox="1">
            <a:spLocks noChangeArrowheads="1"/>
          </p:cNvSpPr>
          <p:nvPr/>
        </p:nvSpPr>
        <p:spPr bwMode="auto">
          <a:xfrm>
            <a:off x="500063" y="1898650"/>
            <a:ext cx="8501062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sz="2800" dirty="0"/>
              <a:t>1.</a:t>
            </a:r>
            <a:r>
              <a:rPr lang="zh-CN" altLang="en-US" sz="2800" dirty="0"/>
              <a:t>女生人数是全班人数的     。</a:t>
            </a:r>
            <a:endParaRPr lang="en-US" altLang="zh-CN" sz="2800" dirty="0"/>
          </a:p>
          <a:p>
            <a:pPr eaLnBrk="1" hangingPunct="1"/>
            <a:endParaRPr lang="en-US" altLang="zh-CN" sz="2800" dirty="0"/>
          </a:p>
          <a:p>
            <a:pPr eaLnBrk="1" hangingPunct="1"/>
            <a:r>
              <a:rPr lang="en-US" altLang="zh-CN" sz="2800" dirty="0"/>
              <a:t>2.</a:t>
            </a:r>
            <a:r>
              <a:rPr lang="zh-CN" altLang="en-US" sz="2800" dirty="0"/>
              <a:t>苹果重量的     是</a:t>
            </a:r>
            <a:r>
              <a:rPr lang="en-US" altLang="zh-CN" sz="2800" dirty="0"/>
              <a:t>720</a:t>
            </a:r>
            <a:r>
              <a:rPr lang="zh-CN" altLang="en-US" sz="2800" dirty="0"/>
              <a:t>千克。</a:t>
            </a:r>
            <a:endParaRPr lang="en-US" altLang="zh-CN" sz="2800" dirty="0"/>
          </a:p>
          <a:p>
            <a:pPr eaLnBrk="1" hangingPunct="1"/>
            <a:endParaRPr lang="en-US" altLang="zh-CN" sz="2800" dirty="0"/>
          </a:p>
          <a:p>
            <a:pPr eaLnBrk="1" hangingPunct="1"/>
            <a:r>
              <a:rPr lang="en-US" altLang="zh-CN" sz="2800" dirty="0"/>
              <a:t>3.</a:t>
            </a:r>
            <a:r>
              <a:rPr lang="zh-CN" altLang="en-US" sz="2800" dirty="0"/>
              <a:t>故事书本数占图书总量的      </a:t>
            </a:r>
            <a:r>
              <a:rPr lang="zh-CN" altLang="en-US" sz="2800" dirty="0" smtClean="0"/>
              <a:t>。</a:t>
            </a:r>
            <a:endParaRPr lang="en-US" altLang="zh-CN" sz="2800" dirty="0"/>
          </a:p>
        </p:txBody>
      </p:sp>
      <p:sp>
        <p:nvSpPr>
          <p:cNvPr id="4102" name="TextBox 27"/>
          <p:cNvSpPr txBox="1">
            <a:spLocks noChangeArrowheads="1"/>
          </p:cNvSpPr>
          <p:nvPr/>
        </p:nvSpPr>
        <p:spPr bwMode="auto">
          <a:xfrm>
            <a:off x="4357688" y="1928813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3</a:t>
            </a:r>
            <a:endParaRPr lang="zh-CN" altLang="en-US" sz="2800" b="1"/>
          </a:p>
        </p:txBody>
      </p:sp>
      <p:sp>
        <p:nvSpPr>
          <p:cNvPr id="4103" name="TextBox 28"/>
          <p:cNvSpPr txBox="1">
            <a:spLocks noChangeArrowheads="1"/>
          </p:cNvSpPr>
          <p:nvPr/>
        </p:nvSpPr>
        <p:spPr bwMode="auto">
          <a:xfrm>
            <a:off x="4357688" y="2357438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5</a:t>
            </a:r>
            <a:endParaRPr lang="zh-CN" altLang="en-US" sz="2800" b="1"/>
          </a:p>
        </p:txBody>
      </p:sp>
      <p:sp>
        <p:nvSpPr>
          <p:cNvPr id="4104" name="TextBox 29"/>
          <p:cNvSpPr txBox="1">
            <a:spLocks noChangeArrowheads="1"/>
          </p:cNvSpPr>
          <p:nvPr/>
        </p:nvSpPr>
        <p:spPr bwMode="auto">
          <a:xfrm>
            <a:off x="4286250" y="21193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—</a:t>
            </a:r>
            <a:endParaRPr lang="zh-CN" altLang="en-US" sz="2800" b="1" dirty="0"/>
          </a:p>
        </p:txBody>
      </p:sp>
      <p:sp>
        <p:nvSpPr>
          <p:cNvPr id="4105" name="TextBox 30"/>
          <p:cNvSpPr txBox="1">
            <a:spLocks noChangeArrowheads="1"/>
          </p:cNvSpPr>
          <p:nvPr/>
        </p:nvSpPr>
        <p:spPr bwMode="auto">
          <a:xfrm>
            <a:off x="2571750" y="29765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—</a:t>
            </a:r>
            <a:endParaRPr lang="zh-CN" altLang="en-US" sz="2800" b="1"/>
          </a:p>
        </p:txBody>
      </p:sp>
      <p:sp>
        <p:nvSpPr>
          <p:cNvPr id="4106" name="TextBox 31"/>
          <p:cNvSpPr txBox="1">
            <a:spLocks noChangeArrowheads="1"/>
          </p:cNvSpPr>
          <p:nvPr/>
        </p:nvSpPr>
        <p:spPr bwMode="auto">
          <a:xfrm>
            <a:off x="2643188" y="2833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7</a:t>
            </a:r>
            <a:endParaRPr lang="zh-CN" altLang="en-US" sz="2800" b="1"/>
          </a:p>
        </p:txBody>
      </p:sp>
      <p:sp>
        <p:nvSpPr>
          <p:cNvPr id="4107" name="TextBox 32"/>
          <p:cNvSpPr txBox="1">
            <a:spLocks noChangeArrowheads="1"/>
          </p:cNvSpPr>
          <p:nvPr/>
        </p:nvSpPr>
        <p:spPr bwMode="auto">
          <a:xfrm>
            <a:off x="2643188" y="3214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8</a:t>
            </a:r>
            <a:endParaRPr lang="zh-CN" altLang="en-US" sz="2800" b="1"/>
          </a:p>
        </p:txBody>
      </p:sp>
      <p:sp>
        <p:nvSpPr>
          <p:cNvPr id="4108" name="TextBox 33"/>
          <p:cNvSpPr txBox="1">
            <a:spLocks noChangeArrowheads="1"/>
          </p:cNvSpPr>
          <p:nvPr/>
        </p:nvSpPr>
        <p:spPr bwMode="auto">
          <a:xfrm>
            <a:off x="4643438" y="38338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—</a:t>
            </a:r>
            <a:endParaRPr lang="zh-CN" altLang="en-US" sz="2800" b="1"/>
          </a:p>
        </p:txBody>
      </p:sp>
      <p:sp>
        <p:nvSpPr>
          <p:cNvPr id="4109" name="TextBox 34"/>
          <p:cNvSpPr txBox="1">
            <a:spLocks noChangeArrowheads="1"/>
          </p:cNvSpPr>
          <p:nvPr/>
        </p:nvSpPr>
        <p:spPr bwMode="auto">
          <a:xfrm>
            <a:off x="4714875" y="40481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5</a:t>
            </a:r>
            <a:endParaRPr lang="zh-CN" altLang="en-US" sz="2800" b="1"/>
          </a:p>
        </p:txBody>
      </p:sp>
      <p:sp>
        <p:nvSpPr>
          <p:cNvPr id="4110" name="TextBox 35"/>
          <p:cNvSpPr txBox="1">
            <a:spLocks noChangeArrowheads="1"/>
          </p:cNvSpPr>
          <p:nvPr/>
        </p:nvSpPr>
        <p:spPr bwMode="auto">
          <a:xfrm>
            <a:off x="4714875" y="36909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2</a:t>
            </a:r>
            <a:endParaRPr lang="zh-CN" altLang="en-US" sz="2800" b="1"/>
          </a:p>
        </p:txBody>
      </p:sp>
      <p:sp>
        <p:nvSpPr>
          <p:cNvPr id="8207" name="TextBox 37"/>
          <p:cNvSpPr txBox="1">
            <a:spLocks noChangeArrowheads="1"/>
          </p:cNvSpPr>
          <p:nvPr/>
        </p:nvSpPr>
        <p:spPr bwMode="auto">
          <a:xfrm>
            <a:off x="4929188" y="2143125"/>
            <a:ext cx="357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女生人数</a:t>
            </a:r>
            <a:r>
              <a:rPr lang="en-US" altLang="zh-CN" sz="2400" dirty="0"/>
              <a:t>=</a:t>
            </a:r>
            <a:r>
              <a:rPr lang="zh-CN" altLang="en-US" sz="2400" dirty="0"/>
              <a:t>全班人数</a:t>
            </a:r>
            <a:r>
              <a:rPr lang="en-US" altLang="zh-CN" sz="2400" dirty="0"/>
              <a:t>×</a:t>
            </a:r>
            <a:endParaRPr lang="zh-CN" altLang="en-US" sz="2400" dirty="0"/>
          </a:p>
        </p:txBody>
      </p:sp>
      <p:sp>
        <p:nvSpPr>
          <p:cNvPr id="8208" name="TextBox 38"/>
          <p:cNvSpPr txBox="1">
            <a:spLocks noChangeArrowheads="1"/>
          </p:cNvSpPr>
          <p:nvPr/>
        </p:nvSpPr>
        <p:spPr bwMode="auto">
          <a:xfrm>
            <a:off x="4929188" y="3038475"/>
            <a:ext cx="3500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苹果重量</a:t>
            </a:r>
            <a:r>
              <a:rPr lang="en-US" altLang="zh-CN" sz="2400" dirty="0"/>
              <a:t>×     =720</a:t>
            </a:r>
            <a:r>
              <a:rPr lang="zh-CN" altLang="en-US" sz="2400" dirty="0"/>
              <a:t>千克</a:t>
            </a:r>
          </a:p>
        </p:txBody>
      </p:sp>
      <p:sp>
        <p:nvSpPr>
          <p:cNvPr id="8209" name="TextBox 39"/>
          <p:cNvSpPr txBox="1">
            <a:spLocks noChangeArrowheads="1"/>
          </p:cNvSpPr>
          <p:nvPr/>
        </p:nvSpPr>
        <p:spPr bwMode="auto">
          <a:xfrm>
            <a:off x="5286375" y="3857625"/>
            <a:ext cx="3500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图书总量</a:t>
            </a:r>
            <a:r>
              <a:rPr lang="en-US" altLang="zh-CN" sz="2400" dirty="0"/>
              <a:t>=</a:t>
            </a:r>
            <a:r>
              <a:rPr lang="zh-CN" altLang="en-US" sz="2400" dirty="0"/>
              <a:t>故事书本数</a:t>
            </a:r>
            <a:r>
              <a:rPr lang="en-US" altLang="zh-CN" sz="2400" dirty="0"/>
              <a:t>×     </a:t>
            </a:r>
            <a:endParaRPr lang="zh-CN" altLang="en-US" sz="2400" dirty="0"/>
          </a:p>
        </p:txBody>
      </p:sp>
      <p:sp>
        <p:nvSpPr>
          <p:cNvPr id="8210" name="TextBox 40"/>
          <p:cNvSpPr txBox="1">
            <a:spLocks noChangeArrowheads="1"/>
          </p:cNvSpPr>
          <p:nvPr/>
        </p:nvSpPr>
        <p:spPr bwMode="auto">
          <a:xfrm>
            <a:off x="8001000" y="2038350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3</a:t>
            </a:r>
            <a:endParaRPr lang="zh-CN" altLang="en-US" sz="2400" b="1"/>
          </a:p>
        </p:txBody>
      </p:sp>
      <p:sp>
        <p:nvSpPr>
          <p:cNvPr id="8211" name="TextBox 42"/>
          <p:cNvSpPr txBox="1">
            <a:spLocks noChangeArrowheads="1"/>
          </p:cNvSpPr>
          <p:nvPr/>
        </p:nvSpPr>
        <p:spPr bwMode="auto">
          <a:xfrm>
            <a:off x="6572250" y="28241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7</a:t>
            </a:r>
            <a:endParaRPr lang="zh-CN" altLang="en-US" sz="2400" b="1"/>
          </a:p>
        </p:txBody>
      </p:sp>
      <p:sp>
        <p:nvSpPr>
          <p:cNvPr id="8212" name="TextBox 43"/>
          <p:cNvSpPr txBox="1">
            <a:spLocks noChangeArrowheads="1"/>
          </p:cNvSpPr>
          <p:nvPr/>
        </p:nvSpPr>
        <p:spPr bwMode="auto">
          <a:xfrm>
            <a:off x="7929563" y="218122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8213" name="TextBox 44"/>
          <p:cNvSpPr txBox="1">
            <a:spLocks noChangeArrowheads="1"/>
          </p:cNvSpPr>
          <p:nvPr/>
        </p:nvSpPr>
        <p:spPr bwMode="auto">
          <a:xfrm>
            <a:off x="8001000" y="2357438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5</a:t>
            </a:r>
            <a:endParaRPr lang="zh-CN" altLang="en-US" sz="2400" b="1"/>
          </a:p>
        </p:txBody>
      </p:sp>
      <p:sp>
        <p:nvSpPr>
          <p:cNvPr id="8214" name="TextBox 45"/>
          <p:cNvSpPr txBox="1">
            <a:spLocks noChangeArrowheads="1"/>
          </p:cNvSpPr>
          <p:nvPr/>
        </p:nvSpPr>
        <p:spPr bwMode="auto">
          <a:xfrm>
            <a:off x="8715375" y="3609975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2</a:t>
            </a:r>
            <a:endParaRPr lang="zh-CN" altLang="en-US" sz="2400" b="1"/>
          </a:p>
        </p:txBody>
      </p:sp>
      <p:sp>
        <p:nvSpPr>
          <p:cNvPr id="8216" name="TextBox 47"/>
          <p:cNvSpPr txBox="1">
            <a:spLocks noChangeArrowheads="1"/>
          </p:cNvSpPr>
          <p:nvPr/>
        </p:nvSpPr>
        <p:spPr bwMode="auto">
          <a:xfrm>
            <a:off x="6500813" y="300037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8217" name="TextBox 48"/>
          <p:cNvSpPr txBox="1">
            <a:spLocks noChangeArrowheads="1"/>
          </p:cNvSpPr>
          <p:nvPr/>
        </p:nvSpPr>
        <p:spPr bwMode="auto">
          <a:xfrm>
            <a:off x="8715375" y="4000500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5</a:t>
            </a:r>
            <a:endParaRPr lang="zh-CN" altLang="en-US" sz="2400" b="1"/>
          </a:p>
        </p:txBody>
      </p:sp>
      <p:sp>
        <p:nvSpPr>
          <p:cNvPr id="8218" name="TextBox 49"/>
          <p:cNvSpPr txBox="1">
            <a:spLocks noChangeArrowheads="1"/>
          </p:cNvSpPr>
          <p:nvPr/>
        </p:nvSpPr>
        <p:spPr bwMode="auto">
          <a:xfrm>
            <a:off x="8643938" y="378618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—</a:t>
            </a:r>
            <a:endParaRPr lang="zh-CN" altLang="en-US" sz="2400" b="1"/>
          </a:p>
        </p:txBody>
      </p:sp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6572250" y="32146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8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/>
      <p:bldP spid="8216" grpId="0"/>
      <p:bldP spid="8217" grpId="0"/>
      <p:bldP spid="8218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1556792"/>
            <a:ext cx="616902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1286173" y="4914355"/>
            <a:ext cx="7715250" cy="6047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你能根据线段图说出它们的数量关系式吗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？</a:t>
            </a:r>
            <a:endParaRPr lang="zh-CN" alt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" name="Picture 5" descr="C:\Documents and Settings\pub\Desktop\新ppt\原问号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735" y="4644480"/>
            <a:ext cx="12398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571500" y="1268760"/>
            <a:ext cx="7960940" cy="1939925"/>
          </a:xfrm>
          <a:prstGeom prst="rect">
            <a:avLst/>
          </a:prstGeom>
        </p:spPr>
        <p:txBody>
          <a:bodyPr/>
          <a:lstStyle>
            <a:lvl1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+mj-lt"/>
                <a:ea typeface="+mj-ea"/>
                <a:cs typeface="+mj-cs"/>
                <a:sym typeface="MS PGothic" panose="020B0600070205080204" pitchFamily="34" charset="-128"/>
              </a:defRPr>
            </a:lvl1pPr>
            <a:lvl2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2pPr>
            <a:lvl3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3pPr>
            <a:lvl4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4pPr>
            <a:lvl5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5pPr>
            <a:lvl6pPr marL="13716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6pPr>
            <a:lvl7pPr marL="18288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7pPr>
            <a:lvl8pPr marL="22860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8pPr>
            <a:lvl9pPr marL="27432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F743D"/>
                </a:solidFill>
                <a:latin typeface="Yikes!" pitchFamily="2" charset="-52"/>
                <a:ea typeface="微软雅黑" panose="020B0503020204020204" pitchFamily="34" charset="-122"/>
                <a:sym typeface="MS PGothic" panose="020B0600070205080204" pitchFamily="34" charset="-128"/>
              </a:defRPr>
            </a:lvl9pPr>
          </a:lstStyle>
          <a:p>
            <a:r>
              <a:rPr lang="zh-CN" altLang="en-US" sz="2800" dirty="0" smtClean="0"/>
              <a:t>观察情境图，你获得了哪些信息？能提出什么数学问题？</a:t>
            </a:r>
          </a:p>
        </p:txBody>
      </p:sp>
      <p:pic>
        <p:nvPicPr>
          <p:cNvPr id="3" name="Picture 2" descr="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2714625"/>
            <a:ext cx="721518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28688" y="5572125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第一小组计划做多少个蝴蝶结？</a:t>
            </a:r>
          </a:p>
        </p:txBody>
      </p:sp>
      <p:sp>
        <p:nvSpPr>
          <p:cNvPr id="5" name="矩形 4"/>
          <p:cNvSpPr/>
          <p:nvPr/>
        </p:nvSpPr>
        <p:spPr>
          <a:xfrm>
            <a:off x="357158" y="214290"/>
            <a:ext cx="3038918" cy="92869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HeroicExtremeLeftFacing"/>
            <a:lightRig rig="threePt" dir="t"/>
          </a:scene3d>
          <a:sp3d>
            <a:bevelT w="139700" prst="cross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</a:rPr>
              <a:t>问题呈现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00063" y="428625"/>
            <a:ext cx="621347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hlinkClick r:id="rId2" action="ppaction://hlinksldjump"/>
              </a:rPr>
              <a:t>二、自主学习、小组探究</a:t>
            </a:r>
            <a:endParaRPr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12776"/>
            <a:ext cx="9144000" cy="483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304800" eaLnBrk="0" hangingPunct="0">
              <a:defRPr/>
            </a:pPr>
            <a:endParaRPr lang="zh-CN" sz="2800" dirty="0">
              <a:latin typeface="Arial" panose="020B0604020202020204" pitchFamily="34" charset="0"/>
            </a:endParaRPr>
          </a:p>
          <a:p>
            <a:pPr indent="304800" eaLnBrk="0" hangingPunct="0">
              <a:defRPr/>
            </a:pPr>
            <a:endParaRPr lang="en-US" altLang="zh-CN" sz="28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eaLnBrk="0" hangingPunct="0">
              <a:defRPr/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☆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想一想，第一布艺小组已经完成的个数和计划完成的个数这两者是什么关系？谁是已知的，谁是未知的？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indent="304800" eaLnBrk="0" hangingPunct="0">
              <a:defRPr/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☆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想一想谁是单位</a:t>
            </a:r>
            <a:r>
              <a:rPr lang="zh-CN" altLang="en-US" sz="2800" dirty="0">
                <a:latin typeface="Arial" panose="020B0604020202020204"/>
                <a:cs typeface="Times New Roman" panose="02020603050405020304" pitchFamily="18" charset="0"/>
              </a:rPr>
              <a:t>“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Arial" panose="020B0604020202020204"/>
                <a:cs typeface="Times New Roman" panose="02020603050405020304" pitchFamily="18" charset="0"/>
              </a:rPr>
              <a:t>”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，利用画线段图的方式分析题目中的数量关系。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indent="304800" eaLnBrk="0" hangingPunct="0">
              <a:defRPr/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☆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根据线段图找出题目中的等量关系，分析等量关系，想一想这类问题适合用什么方法来解决？独立完成后小组内交流。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indent="304800" eaLnBrk="0" hangingPunct="0">
              <a:defRPr/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☆</a:t>
            </a:r>
            <a:r>
              <a:rPr lang="zh-CN" altLang="en-US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尝试独立解决，小组交流，你是根据什么设的？根据什么来列方程？怎样检验？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251520" y="1405831"/>
            <a:ext cx="29674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探究提示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hlinkClick r:id="rId3" action="ppaction://hlinksldjump"/>
              </a:rPr>
              <a:t>三、汇报交流、评价质疑</a:t>
            </a:r>
            <a:endParaRPr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TextBox 27"/>
          <p:cNvSpPr txBox="1">
            <a:spLocks noChangeArrowheads="1"/>
          </p:cNvSpPr>
          <p:nvPr/>
        </p:nvSpPr>
        <p:spPr bwMode="auto">
          <a:xfrm>
            <a:off x="571500" y="1500188"/>
            <a:ext cx="6072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已知一个数的几分之几是多少，求这个数。</a:t>
            </a:r>
          </a:p>
        </p:txBody>
      </p:sp>
      <p:pic>
        <p:nvPicPr>
          <p:cNvPr id="4" name="Picture 2" descr="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" y="2060848"/>
            <a:ext cx="707231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4143375"/>
            <a:ext cx="707231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pub\Desktop\新ppt\原问号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475" y="428625"/>
            <a:ext cx="10969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500188"/>
            <a:ext cx="5643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928688" y="619125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第一小组计划做多少个蝴蝶结？</a:t>
            </a:r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643188"/>
            <a:ext cx="6715125" cy="402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pub\Desktop\新ppt\原问号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476250"/>
            <a:ext cx="109696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7"/>
          <p:cNvSpPr txBox="1">
            <a:spLocks noChangeArrowheads="1"/>
          </p:cNvSpPr>
          <p:nvPr/>
        </p:nvSpPr>
        <p:spPr bwMode="auto">
          <a:xfrm>
            <a:off x="642938" y="2428875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8</a:t>
            </a:r>
            <a:r>
              <a:rPr lang="en-US" altLang="zh-CN"/>
              <a:t> </a:t>
            </a:r>
            <a:r>
              <a:rPr lang="en-US" altLang="zh-CN" sz="2800"/>
              <a:t>÷</a:t>
            </a:r>
            <a:endParaRPr lang="zh-CN" altLang="en-US" sz="2800"/>
          </a:p>
        </p:txBody>
      </p:sp>
      <p:sp>
        <p:nvSpPr>
          <p:cNvPr id="4" name="TextBox 28"/>
          <p:cNvSpPr txBox="1">
            <a:spLocks noChangeArrowheads="1"/>
          </p:cNvSpPr>
          <p:nvPr/>
        </p:nvSpPr>
        <p:spPr bwMode="auto">
          <a:xfrm>
            <a:off x="1500188" y="219075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2</a:t>
            </a:r>
            <a:endParaRPr lang="zh-CN" altLang="en-US" sz="2800" b="1"/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1500188" y="2714625"/>
            <a:ext cx="28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/>
              <a:t>5</a:t>
            </a:r>
            <a:endParaRPr lang="zh-CN" altLang="en-US" sz="2800"/>
          </a:p>
        </p:txBody>
      </p:sp>
      <p:sp>
        <p:nvSpPr>
          <p:cNvPr id="6" name="TextBox 30"/>
          <p:cNvSpPr txBox="1">
            <a:spLocks noChangeArrowheads="1"/>
          </p:cNvSpPr>
          <p:nvPr/>
        </p:nvSpPr>
        <p:spPr bwMode="auto">
          <a:xfrm>
            <a:off x="1428750" y="2428875"/>
            <a:ext cx="28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—</a:t>
            </a:r>
            <a:endParaRPr lang="zh-CN" altLang="en-US" sz="2800" b="1"/>
          </a:p>
        </p:txBody>
      </p:sp>
      <p:sp>
        <p:nvSpPr>
          <p:cNvPr id="7" name="TextBox 31"/>
          <p:cNvSpPr txBox="1">
            <a:spLocks noChangeArrowheads="1"/>
          </p:cNvSpPr>
          <p:nvPr/>
        </p:nvSpPr>
        <p:spPr bwMode="auto">
          <a:xfrm>
            <a:off x="1928813" y="24765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=</a:t>
            </a:r>
            <a:endParaRPr lang="zh-CN" altLang="en-US" sz="2800" b="1"/>
          </a:p>
        </p:txBody>
      </p:sp>
      <p:sp>
        <p:nvSpPr>
          <p:cNvPr id="8" name="TextBox 32"/>
          <p:cNvSpPr txBox="1">
            <a:spLocks noChangeArrowheads="1"/>
          </p:cNvSpPr>
          <p:nvPr/>
        </p:nvSpPr>
        <p:spPr bwMode="auto">
          <a:xfrm>
            <a:off x="2286000" y="2476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20</a:t>
            </a:r>
            <a:endParaRPr lang="zh-CN" altLang="en-US" sz="2800" b="1"/>
          </a:p>
        </p:txBody>
      </p: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2571750" y="2476500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（个）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0" y="3776663"/>
            <a:ext cx="8751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304800" eaLnBrk="0" hangingPunct="0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整体的量＝部分的量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÷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部分量所占整体量的几分之几</a:t>
            </a:r>
            <a:endParaRPr lang="zh-CN" alt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00250" y="642938"/>
            <a:ext cx="29289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算术法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417513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hlinkClick r:id="rId2" action="ppaction://hlinksldjump"/>
              </a:rPr>
              <a:t>四、抽象概括、总结提升</a:t>
            </a:r>
            <a:endParaRPr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574472"/>
            <a:ext cx="8401051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indent="304800" eaLnBrk="0" hangingPunct="0"/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★今天我们学习的题型是</a:t>
            </a:r>
            <a:r>
              <a:rPr lang="zh-CN" altLang="en-US" sz="2800" dirty="0">
                <a:solidFill>
                  <a:srgbClr val="4F81BD"/>
                </a:solidFill>
                <a:cs typeface="Times New Roman" panose="02020603050405020304" pitchFamily="18" charset="0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已知一个数的几分之几是多少，求这个数是多少</a:t>
            </a:r>
            <a:r>
              <a:rPr lang="zh-CN" altLang="en-US" sz="2800" dirty="0">
                <a:solidFill>
                  <a:srgbClr val="4F81BD"/>
                </a:solidFill>
                <a:cs typeface="Times New Roman" panose="02020603050405020304" pitchFamily="18" charset="0"/>
              </a:rPr>
              <a:t>”</a:t>
            </a:r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的分数应用题。</a:t>
            </a:r>
            <a:endParaRPr lang="en-US" altLang="zh-CN" sz="2800" dirty="0">
              <a:solidFill>
                <a:srgbClr val="4F81BD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eaLnBrk="0" hangingPunct="0"/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★借助画线段图的方法来分析</a:t>
            </a:r>
            <a:r>
              <a:rPr lang="zh-CN" altLang="en-US" sz="2800" dirty="0">
                <a:solidFill>
                  <a:srgbClr val="4F81BD"/>
                </a:solidFill>
                <a:latin typeface="Times New Roman" panose="02020603050405020304" pitchFamily="18" charset="0"/>
              </a:rPr>
              <a:t>部分与整体数量的关系，画线段图时通常先画单位</a:t>
            </a:r>
            <a:r>
              <a:rPr lang="zh-CN" altLang="en-US" sz="2800" dirty="0">
                <a:solidFill>
                  <a:srgbClr val="4F81BD"/>
                </a:solidFill>
              </a:rPr>
              <a:t>“</a:t>
            </a:r>
            <a:r>
              <a:rPr lang="en-US" altLang="zh-CN" sz="2800" dirty="0">
                <a:solidFill>
                  <a:srgbClr val="4F81BD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dirty="0">
                <a:solidFill>
                  <a:srgbClr val="4F81BD"/>
                </a:solidFill>
              </a:rPr>
              <a:t>”</a:t>
            </a:r>
            <a:r>
              <a:rPr lang="zh-CN" altLang="en-US" sz="2800" dirty="0">
                <a:solidFill>
                  <a:srgbClr val="4F81BD"/>
                </a:solidFill>
                <a:latin typeface="Times New Roman" panose="02020603050405020304" pitchFamily="18" charset="0"/>
              </a:rPr>
              <a:t>的量</a:t>
            </a:r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dirty="0">
              <a:solidFill>
                <a:srgbClr val="4F81BD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eaLnBrk="0" hangingPunct="0"/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★步骤：</a:t>
            </a:r>
            <a:endParaRPr lang="en-US" altLang="zh-CN" sz="2800" dirty="0">
              <a:solidFill>
                <a:srgbClr val="4F81BD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eaLnBrk="0" hangingPunct="0"/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⑴确定单位</a:t>
            </a:r>
            <a:r>
              <a:rPr lang="zh-CN" altLang="en-US" sz="2800" dirty="0">
                <a:solidFill>
                  <a:srgbClr val="4F81BD"/>
                </a:solidFill>
                <a:cs typeface="Times New Roman" panose="02020603050405020304" pitchFamily="18" charset="0"/>
              </a:rPr>
              <a:t>“</a:t>
            </a:r>
            <a:r>
              <a:rPr lang="en-US" altLang="zh-CN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solidFill>
                  <a:srgbClr val="4F81BD"/>
                </a:solidFill>
                <a:cs typeface="Times New Roman" panose="02020603050405020304" pitchFamily="18" charset="0"/>
              </a:rPr>
              <a:t>”</a:t>
            </a:r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，设未知数</a:t>
            </a:r>
            <a:r>
              <a:rPr lang="en-US" altLang="zh-CN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x.</a:t>
            </a:r>
          </a:p>
          <a:p>
            <a:pPr indent="304800" eaLnBrk="0" hangingPunct="0"/>
            <a:r>
              <a:rPr lang="en-US" altLang="zh-CN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⑵</a:t>
            </a:r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找出等量关系。</a:t>
            </a:r>
            <a:endParaRPr lang="en-US" altLang="zh-CN" sz="2800" dirty="0">
              <a:solidFill>
                <a:srgbClr val="4F81BD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eaLnBrk="0" hangingPunct="0"/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⑶根据求一个数的几分之几是多少列方程解答。</a:t>
            </a:r>
            <a:endParaRPr lang="zh-CN" altLang="en-US" sz="2800" dirty="0"/>
          </a:p>
          <a:p>
            <a:pPr indent="304800" eaLnBrk="0" hangingPunct="0"/>
            <a:r>
              <a:rPr lang="zh-CN" altLang="en-US" sz="2800" dirty="0">
                <a:solidFill>
                  <a:srgbClr val="4F81BD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★算术法解决问题可以通过以下关系式：</a:t>
            </a:r>
            <a:endParaRPr lang="zh-CN" altLang="en-US" sz="2800" dirty="0"/>
          </a:p>
          <a:p>
            <a:pPr indent="304800" eaLnBrk="0" hangingPunct="0"/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整体量＝部分量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÷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部分量所占整体量的几分之几。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卡通气泡">
      <a:majorFont>
        <a:latin typeface="Yikes!"/>
        <a:ea typeface="微软雅黑"/>
        <a:cs typeface=""/>
      </a:majorFont>
      <a:minorFont>
        <a:latin typeface="Yikes!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主题13</Template>
  <TotalTime>0</TotalTime>
  <Words>721</Words>
  <Application>Microsoft Office PowerPoint</Application>
  <PresentationFormat>全屏显示(4:3)</PresentationFormat>
  <Paragraphs>116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Adobe 黑体 Std R</vt:lpstr>
      <vt:lpstr>MS PGothic</vt:lpstr>
      <vt:lpstr>Yikes!</vt:lpstr>
      <vt:lpstr>汉仪长美黑简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2021-12-31T02:01:09Z</dcterms:created>
  <dcterms:modified xsi:type="dcterms:W3CDTF">2023-01-16T16:41:29Z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9B1C45C00E184885BD7684D9B3A45B1B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