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6" r:id="rId2"/>
    <p:sldId id="317" r:id="rId3"/>
    <p:sldId id="311" r:id="rId4"/>
    <p:sldId id="297" r:id="rId5"/>
    <p:sldId id="312" r:id="rId6"/>
    <p:sldId id="313" r:id="rId7"/>
    <p:sldId id="300" r:id="rId8"/>
    <p:sldId id="301" r:id="rId9"/>
    <p:sldId id="302" r:id="rId10"/>
    <p:sldId id="303" r:id="rId11"/>
    <p:sldId id="305" r:id="rId12"/>
    <p:sldId id="306" r:id="rId13"/>
    <p:sldId id="307" r:id="rId14"/>
    <p:sldId id="308" r:id="rId15"/>
    <p:sldId id="309" r:id="rId16"/>
    <p:sldId id="314" r:id="rId17"/>
    <p:sldId id="310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3F"/>
    <a:srgbClr val="E1EFE2"/>
    <a:srgbClr val="CC0000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2218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乘数末尾有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乘法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38282" y="3945606"/>
            <a:ext cx="2515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苏教</a:t>
            </a:r>
            <a:r>
              <a:rPr lang="zh-CN" altLang="en-US" sz="1600" dirty="0" smtClean="0">
                <a:solidFill>
                  <a:prstClr val="white"/>
                </a:solidFill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</a:rPr>
              <a:t>数学  </a:t>
            </a:r>
            <a:r>
              <a:rPr lang="zh-CN" altLang="en-US" sz="1600" dirty="0" smtClean="0">
                <a:solidFill>
                  <a:prstClr val="white"/>
                </a:solidFill>
              </a:rPr>
              <a:t>三年级  </a:t>
            </a:r>
            <a:r>
              <a:rPr lang="zh-CN" altLang="en-US" sz="1600" dirty="0">
                <a:solidFill>
                  <a:prstClr val="white"/>
                </a:solidFill>
              </a:rPr>
              <a:t>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1" y="5785237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503767" y="2292351"/>
            <a:ext cx="2459567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 smtClean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930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 smtClean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397251" y="2277534"/>
            <a:ext cx="2438400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420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6316134" y="2298700"/>
            <a:ext cx="2639484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250</a:t>
            </a:r>
            <a:r>
              <a:rPr lang="en-US" altLang="zh-CN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9190567" y="2298700"/>
            <a:ext cx="1981200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360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2146301" y="2309284"/>
            <a:ext cx="125941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2790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4929718" y="2288118"/>
            <a:ext cx="15599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3680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7869767" y="2298700"/>
            <a:ext cx="13800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1000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10775952" y="2288118"/>
            <a:ext cx="1416049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1800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51"/>
          <p:cNvGrpSpPr/>
          <p:nvPr/>
        </p:nvGrpSpPr>
        <p:grpSpPr bwMode="auto">
          <a:xfrm>
            <a:off x="755651" y="3009902"/>
            <a:ext cx="2070100" cy="1603769"/>
            <a:chOff x="6753910" y="2318150"/>
            <a:chExt cx="1552051" cy="1203767"/>
          </a:xfrm>
        </p:grpSpPr>
        <p:grpSp>
          <p:nvGrpSpPr>
            <p:cNvPr id="8220" name="组合 50"/>
            <p:cNvGrpSpPr/>
            <p:nvPr/>
          </p:nvGrpSpPr>
          <p:grpSpPr bwMode="auto">
            <a:xfrm>
              <a:off x="6756530" y="2318150"/>
              <a:ext cx="1549431" cy="1203767"/>
              <a:chOff x="6756530" y="2318150"/>
              <a:chExt cx="1549431" cy="1203767"/>
            </a:xfrm>
          </p:grpSpPr>
          <p:sp>
            <p:nvSpPr>
              <p:cNvPr id="8222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9 3 0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3" name="TextBox 47"/>
              <p:cNvSpPr txBox="1">
                <a:spLocks noChangeArrowheads="1"/>
              </p:cNvSpPr>
              <p:nvPr/>
            </p:nvSpPr>
            <p:spPr bwMode="auto">
              <a:xfrm>
                <a:off x="6917467" y="3082993"/>
                <a:ext cx="1388494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2 7 9 0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6753910" y="3120465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51"/>
          <p:cNvGrpSpPr/>
          <p:nvPr/>
        </p:nvGrpSpPr>
        <p:grpSpPr bwMode="auto">
          <a:xfrm>
            <a:off x="3636434" y="2992970"/>
            <a:ext cx="2188633" cy="1620267"/>
            <a:chOff x="6753910" y="2318150"/>
            <a:chExt cx="1641478" cy="1215289"/>
          </a:xfrm>
        </p:grpSpPr>
        <p:grpSp>
          <p:nvGrpSpPr>
            <p:cNvPr id="8216" name="组合 50"/>
            <p:cNvGrpSpPr/>
            <p:nvPr/>
          </p:nvGrpSpPr>
          <p:grpSpPr bwMode="auto">
            <a:xfrm>
              <a:off x="6756530" y="2318150"/>
              <a:ext cx="1638858" cy="1215289"/>
              <a:chOff x="6756530" y="2318150"/>
              <a:chExt cx="1638858" cy="1215289"/>
            </a:xfrm>
          </p:grpSpPr>
          <p:sp>
            <p:nvSpPr>
              <p:cNvPr id="8218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7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4 2 0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9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9" name="TextBox 47"/>
              <p:cNvSpPr txBox="1">
                <a:spLocks noChangeArrowheads="1"/>
              </p:cNvSpPr>
              <p:nvPr/>
            </p:nvSpPr>
            <p:spPr bwMode="auto">
              <a:xfrm>
                <a:off x="7006894" y="3094826"/>
                <a:ext cx="1388494" cy="438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3 6 8 0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753910" y="3121484"/>
              <a:ext cx="14859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75"/>
          <p:cNvGrpSpPr/>
          <p:nvPr/>
        </p:nvGrpSpPr>
        <p:grpSpPr bwMode="auto">
          <a:xfrm>
            <a:off x="6515100" y="3009899"/>
            <a:ext cx="1981200" cy="1603769"/>
            <a:chOff x="4887035" y="2256715"/>
            <a:chExt cx="1485900" cy="1204148"/>
          </a:xfrm>
        </p:grpSpPr>
        <p:grpSp>
          <p:nvGrpSpPr>
            <p:cNvPr id="8212" name="组合 50"/>
            <p:cNvGrpSpPr/>
            <p:nvPr/>
          </p:nvGrpSpPr>
          <p:grpSpPr bwMode="auto">
            <a:xfrm>
              <a:off x="4889656" y="2256715"/>
              <a:ext cx="1483075" cy="1204148"/>
              <a:chOff x="6756530" y="2318150"/>
              <a:chExt cx="1482771" cy="1203767"/>
            </a:xfrm>
          </p:grpSpPr>
          <p:sp>
            <p:nvSpPr>
              <p:cNvPr id="8214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2 5 0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5" name="TextBox 47"/>
              <p:cNvSpPr txBox="1">
                <a:spLocks noChangeArrowheads="1"/>
              </p:cNvSpPr>
              <p:nvPr/>
            </p:nvSpPr>
            <p:spPr bwMode="auto">
              <a:xfrm>
                <a:off x="6850807" y="3082993"/>
                <a:ext cx="1388494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1 0 0 0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 bwMode="auto">
            <a:xfrm>
              <a:off x="4887035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74"/>
          <p:cNvGrpSpPr/>
          <p:nvPr/>
        </p:nvGrpSpPr>
        <p:grpSpPr bwMode="auto">
          <a:xfrm>
            <a:off x="9696451" y="3009899"/>
            <a:ext cx="1981200" cy="1603769"/>
            <a:chOff x="7272300" y="2256715"/>
            <a:chExt cx="1485900" cy="1204148"/>
          </a:xfrm>
        </p:grpSpPr>
        <p:grpSp>
          <p:nvGrpSpPr>
            <p:cNvPr id="8208" name="组合 50"/>
            <p:cNvGrpSpPr/>
            <p:nvPr/>
          </p:nvGrpSpPr>
          <p:grpSpPr bwMode="auto">
            <a:xfrm>
              <a:off x="7274920" y="2256715"/>
              <a:ext cx="1440454" cy="1204148"/>
              <a:chOff x="6756530" y="2318150"/>
              <a:chExt cx="1440159" cy="1203767"/>
            </a:xfrm>
          </p:grpSpPr>
          <p:sp>
            <p:nvSpPr>
              <p:cNvPr id="8210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3 6 0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1" name="TextBox 47"/>
              <p:cNvSpPr txBox="1">
                <a:spLocks noChangeArrowheads="1"/>
              </p:cNvSpPr>
              <p:nvPr/>
            </p:nvSpPr>
            <p:spPr bwMode="auto">
              <a:xfrm>
                <a:off x="6803190" y="3082993"/>
                <a:ext cx="1388495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1 8 0 0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70" name="直接连接符 69"/>
            <p:cNvCxnSpPr/>
            <p:nvPr/>
          </p:nvCxnSpPr>
          <p:spPr bwMode="auto">
            <a:xfrm>
              <a:off x="7272300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任意多边形 3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503767" y="2292351"/>
            <a:ext cx="2459567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400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397251" y="2277534"/>
            <a:ext cx="2438400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130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6316134" y="2298700"/>
            <a:ext cx="2639484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600</a:t>
            </a:r>
            <a:r>
              <a:rPr lang="en-US" altLang="zh-CN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9190567" y="2298700"/>
            <a:ext cx="2546351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170</a:t>
            </a:r>
            <a:r>
              <a:rPr lang="en-US" altLang="zh-CN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2108201" y="2309284"/>
            <a:ext cx="125941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3200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4866218" y="2288118"/>
            <a:ext cx="15599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780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7869767" y="2298700"/>
            <a:ext cx="13800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1200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10788652" y="2288118"/>
            <a:ext cx="1416049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1360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51"/>
          <p:cNvGrpSpPr/>
          <p:nvPr/>
        </p:nvGrpSpPr>
        <p:grpSpPr bwMode="auto">
          <a:xfrm>
            <a:off x="755651" y="3009902"/>
            <a:ext cx="2070100" cy="1603769"/>
            <a:chOff x="6753910" y="2318150"/>
            <a:chExt cx="1552051" cy="1203767"/>
          </a:xfrm>
        </p:grpSpPr>
        <p:grpSp>
          <p:nvGrpSpPr>
            <p:cNvPr id="9244" name="组合 50"/>
            <p:cNvGrpSpPr/>
            <p:nvPr/>
          </p:nvGrpSpPr>
          <p:grpSpPr bwMode="auto">
            <a:xfrm>
              <a:off x="6756530" y="2318150"/>
              <a:ext cx="1549431" cy="1203767"/>
              <a:chOff x="6756530" y="2318150"/>
              <a:chExt cx="1549431" cy="1203767"/>
            </a:xfrm>
          </p:grpSpPr>
          <p:sp>
            <p:nvSpPr>
              <p:cNvPr id="9246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4 0 0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8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TextBox 47"/>
              <p:cNvSpPr txBox="1">
                <a:spLocks noChangeArrowheads="1"/>
              </p:cNvSpPr>
              <p:nvPr/>
            </p:nvSpPr>
            <p:spPr bwMode="auto">
              <a:xfrm>
                <a:off x="6917467" y="3082993"/>
                <a:ext cx="1388494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3 2 0 0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6753910" y="3120465"/>
              <a:ext cx="14853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51"/>
          <p:cNvGrpSpPr/>
          <p:nvPr/>
        </p:nvGrpSpPr>
        <p:grpSpPr bwMode="auto">
          <a:xfrm>
            <a:off x="3636434" y="2992970"/>
            <a:ext cx="2188633" cy="1620267"/>
            <a:chOff x="6753910" y="2318150"/>
            <a:chExt cx="1641478" cy="1215289"/>
          </a:xfrm>
        </p:grpSpPr>
        <p:grpSp>
          <p:nvGrpSpPr>
            <p:cNvPr id="9240" name="组合 50"/>
            <p:cNvGrpSpPr/>
            <p:nvPr/>
          </p:nvGrpSpPr>
          <p:grpSpPr bwMode="auto">
            <a:xfrm>
              <a:off x="6756530" y="2318150"/>
              <a:ext cx="1638858" cy="1215289"/>
              <a:chOff x="6756530" y="2318150"/>
              <a:chExt cx="1638858" cy="1215289"/>
            </a:xfrm>
          </p:grpSpPr>
          <p:sp>
            <p:nvSpPr>
              <p:cNvPr id="9242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7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1 3 0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43" name="TextBox 47"/>
              <p:cNvSpPr txBox="1">
                <a:spLocks noChangeArrowheads="1"/>
              </p:cNvSpPr>
              <p:nvPr/>
            </p:nvSpPr>
            <p:spPr bwMode="auto">
              <a:xfrm>
                <a:off x="7006894" y="3094826"/>
                <a:ext cx="1388494" cy="438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7 8 0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753910" y="3121484"/>
              <a:ext cx="148590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75"/>
          <p:cNvGrpSpPr/>
          <p:nvPr/>
        </p:nvGrpSpPr>
        <p:grpSpPr bwMode="auto">
          <a:xfrm>
            <a:off x="6515100" y="3009899"/>
            <a:ext cx="1981200" cy="1603769"/>
            <a:chOff x="4887035" y="2256715"/>
            <a:chExt cx="1485900" cy="1204148"/>
          </a:xfrm>
        </p:grpSpPr>
        <p:grpSp>
          <p:nvGrpSpPr>
            <p:cNvPr id="9236" name="组合 50"/>
            <p:cNvGrpSpPr/>
            <p:nvPr/>
          </p:nvGrpSpPr>
          <p:grpSpPr bwMode="auto">
            <a:xfrm>
              <a:off x="4889656" y="2256715"/>
              <a:ext cx="1440454" cy="1204148"/>
              <a:chOff x="6756530" y="2318150"/>
              <a:chExt cx="1440159" cy="1203767"/>
            </a:xfrm>
          </p:grpSpPr>
          <p:sp>
            <p:nvSpPr>
              <p:cNvPr id="9238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6 0 0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2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39" name="TextBox 47"/>
              <p:cNvSpPr txBox="1">
                <a:spLocks noChangeArrowheads="1"/>
              </p:cNvSpPr>
              <p:nvPr/>
            </p:nvSpPr>
            <p:spPr bwMode="auto">
              <a:xfrm>
                <a:off x="6793668" y="3082993"/>
                <a:ext cx="1388495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1 2 0 0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 bwMode="auto">
            <a:xfrm>
              <a:off x="4887035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74"/>
          <p:cNvGrpSpPr/>
          <p:nvPr/>
        </p:nvGrpSpPr>
        <p:grpSpPr bwMode="auto">
          <a:xfrm>
            <a:off x="9696451" y="3009899"/>
            <a:ext cx="1981200" cy="1603769"/>
            <a:chOff x="7272300" y="2256715"/>
            <a:chExt cx="1485900" cy="1204148"/>
          </a:xfrm>
        </p:grpSpPr>
        <p:grpSp>
          <p:nvGrpSpPr>
            <p:cNvPr id="9232" name="组合 50"/>
            <p:cNvGrpSpPr/>
            <p:nvPr/>
          </p:nvGrpSpPr>
          <p:grpSpPr bwMode="auto">
            <a:xfrm>
              <a:off x="7274920" y="2256715"/>
              <a:ext cx="1440454" cy="1204148"/>
              <a:chOff x="6756530" y="2318150"/>
              <a:chExt cx="1440159" cy="1203767"/>
            </a:xfrm>
          </p:grpSpPr>
          <p:sp>
            <p:nvSpPr>
              <p:cNvPr id="9234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1 7 0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8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35" name="TextBox 47"/>
              <p:cNvSpPr txBox="1">
                <a:spLocks noChangeArrowheads="1"/>
              </p:cNvSpPr>
              <p:nvPr/>
            </p:nvSpPr>
            <p:spPr bwMode="auto">
              <a:xfrm>
                <a:off x="6803190" y="3082993"/>
                <a:ext cx="1388495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1 3 6 0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70" name="直接连接符 69"/>
            <p:cNvCxnSpPr/>
            <p:nvPr/>
          </p:nvCxnSpPr>
          <p:spPr bwMode="auto">
            <a:xfrm>
              <a:off x="7272300" y="3059283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任意多边形 3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922867" y="2292351"/>
            <a:ext cx="2459567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6576484" y="2271184"/>
            <a:ext cx="2639483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120×3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3035301" y="2288118"/>
            <a:ext cx="125941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1680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8830733" y="2279651"/>
            <a:ext cx="13800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2160</a:t>
            </a:r>
            <a:endParaRPr lang="zh-CN" altLang="en-US" sz="320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51"/>
          <p:cNvGrpSpPr/>
          <p:nvPr/>
        </p:nvGrpSpPr>
        <p:grpSpPr bwMode="auto">
          <a:xfrm>
            <a:off x="755651" y="3009899"/>
            <a:ext cx="2070100" cy="1603768"/>
            <a:chOff x="6753910" y="2318150"/>
            <a:chExt cx="1552051" cy="1203767"/>
          </a:xfrm>
        </p:grpSpPr>
        <p:grpSp>
          <p:nvGrpSpPr>
            <p:cNvPr id="10264" name="组合 50"/>
            <p:cNvGrpSpPr/>
            <p:nvPr/>
          </p:nvGrpSpPr>
          <p:grpSpPr bwMode="auto">
            <a:xfrm>
              <a:off x="6756530" y="2318150"/>
              <a:ext cx="1549431" cy="1203767"/>
              <a:chOff x="6756530" y="2318150"/>
              <a:chExt cx="1549431" cy="1203767"/>
            </a:xfrm>
          </p:grpSpPr>
          <p:sp>
            <p:nvSpPr>
              <p:cNvPr id="10266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3 0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7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67" name="TextBox 47"/>
              <p:cNvSpPr txBox="1">
                <a:spLocks noChangeArrowheads="1"/>
              </p:cNvSpPr>
              <p:nvPr/>
            </p:nvSpPr>
            <p:spPr bwMode="auto">
              <a:xfrm>
                <a:off x="6917467" y="3082993"/>
                <a:ext cx="1388494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2 1 0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6753910" y="3120465"/>
              <a:ext cx="1394941" cy="7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1"/>
          <p:cNvGrpSpPr/>
          <p:nvPr/>
        </p:nvGrpSpPr>
        <p:grpSpPr bwMode="auto">
          <a:xfrm>
            <a:off x="2976034" y="3009903"/>
            <a:ext cx="1998133" cy="1620267"/>
            <a:chOff x="6753910" y="2318150"/>
            <a:chExt cx="1498638" cy="1215289"/>
          </a:xfrm>
        </p:grpSpPr>
        <p:grpSp>
          <p:nvGrpSpPr>
            <p:cNvPr id="10260" name="组合 50"/>
            <p:cNvGrpSpPr/>
            <p:nvPr/>
          </p:nvGrpSpPr>
          <p:grpSpPr bwMode="auto">
            <a:xfrm>
              <a:off x="6756530" y="2318150"/>
              <a:ext cx="1496018" cy="1215289"/>
              <a:chOff x="6756530" y="2318150"/>
              <a:chExt cx="1496018" cy="1215289"/>
            </a:xfrm>
          </p:grpSpPr>
          <p:sp>
            <p:nvSpPr>
              <p:cNvPr id="10262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7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2 1 0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8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63" name="TextBox 47"/>
              <p:cNvSpPr txBox="1">
                <a:spLocks noChangeArrowheads="1"/>
              </p:cNvSpPr>
              <p:nvPr/>
            </p:nvSpPr>
            <p:spPr bwMode="auto">
              <a:xfrm>
                <a:off x="6864055" y="3094826"/>
                <a:ext cx="1388493" cy="438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1  6 8 0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753910" y="3121484"/>
              <a:ext cx="14859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75"/>
          <p:cNvGrpSpPr/>
          <p:nvPr/>
        </p:nvGrpSpPr>
        <p:grpSpPr bwMode="auto">
          <a:xfrm>
            <a:off x="6335184" y="2990850"/>
            <a:ext cx="1981200" cy="1603769"/>
            <a:chOff x="4887035" y="2256715"/>
            <a:chExt cx="1485900" cy="1204148"/>
          </a:xfrm>
        </p:grpSpPr>
        <p:grpSp>
          <p:nvGrpSpPr>
            <p:cNvPr id="10256" name="组合 50"/>
            <p:cNvGrpSpPr/>
            <p:nvPr/>
          </p:nvGrpSpPr>
          <p:grpSpPr bwMode="auto">
            <a:xfrm>
              <a:off x="4889656" y="2256715"/>
              <a:ext cx="1440454" cy="1204148"/>
              <a:chOff x="6756530" y="2318150"/>
              <a:chExt cx="1440159" cy="1203767"/>
            </a:xfrm>
          </p:grpSpPr>
          <p:sp>
            <p:nvSpPr>
              <p:cNvPr id="10258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1 2 0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59" name="TextBox 47"/>
              <p:cNvSpPr txBox="1">
                <a:spLocks noChangeArrowheads="1"/>
              </p:cNvSpPr>
              <p:nvPr/>
            </p:nvSpPr>
            <p:spPr bwMode="auto">
              <a:xfrm>
                <a:off x="6793668" y="3082993"/>
                <a:ext cx="1388495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7 2 0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 bwMode="auto">
            <a:xfrm>
              <a:off x="4887035" y="3059282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75"/>
          <p:cNvGrpSpPr/>
          <p:nvPr/>
        </p:nvGrpSpPr>
        <p:grpSpPr bwMode="auto">
          <a:xfrm>
            <a:off x="8496300" y="2990850"/>
            <a:ext cx="1981200" cy="1603769"/>
            <a:chOff x="4887035" y="2256715"/>
            <a:chExt cx="1485900" cy="1204148"/>
          </a:xfrm>
        </p:grpSpPr>
        <p:grpSp>
          <p:nvGrpSpPr>
            <p:cNvPr id="10252" name="组合 50"/>
            <p:cNvGrpSpPr/>
            <p:nvPr/>
          </p:nvGrpSpPr>
          <p:grpSpPr bwMode="auto">
            <a:xfrm>
              <a:off x="4889656" y="2256715"/>
              <a:ext cx="1440454" cy="1204148"/>
              <a:chOff x="6756530" y="2318150"/>
              <a:chExt cx="1440159" cy="1203767"/>
            </a:xfrm>
          </p:grpSpPr>
          <p:sp>
            <p:nvSpPr>
              <p:cNvPr id="10254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7 2 0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3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255" name="TextBox 47"/>
              <p:cNvSpPr txBox="1">
                <a:spLocks noChangeArrowheads="1"/>
              </p:cNvSpPr>
              <p:nvPr/>
            </p:nvSpPr>
            <p:spPr bwMode="auto">
              <a:xfrm>
                <a:off x="6793668" y="3082993"/>
                <a:ext cx="1388495" cy="438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21 6 0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 bwMode="auto">
            <a:xfrm>
              <a:off x="4887035" y="3059282"/>
              <a:ext cx="14859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任意多边形 28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554818" y="2349500"/>
            <a:ext cx="2832100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102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4906434" y="2345267"/>
            <a:ext cx="125941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3570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51"/>
          <p:cNvGrpSpPr/>
          <p:nvPr/>
        </p:nvGrpSpPr>
        <p:grpSpPr bwMode="auto">
          <a:xfrm>
            <a:off x="2387600" y="3067050"/>
            <a:ext cx="2294467" cy="1603833"/>
            <a:chOff x="6753910" y="2318150"/>
            <a:chExt cx="1719663" cy="1203942"/>
          </a:xfrm>
        </p:grpSpPr>
        <p:grpSp>
          <p:nvGrpSpPr>
            <p:cNvPr id="11276" name="组合 50"/>
            <p:cNvGrpSpPr/>
            <p:nvPr/>
          </p:nvGrpSpPr>
          <p:grpSpPr bwMode="auto">
            <a:xfrm>
              <a:off x="6756530" y="2318150"/>
              <a:ext cx="1717043" cy="1203942"/>
              <a:chOff x="6756530" y="2318150"/>
              <a:chExt cx="1717043" cy="1203942"/>
            </a:xfrm>
          </p:grpSpPr>
          <p:sp>
            <p:nvSpPr>
              <p:cNvPr id="11278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1 0 2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279" name="TextBox 47"/>
              <p:cNvSpPr txBox="1">
                <a:spLocks noChangeArrowheads="1"/>
              </p:cNvSpPr>
              <p:nvPr/>
            </p:nvSpPr>
            <p:spPr bwMode="auto">
              <a:xfrm>
                <a:off x="7085079" y="3083122"/>
                <a:ext cx="1388494" cy="438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5 1 0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6753910" y="3120548"/>
              <a:ext cx="14848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51"/>
          <p:cNvGrpSpPr/>
          <p:nvPr/>
        </p:nvGrpSpPr>
        <p:grpSpPr bwMode="auto">
          <a:xfrm>
            <a:off x="4607984" y="3064934"/>
            <a:ext cx="1998133" cy="1621595"/>
            <a:chOff x="6753910" y="2318150"/>
            <a:chExt cx="1498638" cy="1214728"/>
          </a:xfrm>
        </p:grpSpPr>
        <p:grpSp>
          <p:nvGrpSpPr>
            <p:cNvPr id="11272" name="组合 50"/>
            <p:cNvGrpSpPr/>
            <p:nvPr/>
          </p:nvGrpSpPr>
          <p:grpSpPr bwMode="auto">
            <a:xfrm>
              <a:off x="6756530" y="2318150"/>
              <a:ext cx="1496018" cy="1214728"/>
              <a:chOff x="6756530" y="2318150"/>
              <a:chExt cx="1496018" cy="1214728"/>
            </a:xfrm>
          </p:grpSpPr>
          <p:sp>
            <p:nvSpPr>
              <p:cNvPr id="11274" name="TextBox 46"/>
              <p:cNvSpPr txBox="1">
                <a:spLocks noChangeArrowheads="1"/>
              </p:cNvSpPr>
              <p:nvPr/>
            </p:nvSpPr>
            <p:spPr bwMode="auto">
              <a:xfrm>
                <a:off x="6756530" y="2318150"/>
                <a:ext cx="1440159" cy="806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    5 1 0</a:t>
                </a:r>
              </a:p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×   </a:t>
                </a:r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7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275" name="TextBox 47"/>
              <p:cNvSpPr txBox="1">
                <a:spLocks noChangeArrowheads="1"/>
              </p:cNvSpPr>
              <p:nvPr/>
            </p:nvSpPr>
            <p:spPr bwMode="auto">
              <a:xfrm>
                <a:off x="6864055" y="3094826"/>
                <a:ext cx="1388493" cy="438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FF0000"/>
                    </a:solidFill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3  5 7 0</a:t>
                </a:r>
                <a:endParaRPr lang="zh-CN" altLang="en-US" sz="3200">
                  <a:solidFill>
                    <a:srgbClr val="FF0000"/>
                  </a:solidFill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6753910" y="3120455"/>
              <a:ext cx="148593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任意多边形 16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65020" y="715425"/>
            <a:ext cx="11409218" cy="119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265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小红家养了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匾蚕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，平均每匾能收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180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蚕茧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你能把下表填写完整吗？</a:t>
            </a:r>
          </a:p>
        </p:txBody>
      </p:sp>
      <p:pic>
        <p:nvPicPr>
          <p:cNvPr id="5" name="图片 4" descr="24-5-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125" y="1568452"/>
            <a:ext cx="1788583" cy="236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4-5-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9174" y="1748367"/>
            <a:ext cx="2510367" cy="22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34585" y="4210051"/>
          <a:ext cx="9179983" cy="113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9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93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匾的个数</a:t>
                      </a:r>
                    </a:p>
                  </a:txBody>
                  <a:tcPr marL="121907" marR="121907" marT="61005" marB="61005" anchor="ctr">
                    <a:lnL w="12700" cmpd="sng">
                      <a:noFill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</a:rPr>
                        <a:t>1</a:t>
                      </a:r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900" b="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</a:rPr>
                        <a:t>2</a:t>
                      </a:r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159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900" b="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</a:rPr>
                        <a:t>3</a:t>
                      </a:r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</a:rPr>
                        <a:t>4</a:t>
                      </a:r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b="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</a:rPr>
                        <a:t>5</a:t>
                      </a:r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3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1" dirty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蚕茧的个数</a:t>
                      </a:r>
                    </a:p>
                  </a:txBody>
                  <a:tcPr marL="121907" marR="121907" marT="61005" marB="61005" anchor="ctr">
                    <a:lnL w="12700" cmpd="sng">
                      <a:noFill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solidFill>
                          <a:schemeClr val="tx1"/>
                        </a:solidFill>
                        <a:latin typeface="+mn-lt"/>
                        <a:ea typeface="楷体_GB2312" pitchFamily="49" charset="-122"/>
                      </a:endParaRPr>
                    </a:p>
                  </a:txBody>
                  <a:tcPr marL="121907" marR="121907" marT="61005" marB="61005" anchor="ctr">
                    <a:lnL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95701" y="4799831"/>
            <a:ext cx="1401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9634" y="4799831"/>
            <a:ext cx="140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2401" y="4799831"/>
            <a:ext cx="140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540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20567" y="4799831"/>
            <a:ext cx="140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720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311218" y="4799831"/>
            <a:ext cx="1401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416051" y="5635425"/>
            <a:ext cx="9296400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每匾能收的蚕茧个数一定，匾数越多，蚕茧的总数就越多。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5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12994" y="712306"/>
            <a:ext cx="7740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松树有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130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棵，柳树的棵数是松树的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  <p:pic>
        <p:nvPicPr>
          <p:cNvPr id="7" name="图片 6" descr="24-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289" y="1522724"/>
            <a:ext cx="67945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273915" y="1121826"/>
            <a:ext cx="3470066" cy="1696087"/>
          </a:xfrm>
          <a:prstGeom prst="wedgeRoundRectCallout">
            <a:avLst>
              <a:gd name="adj1" fmla="val 29740"/>
              <a:gd name="adj2" fmla="val 86204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8389367" y="1248254"/>
            <a:ext cx="330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柳树有多少棵？松树和柳树一共有多少棵？</a:t>
            </a: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2942908" y="4056506"/>
            <a:ext cx="4320116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130×3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390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（棵）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2747103" y="4670338"/>
            <a:ext cx="4199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答：柳树有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390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棵。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942908" y="5360372"/>
            <a:ext cx="4320116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130＋390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520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（棵）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747103" y="5976322"/>
            <a:ext cx="57001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答：松树和柳树一共有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520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棵。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776412"/>
            <a:ext cx="7505700" cy="3305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4148" y="792654"/>
            <a:ext cx="336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拓展题：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05375" y="2714625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0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5375" y="3428999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150" y="4362450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3450" y="2619375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5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58142" y="2647487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7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29425" y="4286250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5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9212" y="1209347"/>
            <a:ext cx="10410825" cy="55179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62174" y="1085850"/>
            <a:ext cx="471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这节课你有什么收获？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98183" y="2464463"/>
            <a:ext cx="7408190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计算乘数末尾有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的三位数乘一位数时，可以先用三位数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前面的数与一位数相乘，再看三位数的末尾有几个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，就在积的末尾添上几个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52525" y="1264920"/>
            <a:ext cx="9956800" cy="3784600"/>
          </a:xfrm>
          <a:prstGeom prst="roundRect">
            <a:avLst/>
          </a:prstGeom>
          <a:ln>
            <a:solidFill>
              <a:srgbClr val="A1C4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2892" y="1618896"/>
            <a:ext cx="9376065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经历探究乘数末尾有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的三位数乘一位数的笔算方法的过程，掌握竖式计算的简便写法，并能正确的进行计算。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发展初步的比较、分析、推理的能力，增强数感。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培养自主学习、合作学习得良好习惯，提高学习兴趣和自信心。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44625" y="881063"/>
            <a:ext cx="455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口算。</a:t>
            </a:r>
          </a:p>
        </p:txBody>
      </p:sp>
      <p:sp>
        <p:nvSpPr>
          <p:cNvPr id="7174" name="TextBox 21"/>
          <p:cNvSpPr txBox="1">
            <a:spLocks noChangeArrowheads="1"/>
          </p:cNvSpPr>
          <p:nvPr/>
        </p:nvSpPr>
        <p:spPr bwMode="auto">
          <a:xfrm>
            <a:off x="2205038" y="2038351"/>
            <a:ext cx="1357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4×7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TextBox 22"/>
          <p:cNvSpPr txBox="1">
            <a:spLocks noChangeArrowheads="1"/>
          </p:cNvSpPr>
          <p:nvPr/>
        </p:nvSpPr>
        <p:spPr bwMode="auto">
          <a:xfrm>
            <a:off x="6491289" y="2038351"/>
            <a:ext cx="157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8×5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33725" y="2038351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=28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77100" y="2038351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TextBox 21"/>
          <p:cNvSpPr txBox="1">
            <a:spLocks noChangeArrowheads="1"/>
          </p:cNvSpPr>
          <p:nvPr/>
        </p:nvSpPr>
        <p:spPr bwMode="auto">
          <a:xfrm>
            <a:off x="2205038" y="2871789"/>
            <a:ext cx="1357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40×7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33724" y="2871789"/>
            <a:ext cx="13573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=280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0" name="TextBox 21"/>
          <p:cNvSpPr txBox="1">
            <a:spLocks noChangeArrowheads="1"/>
          </p:cNvSpPr>
          <p:nvPr/>
        </p:nvSpPr>
        <p:spPr bwMode="auto">
          <a:xfrm>
            <a:off x="2205039" y="3752851"/>
            <a:ext cx="1500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400×7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03122" y="3752851"/>
            <a:ext cx="157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=2800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2" name="TextBox 22"/>
          <p:cNvSpPr txBox="1">
            <a:spLocks noChangeArrowheads="1"/>
          </p:cNvSpPr>
          <p:nvPr/>
        </p:nvSpPr>
        <p:spPr bwMode="auto">
          <a:xfrm>
            <a:off x="6491289" y="2871789"/>
            <a:ext cx="157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8×50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491413" y="2871789"/>
            <a:ext cx="1357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=400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4" name="TextBox 22"/>
          <p:cNvSpPr txBox="1">
            <a:spLocks noChangeArrowheads="1"/>
          </p:cNvSpPr>
          <p:nvPr/>
        </p:nvSpPr>
        <p:spPr bwMode="auto">
          <a:xfrm>
            <a:off x="6491289" y="3729039"/>
            <a:ext cx="157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8×500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727806" y="3729039"/>
            <a:ext cx="1709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=4000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2" grpId="0"/>
      <p:bldP spid="37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例10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5718" y="1568451"/>
            <a:ext cx="7586133" cy="306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374899" y="4789058"/>
            <a:ext cx="3028373" cy="539751"/>
          </a:xfrm>
          <a:prstGeom prst="wedgeRoundRectCallout">
            <a:avLst>
              <a:gd name="adj1" fmla="val -62704"/>
              <a:gd name="adj2" fmla="val 27769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424518" y="952500"/>
            <a:ext cx="9292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同学们排成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个方队表演团体操，每个方队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120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人。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374900" y="4765581"/>
            <a:ext cx="2821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一共有多少人？</a:t>
            </a: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4121100" y="5605991"/>
            <a:ext cx="4320116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4×120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zh-CN" altLang="en-US" sz="32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7268" y="4829417"/>
            <a:ext cx="375458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想一想，怎么列式？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标注 28"/>
          <p:cNvSpPr/>
          <p:nvPr/>
        </p:nvSpPr>
        <p:spPr>
          <a:xfrm>
            <a:off x="751602" y="4386262"/>
            <a:ext cx="4197500" cy="635804"/>
          </a:xfrm>
          <a:prstGeom prst="wedgeRoundRectCallout">
            <a:avLst>
              <a:gd name="adj1" fmla="val 3250"/>
              <a:gd name="adj2" fmla="val 107820"/>
              <a:gd name="adj3" fmla="val 16667"/>
            </a:avLst>
          </a:prstGeom>
          <a:solidFill>
            <a:srgbClr val="E1EFE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矩形 16"/>
          <p:cNvSpPr>
            <a:spLocks noChangeArrowheads="1"/>
          </p:cNvSpPr>
          <p:nvPr/>
        </p:nvSpPr>
        <p:spPr bwMode="auto">
          <a:xfrm>
            <a:off x="4202907" y="1491072"/>
            <a:ext cx="4483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4×120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_____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45594" y="3114170"/>
            <a:ext cx="2643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4×12=48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09875" y="3619501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4×120=480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81814" y="2976564"/>
            <a:ext cx="2357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1    2    0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53187" y="3333751"/>
            <a:ext cx="3251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           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310314" y="3833813"/>
            <a:ext cx="237648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05574" y="3833814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62637" y="3833814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10376" y="3820539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81251" y="2571751"/>
            <a:ext cx="164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24563" y="2571751"/>
            <a:ext cx="1643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969813" y="4377170"/>
            <a:ext cx="3560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还可以这样写竖式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67375" y="4572001"/>
            <a:ext cx="2357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1    2    0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38751" y="4905376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      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48264" y="5357813"/>
            <a:ext cx="237648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5400000">
            <a:off x="6000751" y="5095876"/>
            <a:ext cx="1476375" cy="0"/>
          </a:xfrm>
          <a:prstGeom prst="line">
            <a:avLst/>
          </a:prstGeom>
          <a:ln w="25400">
            <a:solidFill>
              <a:srgbClr val="FF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322004" y="5357814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667376" y="5357814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080542" y="5357814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998368" y="1524869"/>
            <a:ext cx="1500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381876" y="1523804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16792" y="5961786"/>
            <a:ext cx="4174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答：一共有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1342760" y="599530"/>
            <a:ext cx="92921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同学们排成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个方队表演团体操，每个方队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120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人。一共有多少人？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8" grpId="0"/>
      <p:bldP spid="31" grpId="0"/>
      <p:bldP spid="32" grpId="0"/>
      <p:bldP spid="39" grpId="0"/>
      <p:bldP spid="40" grpId="0"/>
      <p:bldP spid="41" grpId="0"/>
      <p:bldP spid="42" grpId="0"/>
      <p:bldP spid="45" grpId="0"/>
      <p:bldP spid="46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矩形 16"/>
          <p:cNvSpPr>
            <a:spLocks noChangeArrowheads="1"/>
          </p:cNvSpPr>
          <p:nvPr/>
        </p:nvSpPr>
        <p:spPr bwMode="auto">
          <a:xfrm>
            <a:off x="4464841" y="1889055"/>
            <a:ext cx="4596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4×120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0252" name="TextBox 20"/>
          <p:cNvSpPr txBox="1">
            <a:spLocks noChangeArrowheads="1"/>
          </p:cNvSpPr>
          <p:nvPr/>
        </p:nvSpPr>
        <p:spPr bwMode="auto">
          <a:xfrm>
            <a:off x="6445618" y="188516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3" name="TextBox 23"/>
          <p:cNvSpPr txBox="1">
            <a:spLocks noChangeArrowheads="1"/>
          </p:cNvSpPr>
          <p:nvPr/>
        </p:nvSpPr>
        <p:spPr bwMode="auto">
          <a:xfrm>
            <a:off x="7967664" y="1928814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09875" y="4248442"/>
            <a:ext cx="97694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口算时先算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乘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，再在乘得的数末尾添上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。简便算法在写竖式时要注意把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”末尾的“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”前面的“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”对齐。</a:t>
            </a: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3277463" y="2878282"/>
            <a:ext cx="2357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1    2    0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2848839" y="321165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      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58352" y="3664094"/>
            <a:ext cx="237648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610839" y="3402157"/>
            <a:ext cx="1476375" cy="0"/>
          </a:xfrm>
          <a:prstGeom prst="line">
            <a:avLst/>
          </a:prstGeom>
          <a:ln w="25400">
            <a:solidFill>
              <a:srgbClr val="FF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3932092" y="3664095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277464" y="3664095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4690630" y="3664095"/>
            <a:ext cx="4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4831482" y="2136775"/>
            <a:ext cx="2279651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380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5520268" y="2887134"/>
            <a:ext cx="1843617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3  8  0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04368" y="3839633"/>
            <a:ext cx="21124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5099051" y="3308351"/>
            <a:ext cx="1799167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   </a:t>
            </a:r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6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6419851" y="378883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6849534" y="378883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6239934" y="3547533"/>
            <a:ext cx="35983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35">
                <a:solidFill>
                  <a:srgbClr val="FF0000"/>
                </a:solidFill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135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6545791" y="2105025"/>
            <a:ext cx="1380067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2280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5314951" y="3788834"/>
            <a:ext cx="11387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2  2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2561" y="1035586"/>
            <a:ext cx="209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试一试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 noChangeArrowheads="1"/>
          </p:cNvSpPr>
          <p:nvPr/>
        </p:nvSpPr>
        <p:spPr bwMode="auto">
          <a:xfrm>
            <a:off x="1174751" y="2709334"/>
            <a:ext cx="1843616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2  6  0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282700" y="3663951"/>
            <a:ext cx="177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935567" y="3130551"/>
            <a:ext cx="161713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 </a:t>
            </a:r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2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2076452" y="3613151"/>
            <a:ext cx="476249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2504018" y="3613151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3515784" y="2709334"/>
            <a:ext cx="1843616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1  8  0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23734" y="3661833"/>
            <a:ext cx="17758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3276600" y="3130551"/>
            <a:ext cx="161713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 </a:t>
            </a:r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3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4415367" y="361103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4845051" y="361103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6275917" y="2709334"/>
            <a:ext cx="1843616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3  5  0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060018" y="3661833"/>
            <a:ext cx="21124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5856818" y="3130551"/>
            <a:ext cx="1797049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   </a:t>
            </a:r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4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7175501" y="361103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7605185" y="361103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6995585" y="3357033"/>
            <a:ext cx="35983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35">
                <a:solidFill>
                  <a:srgbClr val="FF0000"/>
                </a:solidFill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135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070601" y="3611034"/>
            <a:ext cx="1140884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1  4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9000068" y="2709334"/>
            <a:ext cx="1843617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8  2  0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784168" y="3663951"/>
            <a:ext cx="21124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8580967" y="3132668"/>
            <a:ext cx="1797051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   </a:t>
            </a:r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5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9899651" y="3613151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10348384" y="360545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9719734" y="3371851"/>
            <a:ext cx="35983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35">
                <a:solidFill>
                  <a:srgbClr val="FF0000"/>
                </a:solidFill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135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8794751" y="3613151"/>
            <a:ext cx="11408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4  1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235452" y="3354917"/>
            <a:ext cx="35983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35">
                <a:solidFill>
                  <a:srgbClr val="FF0000"/>
                </a:solidFill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135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896534" y="3371851"/>
            <a:ext cx="359833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35">
                <a:solidFill>
                  <a:srgbClr val="FF0000"/>
                </a:solidFill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135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602318" y="3613151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934885" y="3611034"/>
            <a:ext cx="478367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21335" y="4929551"/>
            <a:ext cx="11531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笔算时要注意乘数末尾有几个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，就在乘得的积末尾添上几个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8" name="任意多边形 37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44552" y="720929"/>
            <a:ext cx="5071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先找出在哪里，再改正。</a:t>
            </a:r>
          </a:p>
        </p:txBody>
      </p:sp>
      <p:pic>
        <p:nvPicPr>
          <p:cNvPr id="4" name="图片 3" descr="18-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4668" y="2204600"/>
            <a:ext cx="3001433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2021418" y="2623700"/>
            <a:ext cx="1661583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3  8  0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112433" y="3533866"/>
            <a:ext cx="15345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670051" y="3027983"/>
            <a:ext cx="1606549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  </a:t>
            </a:r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4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" name="图片 9" descr="18-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567" y="2196133"/>
            <a:ext cx="2999317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5410201" y="2615233"/>
            <a:ext cx="1663700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4  5  0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501218" y="3525400"/>
            <a:ext cx="153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4917018" y="3019517"/>
            <a:ext cx="1756833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  </a:t>
            </a:r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6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6623052" y="3525401"/>
            <a:ext cx="385233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6261101" y="3525401"/>
            <a:ext cx="385233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5848352" y="3525401"/>
            <a:ext cx="385233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pic>
        <p:nvPicPr>
          <p:cNvPr id="18" name="图片 17" descr="18-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0268" y="2196133"/>
            <a:ext cx="3001433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8727018" y="2615233"/>
            <a:ext cx="1661583" cy="5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6  0  0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818033" y="3525400"/>
            <a:ext cx="15345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8161867" y="3019517"/>
            <a:ext cx="1424517" cy="5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8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8555567" y="3525401"/>
            <a:ext cx="1403351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4  8  0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6229352" y="3944501"/>
            <a:ext cx="385233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232151" y="3533867"/>
            <a:ext cx="383116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9935634" y="3525401"/>
            <a:ext cx="385233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01318" y="3576200"/>
            <a:ext cx="300567" cy="4191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496985" y="3525401"/>
            <a:ext cx="383116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917701" y="3533867"/>
            <a:ext cx="1318684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935"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1  5  2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916085" y="3576200"/>
            <a:ext cx="300567" cy="4191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856818" y="3944501"/>
            <a:ext cx="383116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35">
                <a:solidFill>
                  <a:srgbClr val="FF0000"/>
                </a:solidFill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935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4" name="圆角矩形标注 20"/>
          <p:cNvSpPr/>
          <p:nvPr/>
        </p:nvSpPr>
        <p:spPr>
          <a:xfrm>
            <a:off x="2294470" y="4615485"/>
            <a:ext cx="7520516" cy="1428750"/>
          </a:xfrm>
          <a:prstGeom prst="wedgeRoundRectCallout">
            <a:avLst>
              <a:gd name="adj1" fmla="val -57672"/>
              <a:gd name="adj2" fmla="val -43427"/>
              <a:gd name="adj3" fmla="val 16667"/>
            </a:avLst>
          </a:prstGeom>
          <a:noFill/>
          <a:ln>
            <a:solidFill>
              <a:srgbClr val="00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8" name="矩形 7"/>
          <p:cNvSpPr/>
          <p:nvPr/>
        </p:nvSpPr>
        <p:spPr>
          <a:xfrm>
            <a:off x="2609853" y="4649513"/>
            <a:ext cx="7319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用简便一些的方法算乘数末尾有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的三位数乘一位数，先用一位数乘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前面的数，乘数末尾有几个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，就在乘得的积的末尾添上几个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2" name="任意多边形 3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  <p:bldP spid="14" grpId="0"/>
      <p:bldP spid="15" grpId="0"/>
      <p:bldP spid="16" grpId="0"/>
      <p:bldP spid="19" grpId="0"/>
      <p:bldP spid="21" grpId="0"/>
      <p:bldP spid="22" grpId="0"/>
      <p:bldP spid="25" grpId="0"/>
      <p:bldP spid="26" grpId="0"/>
      <p:bldP spid="27" grpId="0"/>
      <p:bldP spid="29" grpId="0" animBg="1"/>
      <p:bldP spid="33" grpId="0"/>
      <p:bldP spid="35" grpId="0"/>
      <p:bldP spid="39" grpId="0" animBg="1"/>
      <p:bldP spid="40" grpId="0"/>
      <p:bldP spid="34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宽屏</PresentationFormat>
  <Paragraphs>206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楷体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2023-01-16T16:41:34Z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F7EADD4C052D4C918DEAC62EC5CE4B1F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