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6" r:id="rId2"/>
    <p:sldId id="289" r:id="rId3"/>
    <p:sldId id="261" r:id="rId4"/>
    <p:sldId id="288" r:id="rId5"/>
    <p:sldId id="277" r:id="rId6"/>
    <p:sldId id="263" r:id="rId7"/>
    <p:sldId id="260" r:id="rId8"/>
    <p:sldId id="287" r:id="rId9"/>
    <p:sldId id="297" r:id="rId10"/>
    <p:sldId id="290" r:id="rId11"/>
    <p:sldId id="291" r:id="rId12"/>
    <p:sldId id="298" r:id="rId13"/>
    <p:sldId id="299" r:id="rId14"/>
    <p:sldId id="292" r:id="rId15"/>
    <p:sldId id="294" r:id="rId16"/>
    <p:sldId id="293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  <p:cmAuthor id="1" name="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CC9900"/>
    <a:srgbClr val="FF0000"/>
    <a:srgbClr val="CC6600"/>
    <a:srgbClr val="0033CC"/>
    <a:srgbClr val="CC00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88" autoAdjust="0"/>
  </p:normalViewPr>
  <p:slideViewPr>
    <p:cSldViewPr>
      <p:cViewPr>
        <p:scale>
          <a:sx n="100" d="100"/>
          <a:sy n="100" d="100"/>
        </p:scale>
        <p:origin x="-195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页眉占位符 4300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43011" name="日期占位符 430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18436" name="幻灯片图像占位符 4301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文本占位符 43012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014" name="页脚占位符 4301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/>
          </a:p>
        </p:txBody>
      </p:sp>
      <p:sp>
        <p:nvSpPr>
          <p:cNvPr id="43015" name="灯片编号占位符 4301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D769B96-54FC-4D9E-B24C-22E7D4161AB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70657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1506" name="文本占位符 7065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150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8859117-4ED1-4B9D-A4A2-CBF8B88FC32B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79873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9938" name="文本占位符 7987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993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9459564-D695-48C9-A5F2-ED04E339D67B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80897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41986" name="文本占位符 8089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198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66929B9-7D1A-41E2-980F-BDCFEE652B9A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8192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44034" name="文本占位符 8192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403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226853-29A6-4932-A797-25C75BD77F6A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82945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46082" name="文本占位符 8294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608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B0C7F5C-3216-4D6D-9692-1CC5474DD6ED}" type="slidenum">
              <a:rPr lang="zh-CN" altLang="en-US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幻灯片图像占位符 83969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48130" name="文本占位符 839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813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70592A3-952C-4ECE-93C3-D165A7AAF4A1}" type="slidenum">
              <a:rPr lang="zh-CN" altLang="en-US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幻灯片图像占位符 84993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50178" name="文本占位符 8499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5017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D12C4CE-B0F1-41A8-8C0A-5BA404EE599C}" type="slidenum">
              <a:rPr lang="zh-CN" altLang="en-US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7168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3554" name="文本占位符 7168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355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3A6F43A-962E-4670-9696-7A971459696F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72705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5602" name="文本占位符 7270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560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2796A91-7F94-4E1B-A330-E7DA6CD4C4A7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73729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7650" name="文本占位符 7373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765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442B1CD-2B82-493A-9739-5A76F3561510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74753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9698" name="文本占位符 7475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9699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5225F6E-CDD5-4AA4-B295-208846D70F1F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75777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1746" name="文本占位符 7577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1747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1AD780A-138F-4C61-8080-3C4FEFBE9F53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7680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3794" name="文本占位符 7680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3795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A538118-471A-4227-A001-0D173BCEDBDB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77825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5842" name="文本占位符 7782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5843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711F721-0135-48FD-BBC9-4000CAFDEBEE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78849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7890" name="文本占位符 7885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7891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D1446D-B267-4D15-950E-01F02F441428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D6902A01-8FA4-4A69-AD11-EC0A36A15698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7BAC9F40-A84E-43EC-9D06-27E04E8D54E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D0EF2871-F1F2-4800-AF78-E51E0E5F223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851FFC8B-B0DA-4C9F-BD50-D77485F76FEB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308EF59-912A-4CE9-B82E-493D4729949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7318DA7-39F2-4BB2-9347-B1834CA5A1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0E67C6C-BA7E-4164-9729-221A8B9F611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26DD18F-C451-46AE-B26D-BE279BF2685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50623338-AB82-45EC-B163-968CD453CECD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fld id="{A5BA1533-5C73-4C6E-9997-8A061F19EBE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buFont typeface="Arial" panose="020B0604020202020204" pitchFamily="34" charset="0"/>
              <a:buNone/>
              <a:defRPr sz="3800" b="1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宋体" panose="02010600030101010101" pitchFamily="2" charset="-122"/>
              </a:defRPr>
            </a:lvl1pPr>
          </a:lstStyle>
          <a:p>
            <a:fld id="{961E7CE6-36F4-4E26-A7FE-D1AE89D2A660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E495CA45-11EA-4CC5-A8E4-B848FD9F4EB5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1065F23-89F3-41BC-AFDE-9DD905ADEBB9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F00A3CF5-66FE-46ED-812B-AF7AA7391B8C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1DCC721D-2FFE-4DF6-BE78-62EFF0D251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9458" name="图片 5" descr="黑板-空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59" name="图片 7" descr="叶子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0" name="图片 15" descr="桌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1" name="图片 16" descr="粉笔画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2" name="图片 11" descr="书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图片 14" descr="钟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4" name="图片 10" descr="铅笔筒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5" name="图片 13" descr="眼镜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553207" y="1706037"/>
            <a:ext cx="5661025" cy="2564680"/>
            <a:chOff x="2561" y="2370"/>
            <a:chExt cx="8914" cy="4035"/>
          </a:xfrm>
        </p:grpSpPr>
        <p:sp>
          <p:nvSpPr>
            <p:cNvPr id="19468" name="文本框 6"/>
            <p:cNvSpPr txBox="1">
              <a:spLocks noChangeArrowheads="1"/>
            </p:cNvSpPr>
            <p:nvPr/>
          </p:nvSpPr>
          <p:spPr bwMode="auto">
            <a:xfrm>
              <a:off x="2561" y="3354"/>
              <a:ext cx="8914" cy="3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8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5.2 </a:t>
              </a:r>
              <a:r>
                <a:rPr lang="zh-CN" altLang="en-US" sz="48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代数式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2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课时</a:t>
              </a:r>
              <a:r>
                <a:rPr lang="zh-CN" altLang="en-US" sz="32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  <p:sp>
          <p:nvSpPr>
            <p:cNvPr id="19469" name="文本框 8"/>
            <p:cNvSpPr txBox="1">
              <a:spLocks noChangeArrowheads="1"/>
            </p:cNvSpPr>
            <p:nvPr/>
          </p:nvSpPr>
          <p:spPr bwMode="auto">
            <a:xfrm>
              <a:off x="3552" y="2370"/>
              <a:ext cx="707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2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  <a:r>
                <a:rPr lang="zh-CN" altLang="en-US" sz="24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章 代数式与函数的初步认识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2373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文本框 47106"/>
          <p:cNvSpPr txBox="1">
            <a:spLocks noChangeArrowheads="1"/>
          </p:cNvSpPr>
          <p:nvPr/>
        </p:nvSpPr>
        <p:spPr bwMode="auto">
          <a:xfrm>
            <a:off x="179388" y="1441450"/>
            <a:ext cx="8964612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</a:rPr>
              <a:t>3.</a:t>
            </a:r>
            <a:r>
              <a:rPr lang="zh-CN" altLang="en-US" sz="2800" b="1">
                <a:solidFill>
                  <a:srgbClr val="0000CC"/>
                </a:solidFill>
              </a:rPr>
              <a:t>将下列代数式用自然语言表示：</a:t>
            </a:r>
          </a:p>
          <a:p>
            <a:r>
              <a:rPr lang="zh-CN" altLang="en-US" sz="2800" b="1">
                <a:solidFill>
                  <a:srgbClr val="0000CC"/>
                </a:solidFill>
              </a:rPr>
              <a:t>（</a:t>
            </a:r>
            <a:r>
              <a:rPr lang="en-US" altLang="zh-CN" sz="2800" b="1">
                <a:solidFill>
                  <a:srgbClr val="0000CC"/>
                </a:solidFill>
              </a:rPr>
              <a:t>1</a:t>
            </a:r>
            <a:r>
              <a:rPr lang="zh-CN" altLang="en-US" sz="2800" b="1">
                <a:solidFill>
                  <a:srgbClr val="0000CC"/>
                </a:solidFill>
              </a:rPr>
              <a:t>）</a:t>
            </a:r>
            <a:r>
              <a:rPr lang="en-US" altLang="zh-CN" sz="2800" b="1">
                <a:solidFill>
                  <a:srgbClr val="0000CC"/>
                </a:solidFill>
              </a:rPr>
              <a:t>5-4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i="1">
                <a:solidFill>
                  <a:srgbClr val="0000CC"/>
                </a:solidFill>
              </a:rPr>
              <a:t> </a:t>
            </a:r>
            <a:r>
              <a:rPr lang="en-US" altLang="zh-CN" sz="2800" b="1">
                <a:solidFill>
                  <a:srgbClr val="0000CC"/>
                </a:solidFill>
              </a:rPr>
              <a:t>                  </a:t>
            </a:r>
            <a:r>
              <a:rPr lang="zh-CN" altLang="en-US" sz="2800" b="1">
                <a:solidFill>
                  <a:srgbClr val="0000CC"/>
                </a:solidFill>
              </a:rPr>
              <a:t>（</a:t>
            </a:r>
            <a:r>
              <a:rPr lang="en-US" altLang="zh-CN" sz="2800" b="1">
                <a:solidFill>
                  <a:srgbClr val="0000CC"/>
                </a:solidFill>
              </a:rPr>
              <a:t>2</a:t>
            </a:r>
            <a:r>
              <a:rPr lang="zh-CN" altLang="en-US" sz="2800" b="1">
                <a:solidFill>
                  <a:srgbClr val="0000CC"/>
                </a:solidFill>
              </a:rPr>
              <a:t>）</a:t>
            </a:r>
            <a:r>
              <a:rPr lang="en-US" altLang="zh-CN" sz="2800" b="1">
                <a:solidFill>
                  <a:srgbClr val="0000CC"/>
                </a:solidFill>
              </a:rPr>
              <a:t>(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0000CC"/>
                </a:solidFill>
              </a:rPr>
              <a:t>+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>
                <a:solidFill>
                  <a:srgbClr val="0000CC"/>
                </a:solidFill>
              </a:rPr>
              <a:t>)(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0000CC"/>
                </a:solidFill>
              </a:rPr>
              <a:t>-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800" b="1">
                <a:solidFill>
                  <a:srgbClr val="0000CC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电教室里的座位的排数是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用代数式表示：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）若每排座位数是排数的     倍，则电教室里共有多少个座位？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）若第一排的座位数是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，并且后一排总比前一排的座位数多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个，则电教室里第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排有多少个座位？</a:t>
            </a:r>
          </a:p>
        </p:txBody>
      </p:sp>
      <p:grpSp>
        <p:nvGrpSpPr>
          <p:cNvPr id="36866" name="组合 47115"/>
          <p:cNvGrpSpPr/>
          <p:nvPr/>
        </p:nvGrpSpPr>
        <p:grpSpPr bwMode="auto">
          <a:xfrm>
            <a:off x="3419475" y="617538"/>
            <a:ext cx="1898650" cy="650875"/>
            <a:chOff x="930" y="709"/>
            <a:chExt cx="1460" cy="500"/>
          </a:xfrm>
        </p:grpSpPr>
        <p:sp>
          <p:nvSpPr>
            <p:cNvPr id="36867" name="圆角矩形 47116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68" name="圆角矩形 47117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69" name="圆角矩形 47118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数学应用</a:t>
              </a:r>
            </a:p>
          </p:txBody>
        </p:sp>
      </p:grpSp>
      <p:pic>
        <p:nvPicPr>
          <p:cNvPr id="36870" name="图片 471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49813" y="3024188"/>
            <a:ext cx="4191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44" name="组合 56343"/>
          <p:cNvGrpSpPr/>
          <p:nvPr/>
        </p:nvGrpSpPr>
        <p:grpSpPr bwMode="auto">
          <a:xfrm>
            <a:off x="539750" y="669925"/>
            <a:ext cx="4402138" cy="993775"/>
            <a:chOff x="340" y="422"/>
            <a:chExt cx="2773" cy="626"/>
          </a:xfrm>
        </p:grpSpPr>
        <p:sp>
          <p:nvSpPr>
            <p:cNvPr id="38914" name="文本框 56322"/>
            <p:cNvSpPr txBox="1">
              <a:spLocks noChangeArrowheads="1"/>
            </p:cNvSpPr>
            <p:nvPr/>
          </p:nvSpPr>
          <p:spPr bwMode="auto">
            <a:xfrm>
              <a:off x="340" y="580"/>
              <a:ext cx="27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题解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:</a:t>
              </a:r>
              <a:r>
                <a:rPr lang="zh-CN" altLang="en-US" sz="2400">
                  <a:latin typeface="Times New Roman" panose="02020603050405020304" pitchFamily="18" charset="0"/>
                </a:rPr>
                <a:t>（</a:t>
              </a:r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  <a:r>
                <a:rPr lang="zh-CN" altLang="en-US" sz="2400">
                  <a:latin typeface="Times New Roman" panose="02020603050405020304" pitchFamily="18" charset="0"/>
                </a:rPr>
                <a:t>）   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m</a:t>
              </a:r>
              <a:r>
                <a:rPr lang="en-US" altLang="zh-CN" sz="2400" b="1">
                  <a:latin typeface="Times New Roman" panose="02020603050405020304" pitchFamily="18" charset="0"/>
                </a:rPr>
                <a:t>×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m</a:t>
              </a:r>
              <a:r>
                <a:rPr lang="en-US" altLang="zh-CN" sz="2400" b="1">
                  <a:latin typeface="Times New Roman" panose="02020603050405020304" pitchFamily="18" charset="0"/>
                </a:rPr>
                <a:t>=      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m</a:t>
              </a:r>
              <a:r>
                <a:rPr lang="en-US" altLang="zh-CN" sz="2400" b="1" baseline="30000">
                  <a:latin typeface="Times New Roman" panose="02020603050405020304" pitchFamily="18" charset="0"/>
                </a:rPr>
                <a:t>2</a:t>
              </a:r>
            </a:p>
          </p:txBody>
        </p:sp>
        <p:pic>
          <p:nvPicPr>
            <p:cNvPr id="38915" name="图片 5632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330" y="422"/>
              <a:ext cx="249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16" name="图片 5632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27" y="444"/>
              <a:ext cx="249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45" name="组合 56344"/>
          <p:cNvGrpSpPr/>
          <p:nvPr/>
        </p:nvGrpSpPr>
        <p:grpSpPr bwMode="auto">
          <a:xfrm>
            <a:off x="4932363" y="741363"/>
            <a:ext cx="3333750" cy="958850"/>
            <a:chOff x="3107" y="467"/>
            <a:chExt cx="2100" cy="604"/>
          </a:xfrm>
        </p:grpSpPr>
        <p:sp>
          <p:nvSpPr>
            <p:cNvPr id="38918" name="文本框 56325"/>
            <p:cNvSpPr txBox="1">
              <a:spLocks noChangeArrowheads="1"/>
            </p:cNvSpPr>
            <p:nvPr/>
          </p:nvSpPr>
          <p:spPr bwMode="auto">
            <a:xfrm>
              <a:off x="3107" y="602"/>
              <a:ext cx="21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Times New Roman" panose="02020603050405020304" pitchFamily="18" charset="0"/>
                </a:rPr>
                <a:t>（每排座位数：   </a:t>
              </a:r>
              <a:r>
                <a:rPr lang="en-US" altLang="zh-CN" sz="2400" b="1" i="1">
                  <a:latin typeface="Times New Roman" panose="02020603050405020304" pitchFamily="18" charset="0"/>
                </a:rPr>
                <a:t>m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）</a:t>
              </a:r>
            </a:p>
          </p:txBody>
        </p:sp>
        <p:pic>
          <p:nvPicPr>
            <p:cNvPr id="38919" name="图片 56326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22" y="467"/>
              <a:ext cx="274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6328" name="文本框 56327"/>
          <p:cNvSpPr txBox="1">
            <a:spLocks noChangeArrowheads="1"/>
          </p:cNvSpPr>
          <p:nvPr/>
        </p:nvSpPr>
        <p:spPr bwMode="auto">
          <a:xfrm>
            <a:off x="1835150" y="3068638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(2)    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</a:rPr>
              <a:t>m</a:t>
            </a:r>
            <a:r>
              <a:rPr lang="en-US" altLang="zh-CN" sz="2400" b="1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56329" name="文本框 56328"/>
          <p:cNvSpPr txBox="1">
            <a:spLocks noChangeArrowheads="1"/>
          </p:cNvSpPr>
          <p:nvPr/>
        </p:nvSpPr>
        <p:spPr bwMode="auto">
          <a:xfrm>
            <a:off x="5334000" y="2205038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6330" name="文本框 56329"/>
          <p:cNvSpPr txBox="1">
            <a:spLocks noChangeArrowheads="1"/>
          </p:cNvSpPr>
          <p:nvPr/>
        </p:nvSpPr>
        <p:spPr bwMode="auto">
          <a:xfrm>
            <a:off x="5364163" y="2781300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FF00FF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56331" name="文本框 56330"/>
          <p:cNvSpPr txBox="1">
            <a:spLocks noChangeArrowheads="1"/>
          </p:cNvSpPr>
          <p:nvPr/>
        </p:nvSpPr>
        <p:spPr bwMode="auto">
          <a:xfrm>
            <a:off x="5364163" y="3429000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FF00FF"/>
                </a:solidFill>
                <a:latin typeface="Times New Roman" panose="02020603050405020304" pitchFamily="18" charset="0"/>
              </a:rPr>
              <a:t>  +1 +1</a:t>
            </a:r>
          </a:p>
        </p:txBody>
      </p:sp>
      <p:sp>
        <p:nvSpPr>
          <p:cNvPr id="56332" name="文本框 56331"/>
          <p:cNvSpPr txBox="1">
            <a:spLocks noChangeArrowheads="1"/>
          </p:cNvSpPr>
          <p:nvPr/>
        </p:nvSpPr>
        <p:spPr bwMode="auto">
          <a:xfrm>
            <a:off x="5334000" y="45561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FF00FF"/>
                </a:solidFill>
                <a:latin typeface="Times New Roman" panose="02020603050405020304" pitchFamily="18" charset="0"/>
              </a:rPr>
              <a:t> +1 +1</a:t>
            </a:r>
          </a:p>
        </p:txBody>
      </p:sp>
      <p:sp>
        <p:nvSpPr>
          <p:cNvPr id="56333" name="文本框 56332"/>
          <p:cNvSpPr txBox="1">
            <a:spLocks noChangeArrowheads="1"/>
          </p:cNvSpPr>
          <p:nvPr/>
        </p:nvSpPr>
        <p:spPr bwMode="auto">
          <a:xfrm>
            <a:off x="4114800" y="228123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240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排</a:t>
            </a:r>
          </a:p>
        </p:txBody>
      </p:sp>
      <p:sp>
        <p:nvSpPr>
          <p:cNvPr id="56334" name="文本框 56333"/>
          <p:cNvSpPr txBox="1">
            <a:spLocks noChangeArrowheads="1"/>
          </p:cNvSpPr>
          <p:nvPr/>
        </p:nvSpPr>
        <p:spPr bwMode="auto">
          <a:xfrm>
            <a:off x="4114800" y="281463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240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排</a:t>
            </a:r>
          </a:p>
        </p:txBody>
      </p:sp>
      <p:sp>
        <p:nvSpPr>
          <p:cNvPr id="56335" name="文本框 56334"/>
          <p:cNvSpPr txBox="1">
            <a:spLocks noChangeArrowheads="1"/>
          </p:cNvSpPr>
          <p:nvPr/>
        </p:nvSpPr>
        <p:spPr bwMode="auto">
          <a:xfrm>
            <a:off x="4114800" y="350043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240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排</a:t>
            </a:r>
          </a:p>
        </p:txBody>
      </p:sp>
      <p:sp>
        <p:nvSpPr>
          <p:cNvPr id="56336" name="文本框 56335"/>
          <p:cNvSpPr txBox="1">
            <a:spLocks noChangeArrowheads="1"/>
          </p:cNvSpPr>
          <p:nvPr/>
        </p:nvSpPr>
        <p:spPr bwMode="auto">
          <a:xfrm>
            <a:off x="4140200" y="45561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2400">
                <a:solidFill>
                  <a:srgbClr val="FF0066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排</a:t>
            </a:r>
          </a:p>
        </p:txBody>
      </p:sp>
      <p:sp>
        <p:nvSpPr>
          <p:cNvPr id="56337" name="文本框 56336"/>
          <p:cNvSpPr txBox="1">
            <a:spLocks noChangeArrowheads="1"/>
          </p:cNvSpPr>
          <p:nvPr/>
        </p:nvSpPr>
        <p:spPr bwMode="auto">
          <a:xfrm>
            <a:off x="6372225" y="5300663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FF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b="1">
                <a:solidFill>
                  <a:srgbClr val="FF00FF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56338" name="矩形 56337"/>
          <p:cNvSpPr>
            <a:spLocks noChangeArrowheads="1" noChangeShapeType="1" noTextEdit="1"/>
          </p:cNvSpPr>
          <p:nvPr/>
        </p:nvSpPr>
        <p:spPr bwMode="auto">
          <a:xfrm rot="-5465061">
            <a:off x="6607175" y="4321176"/>
            <a:ext cx="225425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{</a:t>
            </a:r>
            <a:endParaRPr lang="zh-CN" altLang="en-US" sz="140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6339" name="文本框 56338"/>
          <p:cNvSpPr txBox="1">
            <a:spLocks noChangeArrowheads="1"/>
          </p:cNvSpPr>
          <p:nvPr/>
        </p:nvSpPr>
        <p:spPr bwMode="auto">
          <a:xfrm>
            <a:off x="4427538" y="4076700"/>
            <a:ext cx="549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6340" name="文本框 56339"/>
          <p:cNvSpPr txBox="1">
            <a:spLocks noChangeArrowheads="1"/>
          </p:cNvSpPr>
          <p:nvPr/>
        </p:nvSpPr>
        <p:spPr bwMode="auto">
          <a:xfrm>
            <a:off x="5364163" y="4005263"/>
            <a:ext cx="549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FF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6341" name="文本框 56340"/>
          <p:cNvSpPr txBox="1">
            <a:spLocks noChangeArrowheads="1"/>
          </p:cNvSpPr>
          <p:nvPr/>
        </p:nvSpPr>
        <p:spPr bwMode="auto">
          <a:xfrm>
            <a:off x="6443663" y="45815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FF"/>
                </a:solidFill>
                <a:latin typeface="Times New Roman" panose="02020603050405020304" pitchFamily="18" charset="0"/>
              </a:rPr>
              <a:t>+ …+1</a:t>
            </a:r>
          </a:p>
        </p:txBody>
      </p:sp>
      <p:sp>
        <p:nvSpPr>
          <p:cNvPr id="56343" name="矩形 56342" descr="纸袋"/>
          <p:cNvSpPr>
            <a:spLocks noChangeArrowheads="1" noChangeShapeType="1" noTextEdit="1"/>
          </p:cNvSpPr>
          <p:nvPr/>
        </p:nvSpPr>
        <p:spPr bwMode="auto">
          <a:xfrm>
            <a:off x="1187450" y="4652963"/>
            <a:ext cx="2743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69" dir="14049730" sx="125000" sy="125000" algn="tl" rotWithShape="0">
                    <a:srgbClr val="C7DFD3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你做对了吗？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/>
      <p:bldP spid="56329" grpId="0"/>
      <p:bldP spid="56330" grpId="0"/>
      <p:bldP spid="56331" grpId="0"/>
      <p:bldP spid="56332" grpId="0"/>
      <p:bldP spid="56333" grpId="0"/>
      <p:bldP spid="56334" grpId="0"/>
      <p:bldP spid="56335" grpId="0"/>
      <p:bldP spid="56336" grpId="0"/>
      <p:bldP spid="56337" grpId="0"/>
      <p:bldP spid="56338" grpId="0" animBg="1"/>
      <p:bldP spid="56339" grpId="0"/>
      <p:bldP spid="56340" grpId="0"/>
      <p:bldP spid="56341" grpId="0"/>
      <p:bldP spid="563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文本框 62467"/>
          <p:cNvSpPr txBox="1">
            <a:spLocks noChangeArrowheads="1"/>
          </p:cNvSpPr>
          <p:nvPr/>
        </p:nvSpPr>
        <p:spPr bwMode="auto">
          <a:xfrm>
            <a:off x="423863" y="1173163"/>
            <a:ext cx="158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CC"/>
                </a:solidFill>
              </a:rPr>
              <a:t>例</a:t>
            </a:r>
            <a:r>
              <a:rPr lang="en-US" altLang="zh-CN" sz="3200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40962" name="文本框 62469"/>
          <p:cNvSpPr txBox="1">
            <a:spLocks noChangeArrowheads="1"/>
          </p:cNvSpPr>
          <p:nvPr/>
        </p:nvSpPr>
        <p:spPr bwMode="auto">
          <a:xfrm>
            <a:off x="1454150" y="1173163"/>
            <a:ext cx="2735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</a:rPr>
              <a:t>用代数式表示：</a:t>
            </a:r>
          </a:p>
        </p:txBody>
      </p:sp>
      <p:sp>
        <p:nvSpPr>
          <p:cNvPr id="40963" name="文本框 62470"/>
          <p:cNvSpPr txBox="1">
            <a:spLocks noChangeArrowheads="1"/>
          </p:cNvSpPr>
          <p:nvPr/>
        </p:nvSpPr>
        <p:spPr bwMode="auto">
          <a:xfrm>
            <a:off x="1020763" y="1752600"/>
            <a:ext cx="5689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</a:rPr>
              <a:t>）某数的</a:t>
            </a:r>
            <a:r>
              <a:rPr lang="en-US" altLang="zh-CN" sz="2400" b="1" dirty="0">
                <a:solidFill>
                  <a:srgbClr val="0000CC"/>
                </a:solidFill>
              </a:rPr>
              <a:t>3</a:t>
            </a:r>
            <a:r>
              <a:rPr lang="zh-CN" altLang="en-US" sz="2400" b="1" dirty="0">
                <a:solidFill>
                  <a:srgbClr val="0000CC"/>
                </a:solidFill>
              </a:rPr>
              <a:t>倍与</a:t>
            </a:r>
            <a:r>
              <a:rPr lang="en-US" altLang="zh-CN" sz="2400" b="1" dirty="0">
                <a:solidFill>
                  <a:srgbClr val="0000CC"/>
                </a:solidFill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</a:rPr>
              <a:t>的差的平方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</a:rPr>
              <a:t>）三个连续偶数的和</a:t>
            </a:r>
          </a:p>
        </p:txBody>
      </p:sp>
      <p:sp>
        <p:nvSpPr>
          <p:cNvPr id="40964" name="文本框 62471"/>
          <p:cNvSpPr txBox="1">
            <a:spLocks noChangeArrowheads="1"/>
          </p:cNvSpPr>
          <p:nvPr/>
        </p:nvSpPr>
        <p:spPr bwMode="auto">
          <a:xfrm>
            <a:off x="358775" y="2933700"/>
            <a:ext cx="215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黑体" panose="02010609060101010101" pitchFamily="49" charset="-122"/>
              </a:rPr>
              <a:t>解</a:t>
            </a:r>
          </a:p>
        </p:txBody>
      </p:sp>
      <p:sp>
        <p:nvSpPr>
          <p:cNvPr id="62474" name="文本框 62473"/>
          <p:cNvSpPr txBox="1">
            <a:spLocks noChangeArrowheads="1"/>
          </p:cNvSpPr>
          <p:nvPr/>
        </p:nvSpPr>
        <p:spPr bwMode="auto">
          <a:xfrm>
            <a:off x="0" y="3240088"/>
            <a:ext cx="914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            </a:t>
            </a:r>
            <a:r>
              <a:rPr lang="zh-CN" altLang="en-US" sz="2400" b="1">
                <a:solidFill>
                  <a:srgbClr val="FF0000"/>
                </a:solidFill>
              </a:rPr>
              <a:t>（</a:t>
            </a:r>
            <a:r>
              <a:rPr lang="en-US" altLang="zh-CN" sz="2400" b="1">
                <a:solidFill>
                  <a:srgbClr val="FF0000"/>
                </a:solidFill>
              </a:rPr>
              <a:t>1</a:t>
            </a:r>
            <a:r>
              <a:rPr lang="zh-CN" altLang="en-US" sz="2400" b="1">
                <a:solidFill>
                  <a:srgbClr val="FF0000"/>
                </a:solidFill>
              </a:rPr>
              <a:t>）如果把某数用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FF0000"/>
                </a:solidFill>
              </a:rPr>
              <a:t>表示，那么某数的</a:t>
            </a:r>
            <a:r>
              <a:rPr lang="en-US" altLang="zh-CN" sz="2400" b="1">
                <a:solidFill>
                  <a:srgbClr val="FF0000"/>
                </a:solidFill>
              </a:rPr>
              <a:t>3</a:t>
            </a:r>
            <a:r>
              <a:rPr lang="zh-CN" altLang="en-US" sz="2400" b="1">
                <a:solidFill>
                  <a:srgbClr val="FF0000"/>
                </a:solidFill>
              </a:rPr>
              <a:t>倍与</a:t>
            </a:r>
            <a:r>
              <a:rPr lang="en-US" altLang="zh-CN" sz="2400" b="1">
                <a:solidFill>
                  <a:srgbClr val="FF0000"/>
                </a:solidFill>
              </a:rPr>
              <a:t>2</a:t>
            </a:r>
            <a:r>
              <a:rPr lang="zh-CN" altLang="en-US" sz="2400" b="1">
                <a:solidFill>
                  <a:srgbClr val="FF0000"/>
                </a:solidFill>
              </a:rPr>
              <a:t>的差的平方可以表示为（</a:t>
            </a:r>
            <a:r>
              <a:rPr lang="en-US" altLang="zh-CN" sz="2400" b="1">
                <a:solidFill>
                  <a:srgbClr val="FF0000"/>
                </a:solidFill>
              </a:rPr>
              <a:t>3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</a:rPr>
              <a:t>-2</a:t>
            </a:r>
            <a:r>
              <a:rPr lang="zh-CN" altLang="en-US" sz="2400" b="1">
                <a:solidFill>
                  <a:srgbClr val="FF0000"/>
                </a:solidFill>
              </a:rPr>
              <a:t>）</a:t>
            </a:r>
            <a:r>
              <a:rPr lang="en-US" altLang="zh-CN" sz="2400" b="1" baseline="30000">
                <a:solidFill>
                  <a:srgbClr val="FF0000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        （</a:t>
            </a:r>
            <a:r>
              <a:rPr lang="en-US" altLang="zh-CN" sz="2400" b="1">
                <a:solidFill>
                  <a:srgbClr val="FF0000"/>
                </a:solidFill>
              </a:rPr>
              <a:t>2</a:t>
            </a:r>
            <a:r>
              <a:rPr lang="zh-CN" altLang="en-US" sz="2400" b="1">
                <a:solidFill>
                  <a:srgbClr val="FF0000"/>
                </a:solidFill>
              </a:rPr>
              <a:t>）如果用</a:t>
            </a:r>
            <a:r>
              <a:rPr lang="en-US" altLang="zh-CN" sz="2400" b="1">
                <a:solidFill>
                  <a:srgbClr val="FF0000"/>
                </a:solidFill>
              </a:rPr>
              <a:t>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>
                <a:solidFill>
                  <a:srgbClr val="FF0000"/>
                </a:solidFill>
              </a:rPr>
              <a:t>（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b="1">
                <a:solidFill>
                  <a:srgbClr val="FF0000"/>
                </a:solidFill>
              </a:rPr>
              <a:t>为整数）表示中间的一个偶数，那么三个连续偶数可以表示为</a:t>
            </a:r>
            <a:r>
              <a:rPr lang="en-US" altLang="zh-CN" sz="2400" b="1">
                <a:solidFill>
                  <a:srgbClr val="FF0000"/>
                </a:solidFill>
              </a:rPr>
              <a:t>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</a:rPr>
              <a:t>-2</a:t>
            </a:r>
            <a:r>
              <a:rPr lang="zh-CN" altLang="en-US" sz="2400" b="1">
                <a:solidFill>
                  <a:srgbClr val="FF0000"/>
                </a:solidFill>
              </a:rPr>
              <a:t>，</a:t>
            </a:r>
            <a:r>
              <a:rPr lang="en-US" altLang="zh-CN" sz="2400" b="1">
                <a:solidFill>
                  <a:srgbClr val="FF0000"/>
                </a:solidFill>
              </a:rPr>
              <a:t>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</a:rPr>
              <a:t>,2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</a:rPr>
              <a:t>+2</a:t>
            </a:r>
            <a:r>
              <a:rPr lang="zh-CN" altLang="en-US" sz="2400" b="1">
                <a:solidFill>
                  <a:srgbClr val="FF0000"/>
                </a:solidFill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             三个连续偶数的和是</a:t>
            </a:r>
            <a:r>
              <a:rPr lang="en-US" altLang="zh-CN" sz="2400" b="1">
                <a:solidFill>
                  <a:srgbClr val="FF0000"/>
                </a:solidFill>
              </a:rPr>
              <a:t>(2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</a:rPr>
              <a:t>-2)+2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</a:rPr>
              <a:t>+(2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</a:rPr>
              <a:t>+2)</a:t>
            </a:r>
            <a:r>
              <a:rPr lang="zh-CN" altLang="en-US" sz="2400" b="1">
                <a:solidFill>
                  <a:srgbClr val="FF0000"/>
                </a:solidFill>
              </a:rPr>
              <a:t>。</a:t>
            </a:r>
          </a:p>
        </p:txBody>
      </p:sp>
      <p:grpSp>
        <p:nvGrpSpPr>
          <p:cNvPr id="62479" name="组合 62478"/>
          <p:cNvGrpSpPr/>
          <p:nvPr/>
        </p:nvGrpSpPr>
        <p:grpSpPr bwMode="auto">
          <a:xfrm>
            <a:off x="5940425" y="836613"/>
            <a:ext cx="2963863" cy="5357812"/>
            <a:chOff x="3742" y="527"/>
            <a:chExt cx="1867" cy="3375"/>
          </a:xfrm>
        </p:grpSpPr>
        <p:sp>
          <p:nvSpPr>
            <p:cNvPr id="25607" name="云形标注 62474"/>
            <p:cNvSpPr/>
            <p:nvPr/>
          </p:nvSpPr>
          <p:spPr>
            <a:xfrm>
              <a:off x="3742" y="527"/>
              <a:ext cx="1746" cy="1044"/>
            </a:xfrm>
            <a:prstGeom prst="cloudCallout">
              <a:avLst>
                <a:gd name="adj1" fmla="val 15981"/>
                <a:gd name="adj2" fmla="val 182949"/>
              </a:avLst>
            </a:prstGeom>
            <a:noFill/>
            <a:ln w="19050" cap="flat" cmpd="sng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/>
              <a:r>
                <a:rPr lang="zh-CN" altLang="en-US" sz="2000" b="1" noProof="1">
                  <a:cs typeface="+mn-ea"/>
                </a:rPr>
                <a:t>某数用</a:t>
              </a:r>
              <a:r>
                <a:rPr lang="en-US" altLang="zh-CN" sz="2000" b="1" i="1" noProof="1">
                  <a:latin typeface="Times New Roman" panose="02020603050405020304" pitchFamily="18" charset="0"/>
                  <a:cs typeface="+mn-ea"/>
                </a:rPr>
                <a:t>x</a:t>
              </a:r>
              <a:r>
                <a:rPr lang="zh-CN" altLang="en-US" sz="2000" b="1" noProof="1">
                  <a:cs typeface="+mn-ea"/>
                </a:rPr>
                <a:t>表示，偶数用</a:t>
              </a:r>
              <a:r>
                <a:rPr lang="en-US" altLang="zh-CN" sz="2000" b="1" noProof="1">
                  <a:cs typeface="+mn-ea"/>
                </a:rPr>
                <a:t>2</a:t>
              </a:r>
              <a:r>
                <a:rPr lang="en-US" altLang="zh-CN" sz="2000" b="1" i="1" noProof="1">
                  <a:latin typeface="Times New Roman" panose="02020603050405020304" pitchFamily="18" charset="0"/>
                  <a:cs typeface="+mn-ea"/>
                </a:rPr>
                <a:t>n</a:t>
              </a:r>
              <a:r>
                <a:rPr lang="zh-CN" altLang="en-US" sz="2000" b="1" noProof="1">
                  <a:cs typeface="+mn-ea"/>
                </a:rPr>
                <a:t>表示，奇数可以怎么表示呢？</a:t>
              </a:r>
              <a:endParaRPr lang="zh-CN" altLang="en-US" sz="2000" b="1" noProof="1"/>
            </a:p>
          </p:txBody>
        </p:sp>
        <p:pic>
          <p:nvPicPr>
            <p:cNvPr id="40968" name="图片 62476" descr="男童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830" y="2750"/>
              <a:ext cx="779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2478" name="文本框 62477"/>
          <p:cNvSpPr txBox="1">
            <a:spLocks noChangeArrowheads="1"/>
          </p:cNvSpPr>
          <p:nvPr/>
        </p:nvSpPr>
        <p:spPr bwMode="auto">
          <a:xfrm>
            <a:off x="0" y="5627688"/>
            <a:ext cx="91440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altLang="en-US" sz="28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奇数可以表示为</a:t>
            </a:r>
            <a:r>
              <a:rPr lang="en-US" altLang="zh-CN" sz="28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b="1" i="1">
                <a:solidFill>
                  <a:srgbClr val="00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+1</a:t>
            </a:r>
            <a:r>
              <a:rPr lang="zh-CN" altLang="en-US" sz="28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i="1">
                <a:solidFill>
                  <a:srgbClr val="00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b="1">
                <a:solidFill>
                  <a:srgbClr val="00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为整数）！！</a:t>
            </a:r>
          </a:p>
          <a:p>
            <a:pPr>
              <a:spcBef>
                <a:spcPct val="50000"/>
              </a:spcBef>
            </a:pPr>
            <a:endParaRPr lang="zh-CN" altLang="en-US" sz="2800" b="1">
              <a:solidFill>
                <a:srgbClr val="00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0970" name="组合 12392"/>
          <p:cNvGrpSpPr/>
          <p:nvPr/>
        </p:nvGrpSpPr>
        <p:grpSpPr bwMode="auto">
          <a:xfrm>
            <a:off x="3421063" y="549275"/>
            <a:ext cx="1898650" cy="650875"/>
            <a:chOff x="930" y="709"/>
            <a:chExt cx="1460" cy="500"/>
          </a:xfrm>
        </p:grpSpPr>
        <p:sp>
          <p:nvSpPr>
            <p:cNvPr id="40971" name="圆角矩形 12393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2" name="圆角矩形 12394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3" name="圆角矩形 12395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典型例题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4" grpId="0"/>
      <p:bldP spid="624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文本框 63492"/>
          <p:cNvSpPr txBox="1">
            <a:spLocks noChangeArrowheads="1"/>
          </p:cNvSpPr>
          <p:nvPr/>
        </p:nvSpPr>
        <p:spPr bwMode="auto">
          <a:xfrm>
            <a:off x="323850" y="1268413"/>
            <a:ext cx="7235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CC"/>
                </a:solidFill>
              </a:rPr>
              <a:t>例</a:t>
            </a:r>
            <a:r>
              <a:rPr lang="en-US" altLang="zh-CN" sz="2800" b="1">
                <a:solidFill>
                  <a:srgbClr val="0000CC"/>
                </a:solidFill>
              </a:rPr>
              <a:t>4.</a:t>
            </a:r>
            <a:r>
              <a:rPr lang="zh-CN" altLang="en-US" sz="2800" b="1">
                <a:solidFill>
                  <a:srgbClr val="0000CC"/>
                </a:solidFill>
              </a:rPr>
              <a:t>请对代数式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</a:rPr>
              <a:t>+2</a:t>
            </a:r>
            <a:r>
              <a:rPr lang="zh-CN" altLang="en-US" sz="2800" b="1">
                <a:solidFill>
                  <a:srgbClr val="0000CC"/>
                </a:solidFill>
              </a:rPr>
              <a:t>的实际意义作出解释。</a:t>
            </a:r>
          </a:p>
        </p:txBody>
      </p:sp>
      <p:sp>
        <p:nvSpPr>
          <p:cNvPr id="63494" name="文本框 63493"/>
          <p:cNvSpPr txBox="1">
            <a:spLocks noChangeArrowheads="1"/>
          </p:cNvSpPr>
          <p:nvPr/>
        </p:nvSpPr>
        <p:spPr bwMode="auto">
          <a:xfrm>
            <a:off x="0" y="2133600"/>
            <a:ext cx="914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</a:rPr>
              <a:t>         </a:t>
            </a:r>
            <a:r>
              <a:rPr lang="zh-CN" altLang="en-US" sz="2800" b="1" dirty="0">
                <a:solidFill>
                  <a:srgbClr val="FF0066"/>
                </a:solidFill>
              </a:rPr>
              <a:t>解（</a:t>
            </a:r>
            <a:r>
              <a:rPr lang="en-US" altLang="zh-CN" sz="2800" b="1" dirty="0">
                <a:solidFill>
                  <a:srgbClr val="FF0066"/>
                </a:solidFill>
              </a:rPr>
              <a:t>1 </a:t>
            </a:r>
            <a:r>
              <a:rPr lang="zh-CN" altLang="en-US" sz="2800" b="1" dirty="0">
                <a:solidFill>
                  <a:srgbClr val="FF0066"/>
                </a:solidFill>
              </a:rPr>
              <a:t>）某班原有学生</a:t>
            </a:r>
            <a:r>
              <a:rPr lang="en-US" altLang="zh-CN" sz="28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FF0066"/>
                </a:solidFill>
              </a:rPr>
              <a:t>人，本学期又转来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66"/>
                </a:solidFill>
              </a:rPr>
              <a:t>人。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66"/>
                </a:solidFill>
              </a:rPr>
              <a:t>本学期这个班共有学生</a:t>
            </a:r>
            <a:r>
              <a:rPr lang="en-US" altLang="zh-CN" sz="2800" b="1" dirty="0">
                <a:solidFill>
                  <a:srgbClr val="FF0066"/>
                </a:solidFill>
              </a:rPr>
              <a:t>(</a:t>
            </a:r>
            <a:r>
              <a:rPr lang="en-US" altLang="zh-CN" sz="28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+2</a:t>
            </a:r>
            <a:r>
              <a:rPr lang="en-US" altLang="zh-CN" sz="2800" b="1" dirty="0">
                <a:solidFill>
                  <a:srgbClr val="FF0066"/>
                </a:solidFill>
              </a:rPr>
              <a:t>)</a:t>
            </a:r>
            <a:r>
              <a:rPr lang="zh-CN" altLang="en-US" sz="2800" b="1" dirty="0">
                <a:solidFill>
                  <a:srgbClr val="FF0066"/>
                </a:solidFill>
              </a:rPr>
              <a:t>人</a:t>
            </a:r>
            <a:endParaRPr lang="en-US" altLang="zh-CN" sz="2800" b="1" dirty="0">
              <a:solidFill>
                <a:srgbClr val="FF0066"/>
              </a:solidFill>
            </a:endParaRPr>
          </a:p>
        </p:txBody>
      </p:sp>
      <p:grpSp>
        <p:nvGrpSpPr>
          <p:cNvPr id="43011" name="组合 63494"/>
          <p:cNvGrpSpPr/>
          <p:nvPr/>
        </p:nvGrpSpPr>
        <p:grpSpPr bwMode="auto">
          <a:xfrm>
            <a:off x="3609975" y="404813"/>
            <a:ext cx="1898650" cy="650875"/>
            <a:chOff x="930" y="709"/>
            <a:chExt cx="1460" cy="500"/>
          </a:xfrm>
        </p:grpSpPr>
        <p:sp>
          <p:nvSpPr>
            <p:cNvPr id="43012" name="圆角矩形 63495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13" name="圆角矩形 63496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014" name="圆角矩形 63497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合作交流</a:t>
              </a:r>
            </a:p>
          </p:txBody>
        </p:sp>
      </p:grpSp>
      <p:sp>
        <p:nvSpPr>
          <p:cNvPr id="63500" name="文本框 63499"/>
          <p:cNvSpPr txBox="1">
            <a:spLocks noChangeArrowheads="1"/>
          </p:cNvSpPr>
          <p:nvPr/>
        </p:nvSpPr>
        <p:spPr bwMode="auto">
          <a:xfrm>
            <a:off x="0" y="3276600"/>
            <a:ext cx="9144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         </a:t>
            </a:r>
            <a:r>
              <a:rPr lang="zh-CN" altLang="en-US" sz="2800" b="1">
                <a:solidFill>
                  <a:srgbClr val="FF0066"/>
                </a:solidFill>
              </a:rPr>
              <a:t>解（</a:t>
            </a:r>
            <a:r>
              <a:rPr lang="en-US" altLang="zh-CN" sz="2800" b="1">
                <a:solidFill>
                  <a:srgbClr val="FF0066"/>
                </a:solidFill>
              </a:rPr>
              <a:t>2 </a:t>
            </a:r>
            <a:r>
              <a:rPr lang="zh-CN" altLang="en-US" sz="2800" b="1">
                <a:solidFill>
                  <a:srgbClr val="FF0066"/>
                </a:solidFill>
              </a:rPr>
              <a:t>）一个圆的半径为</a:t>
            </a:r>
            <a:r>
              <a:rPr lang="en-US" altLang="zh-CN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FF0066"/>
                </a:solidFill>
              </a:rPr>
              <a:t>厘米，将半径增加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</a:rPr>
              <a:t>厘米，圆的半径为</a:t>
            </a:r>
            <a:r>
              <a:rPr lang="en-US" altLang="zh-CN" sz="2800" b="1">
                <a:solidFill>
                  <a:srgbClr val="FF0066"/>
                </a:solidFill>
              </a:rPr>
              <a:t>(</a:t>
            </a:r>
            <a:r>
              <a:rPr lang="en-US" altLang="zh-CN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a+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>
                <a:solidFill>
                  <a:srgbClr val="FF0066"/>
                </a:solidFill>
              </a:rPr>
              <a:t>)</a:t>
            </a:r>
            <a:r>
              <a:rPr lang="zh-CN" altLang="en-US" sz="2800" b="1">
                <a:solidFill>
                  <a:srgbClr val="FF0066"/>
                </a:solidFill>
              </a:rPr>
              <a:t>厘米。</a:t>
            </a:r>
          </a:p>
        </p:txBody>
      </p:sp>
      <p:sp>
        <p:nvSpPr>
          <p:cNvPr id="63502" name="文本框 63501"/>
          <p:cNvSpPr txBox="1">
            <a:spLocks noChangeArrowheads="1"/>
          </p:cNvSpPr>
          <p:nvPr/>
        </p:nvSpPr>
        <p:spPr bwMode="auto">
          <a:xfrm>
            <a:off x="7008813" y="-180975"/>
            <a:ext cx="2135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     </a:t>
            </a:r>
            <a:r>
              <a:rPr lang="zh-CN" altLang="en-US" sz="3200" b="1">
                <a:solidFill>
                  <a:srgbClr val="0033CC"/>
                </a:solidFill>
              </a:rPr>
              <a:t>你还能做出什么解释？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     </a:t>
            </a:r>
            <a:r>
              <a:rPr lang="zh-CN" altLang="en-US" sz="3200" b="1">
                <a:solidFill>
                  <a:srgbClr val="0033CC"/>
                </a:solidFill>
              </a:rPr>
              <a:t>组内交流。</a:t>
            </a:r>
          </a:p>
          <a:p>
            <a:pPr>
              <a:spcBef>
                <a:spcPct val="50000"/>
              </a:spcBef>
            </a:pPr>
            <a:endParaRPr lang="zh-CN" altLang="en-US" sz="3200" b="1">
              <a:solidFill>
                <a:srgbClr val="0033CC"/>
              </a:solidFill>
            </a:endParaRPr>
          </a:p>
        </p:txBody>
      </p:sp>
      <p:grpSp>
        <p:nvGrpSpPr>
          <p:cNvPr id="63505" name="组合 63504"/>
          <p:cNvGrpSpPr/>
          <p:nvPr/>
        </p:nvGrpSpPr>
        <p:grpSpPr bwMode="auto">
          <a:xfrm>
            <a:off x="0" y="4292600"/>
            <a:ext cx="9144000" cy="2505075"/>
            <a:chOff x="0" y="2704"/>
            <a:chExt cx="5760" cy="1578"/>
          </a:xfrm>
        </p:grpSpPr>
        <p:sp>
          <p:nvSpPr>
            <p:cNvPr id="43018" name="文本框 63502"/>
            <p:cNvSpPr txBox="1">
              <a:spLocks noChangeArrowheads="1"/>
            </p:cNvSpPr>
            <p:nvPr/>
          </p:nvSpPr>
          <p:spPr bwMode="auto">
            <a:xfrm>
              <a:off x="0" y="2840"/>
              <a:ext cx="5760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chemeClr val="folHlink"/>
                  </a:solidFill>
                  <a:ea typeface="黑体" panose="02010609060101010101" pitchFamily="49" charset="-122"/>
                </a:rPr>
                <a:t>想一想：</a:t>
              </a:r>
            </a:p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chemeClr val="folHlink"/>
                </a:solidFill>
                <a:ea typeface="黑体" panose="02010609060101010101" pitchFamily="49" charset="-122"/>
              </a:endParaRPr>
            </a:p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chemeClr val="folHlink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43019" name="矩形 63503"/>
            <p:cNvSpPr>
              <a:spLocks noChangeArrowheads="1" noChangeShapeType="1" noTextEdit="1"/>
            </p:cNvSpPr>
            <p:nvPr/>
          </p:nvSpPr>
          <p:spPr bwMode="auto">
            <a:xfrm>
              <a:off x="1247" y="2704"/>
              <a:ext cx="3628" cy="99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CC99FF"/>
                    </a:solidFill>
                    <a:rou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2a</a:t>
              </a:r>
              <a:r>
                <a:rPr lang="zh-CN" altLang="en-US" sz="3600" kern="10">
                  <a:ln w="9525">
                    <a:solidFill>
                      <a:srgbClr val="CC99FF"/>
                    </a:solidFill>
                    <a:round/>
                  </a:ln>
                  <a:gradFill rotWithShape="0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的实际意义是什么？看谁说得多！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4" grpId="0"/>
      <p:bldP spid="63500" grpId="0"/>
      <p:bldP spid="635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组合 55304"/>
          <p:cNvGrpSpPr/>
          <p:nvPr/>
        </p:nvGrpSpPr>
        <p:grpSpPr bwMode="auto">
          <a:xfrm>
            <a:off x="395288" y="692150"/>
            <a:ext cx="2906712" cy="2232025"/>
            <a:chOff x="249" y="436"/>
            <a:chExt cx="1831" cy="1406"/>
          </a:xfrm>
        </p:grpSpPr>
        <p:pic>
          <p:nvPicPr>
            <p:cNvPr id="45058" name="图片 5529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49" y="482"/>
              <a:ext cx="659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5059" name="组合 55298"/>
            <p:cNvGrpSpPr/>
            <p:nvPr/>
          </p:nvGrpSpPr>
          <p:grpSpPr bwMode="auto">
            <a:xfrm>
              <a:off x="884" y="436"/>
              <a:ext cx="1196" cy="410"/>
              <a:chOff x="930" y="709"/>
              <a:chExt cx="1460" cy="500"/>
            </a:xfrm>
          </p:grpSpPr>
          <p:sp>
            <p:nvSpPr>
              <p:cNvPr id="45060" name="圆角矩形 55299"/>
              <p:cNvSpPr>
                <a:spLocks noChangeArrowheads="1"/>
              </p:cNvSpPr>
              <p:nvPr/>
            </p:nvSpPr>
            <p:spPr bwMode="auto">
              <a:xfrm>
                <a:off x="930" y="709"/>
                <a:ext cx="1460" cy="500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84B000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ffectLst>
                <a:outerShdw dist="35921" dir="2700000" algn="ctr" rotWithShape="0">
                  <a:schemeClr val="tx1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061" name="圆角矩形 55300"/>
              <p:cNvSpPr>
                <a:spLocks noChangeArrowheads="1"/>
              </p:cNvSpPr>
              <p:nvPr/>
            </p:nvSpPr>
            <p:spPr bwMode="auto">
              <a:xfrm>
                <a:off x="965" y="731"/>
                <a:ext cx="1391" cy="455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767676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302" name="圆角矩形 55301"/>
              <p:cNvSpPr/>
              <p:nvPr/>
            </p:nvSpPr>
            <p:spPr>
              <a:xfrm>
                <a:off x="969" y="768"/>
                <a:ext cx="1383" cy="38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FF66">
                      <a:gamma/>
                      <a:shade val="46275"/>
                      <a:invGamma/>
                      <a:alpha val="0"/>
                    </a:srgbClr>
                  </a:gs>
                  <a:gs pos="100000">
                    <a:srgbClr val="FFFF66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zh-CN" altLang="en-US" sz="2400" b="1" noProof="1">
                    <a:effectLst>
                      <a:outerShdw blurRad="38100" dist="38100" dir="2700000">
                        <a:srgbClr val="C0C0C0"/>
                      </a:outerShdw>
                    </a:effectLst>
                    <a:ea typeface="楷体_GB2312" panose="02010609030101010101" pitchFamily="49" charset="-122"/>
                    <a:cs typeface="+mn-ea"/>
                  </a:rPr>
                  <a:t>课堂练习</a:t>
                </a:r>
                <a:endParaRPr lang="zh-CN" altLang="en-US" sz="2400" b="1" noProof="1">
                  <a:effectLst>
                    <a:outerShdw blurRad="38100" dist="38100" dir="2700000">
                      <a:srgbClr val="C0C0C0"/>
                    </a:outerShdw>
                  </a:effectLst>
                  <a:ea typeface="楷体_GB2312" panose="02010609030101010101" pitchFamily="49" charset="-122"/>
                </a:endParaRPr>
              </a:p>
            </p:txBody>
          </p:sp>
        </p:grpSp>
      </p:grpSp>
      <p:sp>
        <p:nvSpPr>
          <p:cNvPr id="45063" name="文本框 55303"/>
          <p:cNvSpPr txBox="1">
            <a:spLocks noChangeArrowheads="1"/>
          </p:cNvSpPr>
          <p:nvPr/>
        </p:nvSpPr>
        <p:spPr bwMode="auto">
          <a:xfrm>
            <a:off x="1403350" y="1341438"/>
            <a:ext cx="734536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</a:rPr>
              <a:t>1.</a:t>
            </a:r>
            <a:r>
              <a:rPr lang="zh-CN" altLang="en-US" sz="2400" b="1">
                <a:latin typeface="宋体" panose="02010600030101010101" pitchFamily="2" charset="-122"/>
              </a:rPr>
              <a:t>某地区夏季高山上的温度从山脚处开始每升 高</a:t>
            </a:r>
            <a:r>
              <a:rPr lang="en-US" altLang="zh-CN" sz="2400" b="1">
                <a:latin typeface="Times New Roman" panose="02020603050405020304" pitchFamily="18" charset="0"/>
              </a:rPr>
              <a:t>100</a:t>
            </a:r>
            <a:r>
              <a:rPr lang="zh-CN" altLang="en-US" sz="2400" b="1">
                <a:latin typeface="宋体" panose="02010600030101010101" pitchFamily="2" charset="-122"/>
              </a:rPr>
              <a:t>米降低</a:t>
            </a:r>
            <a:r>
              <a:rPr lang="en-US" altLang="zh-CN" sz="2400" b="1">
                <a:latin typeface="Times New Roman" panose="02020603050405020304" pitchFamily="18" charset="0"/>
              </a:rPr>
              <a:t>0.7ºC</a:t>
            </a:r>
            <a:r>
              <a:rPr lang="zh-CN" altLang="en-US" sz="2400" b="1">
                <a:latin typeface="宋体" panose="02010600030101010101" pitchFamily="2" charset="-122"/>
              </a:rPr>
              <a:t>。如果山脚温度是</a:t>
            </a:r>
            <a:r>
              <a:rPr lang="en-US" altLang="zh-CN" sz="2400" b="1">
                <a:latin typeface="Times New Roman" panose="02020603050405020304" pitchFamily="18" charset="0"/>
              </a:rPr>
              <a:t>28ºC</a:t>
            </a:r>
            <a:r>
              <a:rPr lang="zh-CN" altLang="en-US" sz="2400" b="1">
                <a:latin typeface="宋体" panose="02010600030101010101" pitchFamily="2" charset="-122"/>
              </a:rPr>
              <a:t>，那么山上</a:t>
            </a:r>
            <a:r>
              <a:rPr lang="en-US" altLang="zh-CN" sz="2400" b="1">
                <a:latin typeface="Times New Roman" panose="02020603050405020304" pitchFamily="18" charset="0"/>
              </a:rPr>
              <a:t>300</a:t>
            </a:r>
            <a:r>
              <a:rPr lang="zh-CN" altLang="en-US" sz="2400" b="1">
                <a:latin typeface="宋体" panose="02010600030101010101" pitchFamily="2" charset="-122"/>
              </a:rPr>
              <a:t>米处的温度为</a:t>
            </a:r>
            <a:r>
              <a:rPr lang="en-US" altLang="zh-CN" sz="2400" b="1">
                <a:latin typeface="宋体" panose="02010600030101010101" pitchFamily="2" charset="-122"/>
              </a:rPr>
              <a:t>________</a:t>
            </a:r>
            <a:r>
              <a:rPr lang="zh-CN" altLang="en-US" sz="2400" b="1">
                <a:latin typeface="宋体" panose="02010600030101010101" pitchFamily="2" charset="-122"/>
              </a:rPr>
              <a:t>一般地，山上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zh-CN" altLang="en-US" sz="2400" b="1">
                <a:latin typeface="宋体" panose="02010600030101010101" pitchFamily="2" charset="-122"/>
              </a:rPr>
              <a:t>米处的温度为</a:t>
            </a:r>
            <a:r>
              <a:rPr lang="en-US" altLang="zh-CN" sz="2400" b="1">
                <a:latin typeface="宋体" panose="02010600030101010101" pitchFamily="2" charset="-122"/>
              </a:rPr>
              <a:t>_____________.</a:t>
            </a:r>
          </a:p>
          <a:p>
            <a:r>
              <a:rPr lang="en-US" altLang="zh-CN" sz="2400" b="1">
                <a:latin typeface="宋体" panose="02010600030101010101" pitchFamily="2" charset="-122"/>
              </a:rPr>
              <a:t>2.</a:t>
            </a:r>
            <a:r>
              <a:rPr lang="zh-CN" altLang="en-US" sz="2400" b="1">
                <a:latin typeface="宋体" panose="02010600030101010101" pitchFamily="2" charset="-122"/>
              </a:rPr>
              <a:t>学校体育器材室共有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latin typeface="宋体" panose="02010600030101010101" pitchFamily="2" charset="-122"/>
              </a:rPr>
              <a:t>个篮球，排球的数量比篮球数量的</a:t>
            </a: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宋体" panose="02010600030101010101" pitchFamily="2" charset="-122"/>
              </a:rPr>
              <a:t>倍少</a:t>
            </a:r>
            <a:r>
              <a:rPr lang="en-US" altLang="zh-CN" sz="2400" b="1"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latin typeface="宋体" panose="02010600030101010101" pitchFamily="2" charset="-122"/>
              </a:rPr>
              <a:t>个，排球共有</a:t>
            </a:r>
            <a:r>
              <a:rPr lang="en-US" altLang="zh-CN" sz="2400"/>
              <a:t>______</a:t>
            </a:r>
            <a:r>
              <a:rPr lang="zh-CN" altLang="en-US" sz="2400"/>
              <a:t>个；</a:t>
            </a:r>
            <a:endParaRPr lang="zh-CN" altLang="en-US" sz="2400" b="1">
              <a:latin typeface="宋体" panose="02010600030101010101" pitchFamily="2" charset="-122"/>
            </a:endParaRPr>
          </a:p>
          <a:p>
            <a:r>
              <a:rPr lang="en-US" altLang="zh-CN" sz="2400" b="1">
                <a:latin typeface="宋体" panose="02010600030101010101" pitchFamily="2" charset="-122"/>
              </a:rPr>
              <a:t>3.</a:t>
            </a:r>
            <a:r>
              <a:rPr lang="zh-CN" altLang="en-US" sz="2400" b="1"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latin typeface="宋体" panose="02010600030101010101" pitchFamily="2" charset="-122"/>
              </a:rPr>
              <a:t>）一个两位数的个位数字是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latin typeface="宋体" panose="02010600030101010101" pitchFamily="2" charset="-122"/>
              </a:rPr>
              <a:t>，十位数字是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宋体" panose="02010600030101010101" pitchFamily="2" charset="-122"/>
              </a:rPr>
              <a:t>，这个两位数可表示为</a:t>
            </a:r>
            <a:r>
              <a:rPr lang="zh-CN" altLang="en-US" sz="2400" b="1" u="sng">
                <a:latin typeface="宋体" panose="02010600030101010101" pitchFamily="2" charset="-122"/>
              </a:rPr>
              <a:t>       </a:t>
            </a:r>
            <a:r>
              <a:rPr lang="zh-CN" altLang="en-US" sz="2400" b="1">
                <a:latin typeface="宋体" panose="02010600030101010101" pitchFamily="2" charset="-122"/>
              </a:rPr>
              <a:t>； 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  （</a:t>
            </a:r>
            <a:r>
              <a:rPr lang="en-US" altLang="zh-CN" sz="2400" b="1"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</a:rPr>
              <a:t>）如何用代数式表示一个三位数？</a:t>
            </a:r>
          </a:p>
          <a:p>
            <a:r>
              <a:rPr lang="en-US" altLang="zh-CN" sz="2400" b="1">
                <a:latin typeface="宋体" panose="02010600030101010101" pitchFamily="2" charset="-122"/>
              </a:rPr>
              <a:t>4.</a:t>
            </a:r>
            <a:r>
              <a:rPr lang="zh-CN" altLang="en-US" sz="2400" b="1"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latin typeface="宋体" panose="02010600030101010101" pitchFamily="2" charset="-122"/>
              </a:rPr>
              <a:t>） 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zh-CN" altLang="en-US" sz="2400" b="1" i="1">
                <a:latin typeface="Times New Roman" panose="02020603050405020304" pitchFamily="18" charset="0"/>
              </a:rPr>
              <a:t>、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宋体" panose="02010600030101010101" pitchFamily="2" charset="-122"/>
              </a:rPr>
              <a:t>两数的</a:t>
            </a:r>
            <a:r>
              <a:rPr lang="zh-CN" altLang="en-US" sz="2400" b="1" u="sng">
                <a:solidFill>
                  <a:srgbClr val="FF0066"/>
                </a:solidFill>
                <a:latin typeface="宋体" panose="02010600030101010101" pitchFamily="2" charset="-122"/>
              </a:rPr>
              <a:t>平方和</a:t>
            </a:r>
            <a:r>
              <a:rPr lang="zh-CN" altLang="en-US" sz="2400" b="1">
                <a:latin typeface="宋体" panose="02010600030101010101" pitchFamily="2" charset="-122"/>
              </a:rPr>
              <a:t>减去它们乘积的</a:t>
            </a:r>
            <a:r>
              <a:rPr lang="en-US" altLang="zh-CN" sz="2400" b="1"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latin typeface="宋体" panose="02010600030101010101" pitchFamily="2" charset="-122"/>
              </a:rPr>
              <a:t>倍；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  （</a:t>
            </a:r>
            <a:r>
              <a:rPr lang="en-US" altLang="zh-CN" sz="2400" b="1">
                <a:latin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</a:rPr>
              <a:t>） 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zh-CN" altLang="en-US" sz="2400" b="1" i="1">
                <a:latin typeface="Times New Roman" panose="02020603050405020304" pitchFamily="18" charset="0"/>
              </a:rPr>
              <a:t>、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宋体" panose="02010600030101010101" pitchFamily="2" charset="-122"/>
              </a:rPr>
              <a:t>两数的</a:t>
            </a:r>
            <a:r>
              <a:rPr lang="zh-CN" altLang="en-US" sz="2400" b="1" u="sng">
                <a:solidFill>
                  <a:srgbClr val="FF0066"/>
                </a:solidFill>
                <a:latin typeface="宋体" panose="02010600030101010101" pitchFamily="2" charset="-122"/>
              </a:rPr>
              <a:t>和的平方</a:t>
            </a:r>
            <a:r>
              <a:rPr lang="zh-CN" altLang="en-US" sz="2400" b="1">
                <a:latin typeface="宋体" panose="02010600030101010101" pitchFamily="2" charset="-122"/>
              </a:rPr>
              <a:t>减去它们的差的平方；</a:t>
            </a:r>
          </a:p>
          <a:p>
            <a:r>
              <a:rPr lang="zh-CN" altLang="en-US" sz="2400" b="1">
                <a:latin typeface="宋体" panose="02010600030101010101" pitchFamily="2" charset="-122"/>
              </a:rPr>
              <a:t>  （</a:t>
            </a:r>
            <a:r>
              <a:rPr lang="en-US" altLang="zh-CN" sz="2400" b="1"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latin typeface="宋体" panose="02010600030101010101" pitchFamily="2" charset="-122"/>
              </a:rPr>
              <a:t>） 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zh-CN" altLang="en-US" sz="2400" b="1" i="1">
                <a:latin typeface="Times New Roman" panose="02020603050405020304" pitchFamily="18" charset="0"/>
              </a:rPr>
              <a:t>、</a:t>
            </a: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  <a:r>
              <a:rPr lang="zh-CN" altLang="en-US" sz="2400" b="1">
                <a:latin typeface="宋体" panose="02010600030101010101" pitchFamily="2" charset="-122"/>
              </a:rPr>
              <a:t>两数的和与它们的差的乘积</a:t>
            </a:r>
          </a:p>
        </p:txBody>
      </p:sp>
      <p:sp>
        <p:nvSpPr>
          <p:cNvPr id="55306" name="文本框 55305"/>
          <p:cNvSpPr txBox="1">
            <a:spLocks noChangeArrowheads="1"/>
          </p:cNvSpPr>
          <p:nvPr/>
        </p:nvSpPr>
        <p:spPr bwMode="auto">
          <a:xfrm>
            <a:off x="3252788" y="2082800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</a:rPr>
              <a:t>25.9</a:t>
            </a: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</a:rPr>
              <a:t>ºC</a:t>
            </a:r>
          </a:p>
        </p:txBody>
      </p:sp>
      <p:sp>
        <p:nvSpPr>
          <p:cNvPr id="55307" name="文本框 55306"/>
          <p:cNvSpPr txBox="1">
            <a:spLocks noChangeArrowheads="1"/>
          </p:cNvSpPr>
          <p:nvPr/>
        </p:nvSpPr>
        <p:spPr bwMode="auto">
          <a:xfrm>
            <a:off x="1692275" y="2420938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</a:rPr>
              <a:t>(28—0.7</a:t>
            </a:r>
            <a:r>
              <a:rPr lang="en-US" altLang="zh-CN" sz="2400" b="1" i="1">
                <a:solidFill>
                  <a:srgbClr val="CC0099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CC0099"/>
                </a:solidFill>
              </a:rPr>
              <a:t>)</a:t>
            </a: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</a:rPr>
              <a:t>ºC</a:t>
            </a:r>
          </a:p>
        </p:txBody>
      </p:sp>
      <p:sp>
        <p:nvSpPr>
          <p:cNvPr id="55308" name="文本框 55307"/>
          <p:cNvSpPr txBox="1">
            <a:spLocks noChangeArrowheads="1"/>
          </p:cNvSpPr>
          <p:nvPr/>
        </p:nvSpPr>
        <p:spPr bwMode="auto">
          <a:xfrm>
            <a:off x="4349750" y="3849688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</a:rPr>
              <a:t>10</a:t>
            </a:r>
            <a:r>
              <a:rPr lang="en-US" altLang="zh-CN" sz="2400" b="1" i="1">
                <a:solidFill>
                  <a:srgbClr val="CC0099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b="1">
                <a:solidFill>
                  <a:srgbClr val="CC0099"/>
                </a:solidFill>
              </a:rPr>
              <a:t>+</a:t>
            </a:r>
            <a:r>
              <a:rPr lang="en-US" altLang="zh-CN" sz="2400" b="1" i="1">
                <a:solidFill>
                  <a:srgbClr val="CC0099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5309" name="文本框 55308"/>
          <p:cNvSpPr txBox="1">
            <a:spLocks noChangeArrowheads="1"/>
          </p:cNvSpPr>
          <p:nvPr/>
        </p:nvSpPr>
        <p:spPr bwMode="auto">
          <a:xfrm>
            <a:off x="5219700" y="31416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</a:rPr>
              <a:t>2</a:t>
            </a:r>
            <a:r>
              <a:rPr lang="en-US" altLang="zh-CN" sz="2400" b="1" i="1">
                <a:solidFill>
                  <a:srgbClr val="CC0099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CC0099"/>
                </a:solidFill>
              </a:rPr>
              <a:t>-1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  <p:bldP spid="55307" grpId="0"/>
      <p:bldP spid="55308" grpId="0"/>
      <p:bldP spid="553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组合 53249"/>
          <p:cNvGrpSpPr/>
          <p:nvPr/>
        </p:nvGrpSpPr>
        <p:grpSpPr bwMode="auto">
          <a:xfrm>
            <a:off x="3492500" y="549275"/>
            <a:ext cx="1898650" cy="650875"/>
            <a:chOff x="930" y="709"/>
            <a:chExt cx="1460" cy="500"/>
          </a:xfrm>
        </p:grpSpPr>
        <p:sp>
          <p:nvSpPr>
            <p:cNvPr id="47106" name="圆角矩形 53250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07" name="圆角矩形 53251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108" name="圆角矩形 53252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C2514"/>
                  </a:solidFill>
                </a:rPr>
                <a:t>课堂小结</a:t>
              </a:r>
            </a:p>
          </p:txBody>
        </p:sp>
      </p:grpSp>
      <p:sp>
        <p:nvSpPr>
          <p:cNvPr id="47109" name="文本框 53253"/>
          <p:cNvSpPr txBox="1">
            <a:spLocks noChangeArrowheads="1"/>
          </p:cNvSpPr>
          <p:nvPr/>
        </p:nvSpPr>
        <p:spPr bwMode="auto">
          <a:xfrm>
            <a:off x="971550" y="1557338"/>
            <a:ext cx="590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</a:rPr>
              <a:t>、什么是代数式？怎么书写？</a:t>
            </a:r>
          </a:p>
        </p:txBody>
      </p:sp>
      <p:sp>
        <p:nvSpPr>
          <p:cNvPr id="47110" name="文本框 53254"/>
          <p:cNvSpPr txBox="1">
            <a:spLocks noChangeArrowheads="1"/>
          </p:cNvSpPr>
          <p:nvPr/>
        </p:nvSpPr>
        <p:spPr bwMode="auto">
          <a:xfrm>
            <a:off x="971550" y="2133600"/>
            <a:ext cx="81724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</a:rPr>
              <a:t>．怎样列代数式？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</a:rPr>
              <a:t>．列代数式的关键是什么？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对于较复杂的数量关系，应按下述规律列代数式：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</a:rPr>
              <a:t>(1)</a:t>
            </a:r>
            <a:r>
              <a:rPr lang="zh-CN" altLang="en-US" sz="2400" b="1" dirty="0">
                <a:solidFill>
                  <a:srgbClr val="0000FF"/>
                </a:solidFill>
              </a:rPr>
              <a:t>列代数式，要以不改变原题叙述的数量关系为准</a:t>
            </a:r>
            <a:r>
              <a:rPr lang="en-US" altLang="zh-CN" sz="2400" b="1" dirty="0">
                <a:solidFill>
                  <a:srgbClr val="0000FF"/>
                </a:solidFill>
              </a:rPr>
              <a:t>(</a:t>
            </a:r>
            <a:r>
              <a:rPr lang="zh-CN" altLang="en-US" sz="2400" b="1" dirty="0">
                <a:solidFill>
                  <a:srgbClr val="0000FF"/>
                </a:solidFill>
              </a:rPr>
              <a:t>代数式的形式不唯一</a:t>
            </a:r>
            <a:r>
              <a:rPr lang="en-US" altLang="zh-CN" sz="2400" b="1" dirty="0">
                <a:solidFill>
                  <a:srgbClr val="0000FF"/>
                </a:solidFill>
              </a:rPr>
              <a:t>)</a:t>
            </a:r>
            <a:r>
              <a:rPr lang="zh-CN" altLang="en-US" sz="2400" b="1" dirty="0">
                <a:solidFill>
                  <a:srgbClr val="0000FF"/>
                </a:solidFill>
              </a:rPr>
              <a:t>；</a:t>
            </a:r>
          </a:p>
          <a:p>
            <a:r>
              <a:rPr lang="en-US" altLang="zh-CN" sz="2400" b="1" dirty="0">
                <a:solidFill>
                  <a:srgbClr val="0000FF"/>
                </a:solidFill>
              </a:rPr>
              <a:t>(2)</a:t>
            </a:r>
            <a:r>
              <a:rPr lang="zh-CN" altLang="en-US" sz="2400" b="1" dirty="0">
                <a:solidFill>
                  <a:srgbClr val="0000FF"/>
                </a:solidFill>
              </a:rPr>
              <a:t>要善于把较复杂的数量关系，分解成几个基本的数量关系；</a:t>
            </a:r>
          </a:p>
          <a:p>
            <a:r>
              <a:rPr lang="en-US" altLang="zh-CN" sz="2400" b="1" dirty="0">
                <a:solidFill>
                  <a:srgbClr val="0000FF"/>
                </a:solidFill>
              </a:rPr>
              <a:t>(3)</a:t>
            </a:r>
            <a:r>
              <a:rPr lang="zh-CN" altLang="en-US" sz="2400" b="1" dirty="0">
                <a:solidFill>
                  <a:srgbClr val="0000FF"/>
                </a:solidFill>
              </a:rPr>
              <a:t>把用日常生活语言叙述的数量关系，列成代数式，是为今后学习列方程解应用题做准备．要求学生一定要牢固掌握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．</a:t>
            </a:r>
            <a:endParaRPr lang="zh-CN" altLang="en-US" sz="2400" b="1" dirty="0">
              <a:solidFill>
                <a:srgbClr val="0000FF"/>
              </a:solidFill>
            </a:endParaRPr>
          </a:p>
        </p:txBody>
      </p:sp>
      <p:sp>
        <p:nvSpPr>
          <p:cNvPr id="53256" name="文本框 53255"/>
          <p:cNvSpPr txBox="1"/>
          <p:nvPr/>
        </p:nvSpPr>
        <p:spPr>
          <a:xfrm>
            <a:off x="250825" y="1052513"/>
            <a:ext cx="611188" cy="5472112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</a:rPr>
              <a:t>今天这节课，我们有哪些收获？</a:t>
            </a:r>
            <a:endParaRPr lang="zh-CN" altLang="en-US" sz="2800" b="1" noProof="1">
              <a:solidFill>
                <a:srgbClr val="FF0066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pic>
        <p:nvPicPr>
          <p:cNvPr id="47112" name="图片 53257" descr="u=1107984787,2313640309&amp;fm=0&amp;gp=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2238" y="412750"/>
            <a:ext cx="25034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组合 54273"/>
          <p:cNvGrpSpPr/>
          <p:nvPr/>
        </p:nvGrpSpPr>
        <p:grpSpPr bwMode="auto">
          <a:xfrm>
            <a:off x="3492500" y="549275"/>
            <a:ext cx="1898650" cy="650875"/>
            <a:chOff x="930" y="709"/>
            <a:chExt cx="1460" cy="500"/>
          </a:xfrm>
        </p:grpSpPr>
        <p:sp>
          <p:nvSpPr>
            <p:cNvPr id="49154" name="圆角矩形 54274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55" name="圆角矩形 54275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56" name="圆角矩形 54276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课后作业</a:t>
              </a:r>
            </a:p>
          </p:txBody>
        </p:sp>
      </p:grpSp>
      <p:sp>
        <p:nvSpPr>
          <p:cNvPr id="49157" name="文本框 54277"/>
          <p:cNvSpPr txBox="1"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800" b="1" dirty="0">
              <a:solidFill>
                <a:srgbClr val="FF0066"/>
              </a:solidFill>
              <a:latin typeface="宋体" panose="02010600030101010101" pitchFamily="2" charset="-122"/>
            </a:endParaRPr>
          </a:p>
          <a:p>
            <a:endParaRPr lang="en-US" altLang="zh-CN" sz="2800" b="1" dirty="0">
              <a:solidFill>
                <a:srgbClr val="FF0066"/>
              </a:solidFill>
              <a:latin typeface="宋体" panose="02010600030101010101" pitchFamily="2" charset="-122"/>
            </a:endParaRPr>
          </a:p>
          <a:p>
            <a:endParaRPr lang="en-US" altLang="zh-CN" sz="2800" b="1" dirty="0">
              <a:solidFill>
                <a:srgbClr val="FF0066"/>
              </a:solidFill>
              <a:latin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用代数式表示：</a:t>
            </a:r>
          </a:p>
          <a:p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体校里男生人数占学生总数的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60%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，女生人数是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，学生总数是多少？</a:t>
            </a:r>
          </a:p>
          <a:p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体校里男生人数是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，女生人数是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，教练人数与学生人数之比是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，教练人数是多少？</a:t>
            </a:r>
          </a:p>
          <a:p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已知一个长方形的周长是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24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厘米，一边长是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厘米，</a:t>
            </a:r>
          </a:p>
          <a:p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   求：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这个长方形另一边的长； </a:t>
            </a:r>
          </a:p>
          <a:p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       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这个长方形的面积．</a:t>
            </a:r>
          </a:p>
          <a:p>
            <a:r>
              <a:rPr lang="en-US" altLang="zh-CN" sz="2800" b="1" dirty="0">
                <a:solidFill>
                  <a:srgbClr val="CC0099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 dirty="0">
                <a:solidFill>
                  <a:srgbClr val="CC0099"/>
                </a:solidFill>
              </a:rPr>
              <a:t>、</a:t>
            </a:r>
            <a:r>
              <a:rPr lang="zh-CN" altLang="en-US" sz="2800" b="1" dirty="0">
                <a:solidFill>
                  <a:srgbClr val="0033CC"/>
                </a:solidFill>
              </a:rPr>
              <a:t>对代数式</a:t>
            </a:r>
            <a:r>
              <a:rPr lang="en-US" altLang="zh-CN" sz="2800" b="1" i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2800" b="1" i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0033CC"/>
                </a:solidFill>
              </a:rPr>
              <a:t>的实际意义作出解释。</a:t>
            </a:r>
            <a:endParaRPr lang="zh-CN" altLang="en-US" sz="2800" b="1" dirty="0">
              <a:solidFill>
                <a:srgbClr val="0033CC"/>
              </a:solidFill>
              <a:latin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、课本第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113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页第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题和</a:t>
            </a:r>
            <a:r>
              <a:rPr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题</a:t>
            </a:r>
            <a:r>
              <a:rPr lang="zh-CN" altLang="en-US" sz="2800" b="1" dirty="0" smtClean="0">
                <a:solidFill>
                  <a:srgbClr val="FF0066"/>
                </a:solidFill>
                <a:latin typeface="宋体" panose="02010600030101010101" pitchFamily="2" charset="-122"/>
              </a:rPr>
              <a:t>。</a:t>
            </a:r>
            <a:endParaRPr lang="zh-CN" altLang="en-US" sz="2800" b="1" dirty="0">
              <a:solidFill>
                <a:srgbClr val="FF0066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46081"/>
          <p:cNvGrpSpPr/>
          <p:nvPr/>
        </p:nvGrpSpPr>
        <p:grpSpPr bwMode="auto">
          <a:xfrm>
            <a:off x="3536950" y="474663"/>
            <a:ext cx="1898650" cy="650875"/>
            <a:chOff x="930" y="1355"/>
            <a:chExt cx="1460" cy="500"/>
          </a:xfrm>
        </p:grpSpPr>
        <p:sp>
          <p:nvSpPr>
            <p:cNvPr id="20482" name="圆角矩形 46082"/>
            <p:cNvSpPr>
              <a:spLocks noChangeArrowheads="1"/>
            </p:cNvSpPr>
            <p:nvPr/>
          </p:nvSpPr>
          <p:spPr bwMode="auto">
            <a:xfrm>
              <a:off x="930" y="1355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C6B6E"/>
                </a:gs>
                <a:gs pos="100000">
                  <a:srgbClr val="FF7C80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3" name="圆角矩形 46083"/>
            <p:cNvSpPr>
              <a:spLocks noChangeArrowheads="1"/>
            </p:cNvSpPr>
            <p:nvPr/>
          </p:nvSpPr>
          <p:spPr bwMode="auto">
            <a:xfrm>
              <a:off x="965" y="1377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4" name="圆角矩形 46084"/>
            <p:cNvSpPr>
              <a:spLocks noChangeArrowheads="1"/>
            </p:cNvSpPr>
            <p:nvPr/>
          </p:nvSpPr>
          <p:spPr bwMode="auto">
            <a:xfrm>
              <a:off x="965" y="1389"/>
              <a:ext cx="1388" cy="43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>
                    <a:alpha val="60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FC2514"/>
                  </a:solidFill>
                </a:rPr>
                <a:t>知识回顾</a:t>
              </a:r>
            </a:p>
          </p:txBody>
        </p:sp>
      </p:grpSp>
      <p:sp>
        <p:nvSpPr>
          <p:cNvPr id="20485" name="文本框 46085"/>
          <p:cNvSpPr txBox="1">
            <a:spLocks noChangeArrowheads="1"/>
          </p:cNvSpPr>
          <p:nvPr/>
        </p:nvSpPr>
        <p:spPr bwMode="auto">
          <a:xfrm>
            <a:off x="611188" y="1219200"/>
            <a:ext cx="7921625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）在用字母表示数时，字母与字母之间的 乘号，一般省略不写，或者乘号用“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zh-CN" sz="2400" b="1" dirty="0">
                <a:latin typeface="Times New Roman" panose="02020603050405020304" pitchFamily="18" charset="0"/>
              </a:rPr>
              <a:t>” </a:t>
            </a:r>
            <a:r>
              <a:rPr lang="zh-CN" altLang="en-US" sz="2400" b="1" dirty="0">
                <a:latin typeface="Times New Roman" panose="02020603050405020304" pitchFamily="18" charset="0"/>
              </a:rPr>
              <a:t>表示。如第一题中的</a:t>
            </a:r>
            <a:r>
              <a:rPr lang="en-US" altLang="zh-CN" sz="2400" b="1" i="1" dirty="0">
                <a:latin typeface="Times New Roman" panose="02020603050405020304" pitchFamily="18" charset="0"/>
                <a:sym typeface="Math5" pitchFamily="2" charset="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sym typeface="Math5" pitchFamily="2" charset="2"/>
              </a:rPr>
              <a:t>乘以</a:t>
            </a:r>
            <a:r>
              <a:rPr lang="en-US" altLang="zh-CN" sz="2400" b="1" i="1" dirty="0">
                <a:latin typeface="Times New Roman" panose="02020603050405020304" pitchFamily="18" charset="0"/>
                <a:sym typeface="Math5" pitchFamily="2" charset="2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sym typeface="Math5Mono" pitchFamily="2" charset="2"/>
              </a:rPr>
              <a:t>一般写为</a:t>
            </a:r>
            <a:r>
              <a:rPr lang="en-US" altLang="zh-CN" sz="2400" b="1" i="1" dirty="0" err="1">
                <a:latin typeface="Times New Roman" panose="02020603050405020304" pitchFamily="18" charset="0"/>
                <a:sym typeface="Math5Mono" pitchFamily="2" charset="2"/>
              </a:rPr>
              <a:t>ab</a:t>
            </a:r>
            <a:r>
              <a:rPr lang="zh-CN" altLang="en-US" sz="2400" b="1" dirty="0">
                <a:latin typeface="Times New Roman" panose="02020603050405020304" pitchFamily="18" charset="0"/>
                <a:sym typeface="Math5Mono" pitchFamily="2" charset="2"/>
              </a:rPr>
              <a:t>或</a:t>
            </a:r>
            <a:r>
              <a:rPr lang="en-US" altLang="zh-CN" sz="2400" b="1" i="1" dirty="0" err="1">
                <a:latin typeface="Times New Roman" panose="02020603050405020304" pitchFamily="18" charset="0"/>
                <a:sym typeface="Math5" pitchFamily="2" charset="2"/>
              </a:rPr>
              <a:t>a</a:t>
            </a:r>
            <a:r>
              <a:rPr lang="en-US" altLang="zh-CN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Math5" pitchFamily="2" charset="2"/>
              </a:rPr>
              <a:t>•b</a:t>
            </a:r>
            <a:r>
              <a:rPr lang="zh-CN" altLang="en-US" sz="2400" b="1" dirty="0">
                <a:latin typeface="Times New Roman" panose="02020603050405020304" pitchFamily="18" charset="0"/>
                <a:sym typeface="Math5" pitchFamily="2" charset="2"/>
              </a:rPr>
              <a:t>。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  <a:sym typeface="Math5" pitchFamily="2" charset="2"/>
              </a:rPr>
              <a:t>  （</a:t>
            </a:r>
            <a:r>
              <a:rPr lang="en-US" altLang="zh-CN" sz="2400" b="1" dirty="0">
                <a:latin typeface="Times New Roman" panose="02020603050405020304" pitchFamily="18" charset="0"/>
                <a:sym typeface="Math5" pitchFamily="2" charset="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sym typeface="Math5" pitchFamily="2" charset="2"/>
              </a:rPr>
              <a:t>）数字与字母相乘，数字一般放在字母的前面。如：</a:t>
            </a:r>
            <a:r>
              <a:rPr lang="en-US" altLang="zh-CN" sz="2400" b="1" dirty="0">
                <a:latin typeface="Times New Roman" panose="02020603050405020304" pitchFamily="18" charset="0"/>
                <a:sym typeface="Math5" pitchFamily="2" charset="2"/>
              </a:rPr>
              <a:t>2</a:t>
            </a:r>
            <a:r>
              <a:rPr lang="en-US" altLang="zh-CN" sz="2400" b="1" i="1" dirty="0">
                <a:latin typeface="Times New Roman" panose="02020603050405020304" pitchFamily="18" charset="0"/>
                <a:sym typeface="Math5" pitchFamily="2" charset="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sym typeface="Math5" pitchFamily="2" charset="2"/>
              </a:rPr>
              <a:t>。</a:t>
            </a:r>
            <a:endParaRPr lang="en-US" altLang="zh-CN" sz="2400" b="1" i="1" dirty="0">
              <a:latin typeface="Times New Roman" panose="02020603050405020304" pitchFamily="18" charset="0"/>
              <a:sym typeface="Math5" pitchFamily="2" charset="2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sym typeface="Math5" pitchFamily="2" charset="2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  <a:sym typeface="Math5" pitchFamily="2" charset="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sym typeface="Math5" pitchFamily="2" charset="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sym typeface="Math5" pitchFamily="2" charset="2"/>
              </a:rPr>
              <a:t>）</a:t>
            </a:r>
            <a:r>
              <a:rPr lang="zh-CN" altLang="en-US" sz="2400" b="1" dirty="0">
                <a:latin typeface="宋体" panose="02010600030101010101" pitchFamily="2" charset="-122"/>
                <a:sym typeface="Math5" pitchFamily="2" charset="2"/>
              </a:rPr>
              <a:t>上面运算律中，所用到的字母</a:t>
            </a:r>
            <a:r>
              <a:rPr lang="en-US" altLang="zh-CN" sz="2400" b="1" i="1" dirty="0">
                <a:latin typeface="Times New Roman" panose="02020603050405020304" pitchFamily="18" charset="0"/>
                <a:sym typeface="Math5" pitchFamily="2" charset="2"/>
              </a:rPr>
              <a:t>a</a:t>
            </a:r>
            <a:r>
              <a:rPr lang="zh-CN" altLang="en-US" sz="2400" b="1" i="1" dirty="0">
                <a:latin typeface="宋体" panose="02010600030101010101" pitchFamily="2" charset="-122"/>
                <a:sym typeface="Math5" pitchFamily="2" charset="2"/>
              </a:rPr>
              <a:t>、</a:t>
            </a:r>
            <a:r>
              <a:rPr lang="en-US" altLang="zh-CN" sz="2400" b="1" i="1" dirty="0">
                <a:latin typeface="Times New Roman" panose="02020603050405020304" pitchFamily="18" charset="0"/>
                <a:sym typeface="Math5" pitchFamily="2" charset="2"/>
              </a:rPr>
              <a:t>b</a:t>
            </a:r>
            <a:r>
              <a:rPr lang="zh-CN" altLang="en-US" sz="2400" b="1" dirty="0">
                <a:latin typeface="宋体" panose="02010600030101010101" pitchFamily="2" charset="-122"/>
                <a:sym typeface="Math5" pitchFamily="2" charset="2"/>
              </a:rPr>
              <a:t>都是表示数的字母，它代表我们过去学过的一切数。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46087" name="文本框 46086"/>
          <p:cNvSpPr txBox="1">
            <a:spLocks noChangeArrowheads="1"/>
          </p:cNvSpPr>
          <p:nvPr/>
        </p:nvSpPr>
        <p:spPr bwMode="auto">
          <a:xfrm>
            <a:off x="684213" y="4005263"/>
            <a:ext cx="5334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        </a:t>
            </a:r>
            <a:r>
              <a:rPr lang="zh-CN" altLang="en-US" sz="2400" b="1">
                <a:latin typeface="Times New Roman" panose="02020603050405020304" pitchFamily="18" charset="0"/>
              </a:rPr>
              <a:t>图中由长方形和正方形拼成的大正方形的面积等于＿＿＿＿＿．我们还可以　这样想，图中大正方形的　边长是＿＿，因此它的面积是 ＿＿．</a:t>
            </a:r>
          </a:p>
          <a:p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46088" name="文本框 46087"/>
          <p:cNvSpPr txBox="1">
            <a:spLocks noChangeArrowheads="1"/>
          </p:cNvSpPr>
          <p:nvPr/>
        </p:nvSpPr>
        <p:spPr bwMode="auto">
          <a:xfrm>
            <a:off x="3203575" y="434975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solidFill>
                  <a:srgbClr val="FD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solidFill>
                  <a:srgbClr val="FD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altLang="zh-CN" sz="2800" i="1">
                <a:solidFill>
                  <a:srgbClr val="FD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800">
                <a:solidFill>
                  <a:srgbClr val="FD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i="1">
                <a:solidFill>
                  <a:srgbClr val="FD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ab+b</a:t>
            </a:r>
            <a:r>
              <a:rPr lang="en-US" altLang="zh-CN" sz="2800">
                <a:solidFill>
                  <a:srgbClr val="FD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altLang="zh-CN" sz="2800">
              <a:solidFill>
                <a:srgbClr val="FD21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9" name="文本框 46088"/>
          <p:cNvSpPr txBox="1">
            <a:spLocks noChangeArrowheads="1"/>
          </p:cNvSpPr>
          <p:nvPr/>
        </p:nvSpPr>
        <p:spPr bwMode="auto">
          <a:xfrm>
            <a:off x="1619250" y="5070475"/>
            <a:ext cx="779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FD2121"/>
                </a:solidFill>
                <a:latin typeface="Times New Roman" panose="02020603050405020304" pitchFamily="18" charset="0"/>
              </a:rPr>
              <a:t>a+b</a:t>
            </a:r>
          </a:p>
        </p:txBody>
      </p:sp>
      <p:sp>
        <p:nvSpPr>
          <p:cNvPr id="46090" name="文本框 46089"/>
          <p:cNvSpPr txBox="1">
            <a:spLocks noChangeArrowheads="1"/>
          </p:cNvSpPr>
          <p:nvPr/>
        </p:nvSpPr>
        <p:spPr bwMode="auto">
          <a:xfrm>
            <a:off x="4716463" y="5013325"/>
            <a:ext cx="1311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D212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800" i="1">
                <a:solidFill>
                  <a:srgbClr val="FD2121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zh-CN" sz="2800">
                <a:solidFill>
                  <a:srgbClr val="FD2121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>
                <a:solidFill>
                  <a:srgbClr val="FD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altLang="zh-CN" sz="2800">
              <a:solidFill>
                <a:srgbClr val="FD212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6092" name="图片 460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789363"/>
            <a:ext cx="1870075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89" grpId="0"/>
      <p:bldP spid="460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13325"/>
          <p:cNvGrpSpPr/>
          <p:nvPr/>
        </p:nvGrpSpPr>
        <p:grpSpPr bwMode="auto">
          <a:xfrm>
            <a:off x="3321050" y="546100"/>
            <a:ext cx="1898650" cy="650875"/>
            <a:chOff x="930" y="709"/>
            <a:chExt cx="1460" cy="500"/>
          </a:xfrm>
        </p:grpSpPr>
        <p:sp>
          <p:nvSpPr>
            <p:cNvPr id="22530" name="圆角矩形 13326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1" name="圆角矩形 13327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2" name="圆角矩形 13328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C2514"/>
                  </a:solidFill>
                </a:rPr>
                <a:t>生活实例</a:t>
              </a:r>
            </a:p>
          </p:txBody>
        </p:sp>
      </p:grpSp>
      <p:grpSp>
        <p:nvGrpSpPr>
          <p:cNvPr id="13404" name="组合 13403"/>
          <p:cNvGrpSpPr/>
          <p:nvPr/>
        </p:nvGrpSpPr>
        <p:grpSpPr bwMode="auto">
          <a:xfrm>
            <a:off x="-180975" y="3243263"/>
            <a:ext cx="3097213" cy="1481137"/>
            <a:chOff x="204" y="1207"/>
            <a:chExt cx="1542" cy="788"/>
          </a:xfrm>
        </p:grpSpPr>
        <p:grpSp>
          <p:nvGrpSpPr>
            <p:cNvPr id="22534" name="组合 13330"/>
            <p:cNvGrpSpPr/>
            <p:nvPr/>
          </p:nvGrpSpPr>
          <p:grpSpPr bwMode="auto">
            <a:xfrm>
              <a:off x="521" y="1207"/>
              <a:ext cx="862" cy="495"/>
              <a:chOff x="1776" y="960"/>
              <a:chExt cx="1248" cy="672"/>
            </a:xfrm>
          </p:grpSpPr>
          <p:grpSp>
            <p:nvGrpSpPr>
              <p:cNvPr id="22535" name="组合 13331"/>
              <p:cNvGrpSpPr/>
              <p:nvPr/>
            </p:nvGrpSpPr>
            <p:grpSpPr bwMode="auto">
              <a:xfrm>
                <a:off x="1824" y="1008"/>
                <a:ext cx="1152" cy="576"/>
                <a:chOff x="1824" y="1008"/>
                <a:chExt cx="1152" cy="576"/>
              </a:xfrm>
            </p:grpSpPr>
            <p:sp>
              <p:nvSpPr>
                <p:cNvPr id="22536" name="矩形 13332"/>
                <p:cNvSpPr>
                  <a:spLocks noChangeArrowheads="1"/>
                </p:cNvSpPr>
                <p:nvPr/>
              </p:nvSpPr>
              <p:spPr bwMode="auto">
                <a:xfrm>
                  <a:off x="1824" y="1008"/>
                  <a:ext cx="576" cy="576"/>
                </a:xfrm>
                <a:prstGeom prst="rect">
                  <a:avLst/>
                </a:prstGeom>
                <a:noFill/>
                <a:ln w="57150">
                  <a:solidFill>
                    <a:srgbClr val="CCFF33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37" name="矩形 13333"/>
                <p:cNvSpPr>
                  <a:spLocks noChangeArrowheads="1"/>
                </p:cNvSpPr>
                <p:nvPr/>
              </p:nvSpPr>
              <p:spPr bwMode="auto">
                <a:xfrm>
                  <a:off x="2400" y="1008"/>
                  <a:ext cx="576" cy="576"/>
                </a:xfrm>
                <a:prstGeom prst="rect">
                  <a:avLst/>
                </a:prstGeom>
                <a:noFill/>
                <a:ln w="57150">
                  <a:solidFill>
                    <a:srgbClr val="CCFF33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2538" name="椭圆 13334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39" name="椭圆 1333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0" name="椭圆 13336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1" name="椭圆 13337"/>
              <p:cNvSpPr>
                <a:spLocks noChangeArrowheads="1"/>
              </p:cNvSpPr>
              <p:nvPr/>
            </p:nvSpPr>
            <p:spPr bwMode="auto">
              <a:xfrm>
                <a:off x="2352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2" name="椭圆 13338"/>
              <p:cNvSpPr>
                <a:spLocks noChangeArrowheads="1"/>
              </p:cNvSpPr>
              <p:nvPr/>
            </p:nvSpPr>
            <p:spPr bwMode="auto">
              <a:xfrm>
                <a:off x="2928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3" name="椭圆 13339"/>
              <p:cNvSpPr>
                <a:spLocks noChangeArrowheads="1"/>
              </p:cNvSpPr>
              <p:nvPr/>
            </p:nvSpPr>
            <p:spPr bwMode="auto">
              <a:xfrm>
                <a:off x="2928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44" name="文本框 13340"/>
            <p:cNvSpPr txBox="1">
              <a:spLocks noChangeArrowheads="1"/>
            </p:cNvSpPr>
            <p:nvPr/>
          </p:nvSpPr>
          <p:spPr bwMode="auto">
            <a:xfrm>
              <a:off x="657" y="1752"/>
              <a:ext cx="108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7 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根火柴</a:t>
              </a:r>
            </a:p>
          </p:txBody>
        </p:sp>
        <p:sp>
          <p:nvSpPr>
            <p:cNvPr id="22545" name="文本框 13341"/>
            <p:cNvSpPr txBox="1">
              <a:spLocks noChangeArrowheads="1"/>
            </p:cNvSpPr>
            <p:nvPr/>
          </p:nvSpPr>
          <p:spPr bwMode="auto">
            <a:xfrm>
              <a:off x="204" y="1752"/>
              <a:ext cx="48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Times New Roman" panose="02020603050405020304" pitchFamily="18" charset="0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</a:rPr>
                <a:t>1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）</a:t>
              </a:r>
            </a:p>
          </p:txBody>
        </p:sp>
      </p:grpSp>
      <p:grpSp>
        <p:nvGrpSpPr>
          <p:cNvPr id="13405" name="组合 13404"/>
          <p:cNvGrpSpPr/>
          <p:nvPr/>
        </p:nvGrpSpPr>
        <p:grpSpPr bwMode="auto">
          <a:xfrm>
            <a:off x="2124075" y="2492375"/>
            <a:ext cx="3240088" cy="2263775"/>
            <a:chOff x="1474" y="1101"/>
            <a:chExt cx="1633" cy="1157"/>
          </a:xfrm>
        </p:grpSpPr>
        <p:grpSp>
          <p:nvGrpSpPr>
            <p:cNvPr id="22547" name="组合 13343"/>
            <p:cNvGrpSpPr/>
            <p:nvPr/>
          </p:nvGrpSpPr>
          <p:grpSpPr bwMode="auto">
            <a:xfrm>
              <a:off x="1833" y="1101"/>
              <a:ext cx="862" cy="790"/>
              <a:chOff x="2112" y="1008"/>
              <a:chExt cx="1248" cy="1248"/>
            </a:xfrm>
          </p:grpSpPr>
          <p:grpSp>
            <p:nvGrpSpPr>
              <p:cNvPr id="22548" name="组合 13344"/>
              <p:cNvGrpSpPr/>
              <p:nvPr/>
            </p:nvGrpSpPr>
            <p:grpSpPr bwMode="auto">
              <a:xfrm>
                <a:off x="2112" y="1584"/>
                <a:ext cx="1248" cy="672"/>
                <a:chOff x="960" y="2832"/>
                <a:chExt cx="1248" cy="672"/>
              </a:xfrm>
            </p:grpSpPr>
            <p:grpSp>
              <p:nvGrpSpPr>
                <p:cNvPr id="22549" name="组合 13345"/>
                <p:cNvGrpSpPr/>
                <p:nvPr/>
              </p:nvGrpSpPr>
              <p:grpSpPr bwMode="auto">
                <a:xfrm>
                  <a:off x="1008" y="2880"/>
                  <a:ext cx="1152" cy="576"/>
                  <a:chOff x="1824" y="1008"/>
                  <a:chExt cx="1152" cy="576"/>
                </a:xfrm>
              </p:grpSpPr>
              <p:sp>
                <p:nvSpPr>
                  <p:cNvPr id="22550" name="矩形 1334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008"/>
                    <a:ext cx="576" cy="576"/>
                  </a:xfrm>
                  <a:prstGeom prst="rect">
                    <a:avLst/>
                  </a:prstGeom>
                  <a:noFill/>
                  <a:ln w="57150">
                    <a:solidFill>
                      <a:srgbClr val="CCFF33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51" name="矩形 13347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008"/>
                    <a:ext cx="576" cy="576"/>
                  </a:xfrm>
                  <a:prstGeom prst="rect">
                    <a:avLst/>
                  </a:prstGeom>
                  <a:noFill/>
                  <a:ln w="57150">
                    <a:solidFill>
                      <a:srgbClr val="CCFF33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2552" name="椭圆 13348"/>
                <p:cNvSpPr>
                  <a:spLocks noChangeArrowheads="1"/>
                </p:cNvSpPr>
                <p:nvPr/>
              </p:nvSpPr>
              <p:spPr bwMode="auto">
                <a:xfrm>
                  <a:off x="960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3" name="椭圆 13349"/>
                <p:cNvSpPr>
                  <a:spLocks noChangeArrowheads="1"/>
                </p:cNvSpPr>
                <p:nvPr/>
              </p:nvSpPr>
              <p:spPr bwMode="auto">
                <a:xfrm>
                  <a:off x="1536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4" name="椭圆 13350"/>
                <p:cNvSpPr>
                  <a:spLocks noChangeArrowheads="1"/>
                </p:cNvSpPr>
                <p:nvPr/>
              </p:nvSpPr>
              <p:spPr bwMode="auto">
                <a:xfrm>
                  <a:off x="2112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5" name="椭圆 13351"/>
                <p:cNvSpPr>
                  <a:spLocks noChangeArrowheads="1"/>
                </p:cNvSpPr>
                <p:nvPr/>
              </p:nvSpPr>
              <p:spPr bwMode="auto">
                <a:xfrm>
                  <a:off x="2112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6" name="椭圆 13352"/>
                <p:cNvSpPr>
                  <a:spLocks noChangeArrowheads="1"/>
                </p:cNvSpPr>
                <p:nvPr/>
              </p:nvSpPr>
              <p:spPr bwMode="auto">
                <a:xfrm>
                  <a:off x="1536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7" name="椭圆 13353"/>
                <p:cNvSpPr>
                  <a:spLocks noChangeArrowheads="1"/>
                </p:cNvSpPr>
                <p:nvPr/>
              </p:nvSpPr>
              <p:spPr bwMode="auto">
                <a:xfrm>
                  <a:off x="960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2558" name="组合 13354"/>
              <p:cNvGrpSpPr/>
              <p:nvPr/>
            </p:nvGrpSpPr>
            <p:grpSpPr bwMode="auto">
              <a:xfrm>
                <a:off x="2112" y="1008"/>
                <a:ext cx="1248" cy="672"/>
                <a:chOff x="960" y="2832"/>
                <a:chExt cx="1248" cy="672"/>
              </a:xfrm>
            </p:grpSpPr>
            <p:grpSp>
              <p:nvGrpSpPr>
                <p:cNvPr id="22559" name="组合 13355"/>
                <p:cNvGrpSpPr/>
                <p:nvPr/>
              </p:nvGrpSpPr>
              <p:grpSpPr bwMode="auto">
                <a:xfrm>
                  <a:off x="1008" y="2880"/>
                  <a:ext cx="1152" cy="576"/>
                  <a:chOff x="1824" y="1008"/>
                  <a:chExt cx="1152" cy="576"/>
                </a:xfrm>
              </p:grpSpPr>
              <p:sp>
                <p:nvSpPr>
                  <p:cNvPr id="22560" name="矩形 1335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008"/>
                    <a:ext cx="576" cy="576"/>
                  </a:xfrm>
                  <a:prstGeom prst="rect">
                    <a:avLst/>
                  </a:prstGeom>
                  <a:noFill/>
                  <a:ln w="57150">
                    <a:solidFill>
                      <a:srgbClr val="CCFF33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61" name="矩形 13357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008"/>
                    <a:ext cx="576" cy="576"/>
                  </a:xfrm>
                  <a:prstGeom prst="rect">
                    <a:avLst/>
                  </a:prstGeom>
                  <a:noFill/>
                  <a:ln w="57150">
                    <a:solidFill>
                      <a:srgbClr val="CCFF33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2562" name="椭圆 13358"/>
                <p:cNvSpPr>
                  <a:spLocks noChangeArrowheads="1"/>
                </p:cNvSpPr>
                <p:nvPr/>
              </p:nvSpPr>
              <p:spPr bwMode="auto">
                <a:xfrm>
                  <a:off x="960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63" name="椭圆 13359"/>
                <p:cNvSpPr>
                  <a:spLocks noChangeArrowheads="1"/>
                </p:cNvSpPr>
                <p:nvPr/>
              </p:nvSpPr>
              <p:spPr bwMode="auto">
                <a:xfrm>
                  <a:off x="1536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64" name="椭圆 13360"/>
                <p:cNvSpPr>
                  <a:spLocks noChangeArrowheads="1"/>
                </p:cNvSpPr>
                <p:nvPr/>
              </p:nvSpPr>
              <p:spPr bwMode="auto">
                <a:xfrm>
                  <a:off x="2112" y="283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65" name="椭圆 13361"/>
                <p:cNvSpPr>
                  <a:spLocks noChangeArrowheads="1"/>
                </p:cNvSpPr>
                <p:nvPr/>
              </p:nvSpPr>
              <p:spPr bwMode="auto">
                <a:xfrm>
                  <a:off x="2112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66" name="椭圆 13362"/>
                <p:cNvSpPr>
                  <a:spLocks noChangeArrowheads="1"/>
                </p:cNvSpPr>
                <p:nvPr/>
              </p:nvSpPr>
              <p:spPr bwMode="auto">
                <a:xfrm>
                  <a:off x="1536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67" name="椭圆 13363"/>
                <p:cNvSpPr>
                  <a:spLocks noChangeArrowheads="1"/>
                </p:cNvSpPr>
                <p:nvPr/>
              </p:nvSpPr>
              <p:spPr bwMode="auto">
                <a:xfrm>
                  <a:off x="960" y="3408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2568" name="文本框 13364"/>
            <p:cNvSpPr txBox="1">
              <a:spLocks noChangeArrowheads="1"/>
            </p:cNvSpPr>
            <p:nvPr/>
          </p:nvSpPr>
          <p:spPr bwMode="auto">
            <a:xfrm>
              <a:off x="1474" y="2024"/>
              <a:ext cx="49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latin typeface="Times New Roman" panose="02020603050405020304" pitchFamily="18" charset="0"/>
                </a:rPr>
                <a:t>（</a:t>
              </a:r>
              <a:r>
                <a:rPr lang="en-US" altLang="zh-CN" sz="2400" b="1">
                  <a:latin typeface="Times New Roman" panose="02020603050405020304" pitchFamily="18" charset="0"/>
                </a:rPr>
                <a:t>2</a:t>
              </a:r>
              <a:r>
                <a:rPr lang="zh-CN" altLang="en-US" sz="2400" b="1">
                  <a:latin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22569" name="文本框 13365"/>
            <p:cNvSpPr txBox="1">
              <a:spLocks noChangeArrowheads="1"/>
            </p:cNvSpPr>
            <p:nvPr/>
          </p:nvSpPr>
          <p:spPr bwMode="auto">
            <a:xfrm>
              <a:off x="1966" y="2024"/>
              <a:ext cx="114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 </a:t>
              </a:r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根火柴</a:t>
              </a:r>
            </a:p>
          </p:txBody>
        </p:sp>
      </p:grpSp>
      <p:grpSp>
        <p:nvGrpSpPr>
          <p:cNvPr id="13407" name="组合 13406"/>
          <p:cNvGrpSpPr/>
          <p:nvPr/>
        </p:nvGrpSpPr>
        <p:grpSpPr bwMode="auto">
          <a:xfrm>
            <a:off x="4546600" y="1484313"/>
            <a:ext cx="3082925" cy="3271837"/>
            <a:chOff x="2994" y="482"/>
            <a:chExt cx="1549" cy="1712"/>
          </a:xfrm>
        </p:grpSpPr>
        <p:grpSp>
          <p:nvGrpSpPr>
            <p:cNvPr id="22571" name="组合 13388"/>
            <p:cNvGrpSpPr/>
            <p:nvPr/>
          </p:nvGrpSpPr>
          <p:grpSpPr bwMode="auto">
            <a:xfrm>
              <a:off x="3288" y="482"/>
              <a:ext cx="988" cy="495"/>
              <a:chOff x="1776" y="960"/>
              <a:chExt cx="1248" cy="672"/>
            </a:xfrm>
          </p:grpSpPr>
          <p:grpSp>
            <p:nvGrpSpPr>
              <p:cNvPr id="22572" name="组合 13389"/>
              <p:cNvGrpSpPr/>
              <p:nvPr/>
            </p:nvGrpSpPr>
            <p:grpSpPr bwMode="auto">
              <a:xfrm>
                <a:off x="1824" y="1008"/>
                <a:ext cx="1152" cy="576"/>
                <a:chOff x="1824" y="1008"/>
                <a:chExt cx="1152" cy="576"/>
              </a:xfrm>
            </p:grpSpPr>
            <p:sp>
              <p:nvSpPr>
                <p:cNvPr id="22573" name="矩形 13390"/>
                <p:cNvSpPr>
                  <a:spLocks noChangeArrowheads="1"/>
                </p:cNvSpPr>
                <p:nvPr/>
              </p:nvSpPr>
              <p:spPr bwMode="auto">
                <a:xfrm>
                  <a:off x="1824" y="1008"/>
                  <a:ext cx="576" cy="576"/>
                </a:xfrm>
                <a:prstGeom prst="rect">
                  <a:avLst/>
                </a:prstGeom>
                <a:noFill/>
                <a:ln w="57150">
                  <a:solidFill>
                    <a:srgbClr val="CCFF33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74" name="矩形 13391"/>
                <p:cNvSpPr>
                  <a:spLocks noChangeArrowheads="1"/>
                </p:cNvSpPr>
                <p:nvPr/>
              </p:nvSpPr>
              <p:spPr bwMode="auto">
                <a:xfrm>
                  <a:off x="2400" y="1008"/>
                  <a:ext cx="576" cy="576"/>
                </a:xfrm>
                <a:prstGeom prst="rect">
                  <a:avLst/>
                </a:prstGeom>
                <a:noFill/>
                <a:ln w="57150">
                  <a:solidFill>
                    <a:srgbClr val="CCFF33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2575" name="椭圆 13392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6" name="椭圆 13393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7" name="椭圆 13394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8" name="椭圆 13395"/>
              <p:cNvSpPr>
                <a:spLocks noChangeArrowheads="1"/>
              </p:cNvSpPr>
              <p:nvPr/>
            </p:nvSpPr>
            <p:spPr bwMode="auto">
              <a:xfrm>
                <a:off x="2352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79" name="椭圆 13396"/>
              <p:cNvSpPr>
                <a:spLocks noChangeArrowheads="1"/>
              </p:cNvSpPr>
              <p:nvPr/>
            </p:nvSpPr>
            <p:spPr bwMode="auto">
              <a:xfrm>
                <a:off x="2928" y="9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80" name="椭圆 13397"/>
              <p:cNvSpPr>
                <a:spLocks noChangeArrowheads="1"/>
              </p:cNvSpPr>
              <p:nvPr/>
            </p:nvSpPr>
            <p:spPr bwMode="auto">
              <a:xfrm>
                <a:off x="2928" y="153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2581" name="组合 13405"/>
            <p:cNvGrpSpPr/>
            <p:nvPr/>
          </p:nvGrpSpPr>
          <p:grpSpPr bwMode="auto">
            <a:xfrm>
              <a:off x="2994" y="906"/>
              <a:ext cx="1549" cy="1288"/>
              <a:chOff x="2994" y="906"/>
              <a:chExt cx="1549" cy="1288"/>
            </a:xfrm>
          </p:grpSpPr>
          <p:grpSp>
            <p:nvGrpSpPr>
              <p:cNvPr id="22582" name="组合 13367"/>
              <p:cNvGrpSpPr/>
              <p:nvPr/>
            </p:nvGrpSpPr>
            <p:grpSpPr bwMode="auto">
              <a:xfrm>
                <a:off x="3288" y="906"/>
                <a:ext cx="988" cy="919"/>
                <a:chOff x="2112" y="1008"/>
                <a:chExt cx="1248" cy="1248"/>
              </a:xfrm>
            </p:grpSpPr>
            <p:grpSp>
              <p:nvGrpSpPr>
                <p:cNvPr id="22583" name="组合 13368"/>
                <p:cNvGrpSpPr/>
                <p:nvPr/>
              </p:nvGrpSpPr>
              <p:grpSpPr bwMode="auto">
                <a:xfrm>
                  <a:off x="2112" y="1584"/>
                  <a:ext cx="1248" cy="672"/>
                  <a:chOff x="960" y="2832"/>
                  <a:chExt cx="1248" cy="672"/>
                </a:xfrm>
              </p:grpSpPr>
              <p:grpSp>
                <p:nvGrpSpPr>
                  <p:cNvPr id="22584" name="组合 13369"/>
                  <p:cNvGrpSpPr/>
                  <p:nvPr/>
                </p:nvGrpSpPr>
                <p:grpSpPr bwMode="auto">
                  <a:xfrm>
                    <a:off x="1008" y="2880"/>
                    <a:ext cx="1152" cy="576"/>
                    <a:chOff x="1824" y="1008"/>
                    <a:chExt cx="1152" cy="576"/>
                  </a:xfrm>
                </p:grpSpPr>
                <p:sp>
                  <p:nvSpPr>
                    <p:cNvPr id="22585" name="矩形 13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008"/>
                      <a:ext cx="576" cy="576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CCFF33"/>
                      </a:solidFill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86" name="矩形 13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1008"/>
                      <a:ext cx="576" cy="576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CCFF33"/>
                      </a:solidFill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2587" name="椭圆 13372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88" name="椭圆 13373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89" name="椭圆 13374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90" name="椭圆 13375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91" name="椭圆 13376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92" name="椭圆 13377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2593" name="组合 13378"/>
                <p:cNvGrpSpPr/>
                <p:nvPr/>
              </p:nvGrpSpPr>
              <p:grpSpPr bwMode="auto">
                <a:xfrm>
                  <a:off x="2112" y="1008"/>
                  <a:ext cx="1248" cy="672"/>
                  <a:chOff x="960" y="2832"/>
                  <a:chExt cx="1248" cy="672"/>
                </a:xfrm>
              </p:grpSpPr>
              <p:grpSp>
                <p:nvGrpSpPr>
                  <p:cNvPr id="22594" name="组合 13379"/>
                  <p:cNvGrpSpPr/>
                  <p:nvPr/>
                </p:nvGrpSpPr>
                <p:grpSpPr bwMode="auto">
                  <a:xfrm>
                    <a:off x="1008" y="2880"/>
                    <a:ext cx="1152" cy="576"/>
                    <a:chOff x="1824" y="1008"/>
                    <a:chExt cx="1152" cy="576"/>
                  </a:xfrm>
                </p:grpSpPr>
                <p:sp>
                  <p:nvSpPr>
                    <p:cNvPr id="22595" name="矩形 13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008"/>
                      <a:ext cx="576" cy="576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CCFF33"/>
                      </a:solidFill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2596" name="矩形 13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1008"/>
                      <a:ext cx="576" cy="576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CCFF33"/>
                      </a:solidFill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2597" name="椭圆 13382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98" name="椭圆 13383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599" name="椭圆 13384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00" name="椭圆 13385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01" name="椭圆 13386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602" name="椭圆 13387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340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22603" name="文本框 13398"/>
              <p:cNvSpPr txBox="1">
                <a:spLocks noChangeArrowheads="1"/>
              </p:cNvSpPr>
              <p:nvPr/>
            </p:nvSpPr>
            <p:spPr bwMode="auto">
              <a:xfrm>
                <a:off x="2994" y="1955"/>
                <a:ext cx="532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b="1">
                    <a:latin typeface="Times New Roman" panose="02020603050405020304" pitchFamily="18" charset="0"/>
                  </a:rPr>
                  <a:t>（</a:t>
                </a:r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  <a:r>
                  <a:rPr lang="zh-CN" altLang="en-US" sz="2400" b="1">
                    <a:latin typeface="Times New Roman" panose="02020603050405020304" pitchFamily="18" charset="0"/>
                  </a:rPr>
                  <a:t>）</a:t>
                </a:r>
              </a:p>
            </p:txBody>
          </p:sp>
          <p:sp>
            <p:nvSpPr>
              <p:cNvPr id="22604" name="文本框 13399"/>
              <p:cNvSpPr txBox="1">
                <a:spLocks noChangeArrowheads="1"/>
              </p:cNvSpPr>
              <p:nvPr/>
            </p:nvSpPr>
            <p:spPr bwMode="auto">
              <a:xfrm>
                <a:off x="3477" y="1955"/>
                <a:ext cx="1066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17 </a:t>
                </a:r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根火柴</a:t>
                </a:r>
              </a:p>
            </p:txBody>
          </p:sp>
        </p:grpSp>
      </p:grpSp>
      <p:pic>
        <p:nvPicPr>
          <p:cNvPr id="13401" name="图片 13400" descr="男童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16875" y="4500563"/>
            <a:ext cx="1236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02" name="云形标注 13401"/>
          <p:cNvSpPr>
            <a:spLocks noChangeArrowheads="1"/>
          </p:cNvSpPr>
          <p:nvPr/>
        </p:nvSpPr>
        <p:spPr bwMode="auto">
          <a:xfrm>
            <a:off x="7019925" y="1628775"/>
            <a:ext cx="2124075" cy="2736850"/>
          </a:xfrm>
          <a:prstGeom prst="cloudCallout">
            <a:avLst>
              <a:gd name="adj1" fmla="val 14125"/>
              <a:gd name="adj2" fmla="val 62125"/>
            </a:avLst>
          </a:prstGeom>
          <a:noFill/>
          <a:ln w="19050">
            <a:solidFill>
              <a:srgbClr val="00FF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zh-CN" altLang="en-US" sz="2400" dirty="0"/>
              <a:t>搭</a:t>
            </a:r>
            <a:r>
              <a:rPr lang="en-US" altLang="zh-CN" sz="3000" i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dirty="0"/>
              <a:t>个这样的正方形需要多少根火柴棒？</a:t>
            </a:r>
            <a:endParaRPr lang="zh-CN" altLang="en-US" sz="2400" i="1" dirty="0"/>
          </a:p>
        </p:txBody>
      </p:sp>
      <p:sp>
        <p:nvSpPr>
          <p:cNvPr id="13403" name="文本框 13402"/>
          <p:cNvSpPr txBox="1">
            <a:spLocks noChangeArrowheads="1"/>
          </p:cNvSpPr>
          <p:nvPr/>
        </p:nvSpPr>
        <p:spPr bwMode="auto">
          <a:xfrm>
            <a:off x="395288" y="4941888"/>
            <a:ext cx="7004050" cy="9445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第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个图形共有：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 + 5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）根火柴或（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）根火柴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2" grpId="0" animBg="1"/>
      <p:bldP spid="1340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组合 44033"/>
          <p:cNvGrpSpPr/>
          <p:nvPr/>
        </p:nvGrpSpPr>
        <p:grpSpPr bwMode="auto">
          <a:xfrm>
            <a:off x="3536950" y="474663"/>
            <a:ext cx="1898650" cy="650875"/>
            <a:chOff x="930" y="709"/>
            <a:chExt cx="1460" cy="500"/>
          </a:xfrm>
        </p:grpSpPr>
        <p:sp>
          <p:nvSpPr>
            <p:cNvPr id="24578" name="圆角矩形 44034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79" name="圆角矩形 44035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0" name="圆角矩形 44036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合作交流</a:t>
              </a:r>
            </a:p>
          </p:txBody>
        </p:sp>
      </p:grpSp>
      <p:sp>
        <p:nvSpPr>
          <p:cNvPr id="44038" name="矩形 44037"/>
          <p:cNvSpPr>
            <a:spLocks noChangeArrowheads="1" noChangeShapeType="1" noTextEdit="1"/>
          </p:cNvSpPr>
          <p:nvPr/>
        </p:nvSpPr>
        <p:spPr bwMode="auto">
          <a:xfrm>
            <a:off x="1608138" y="1268413"/>
            <a:ext cx="5411787" cy="606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用字母表示数量关系</a:t>
            </a:r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:</a:t>
            </a:r>
            <a:endParaRPr lang="zh-CN" altLang="en-US" sz="36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44067" name="文本框 44066"/>
          <p:cNvSpPr txBox="1"/>
          <p:nvPr/>
        </p:nvSpPr>
        <p:spPr>
          <a:xfrm>
            <a:off x="0" y="0"/>
            <a:ext cx="9144000" cy="5203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b="1" noProof="1">
                <a:solidFill>
                  <a:srgbClr val="CC9900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</a:rPr>
              <a:t>           </a:t>
            </a:r>
            <a:endParaRPr lang="en-US" altLang="zh-CN" sz="2400" b="1" noProof="1">
              <a:solidFill>
                <a:srgbClr val="CC99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endParaRPr lang="en-US" altLang="zh-CN" sz="2400" b="1" noProof="1">
              <a:solidFill>
                <a:srgbClr val="CC99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endParaRPr lang="en-US" altLang="zh-CN" sz="2400" b="1" noProof="1">
              <a:solidFill>
                <a:srgbClr val="CC99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endParaRPr lang="en-US" altLang="zh-CN" sz="2400" b="1" noProof="1">
              <a:solidFill>
                <a:srgbClr val="CC99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endParaRPr lang="en-US" altLang="zh-CN" sz="2400" b="1" noProof="1">
              <a:solidFill>
                <a:srgbClr val="CC99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endParaRPr lang="en-US" altLang="zh-CN" sz="2400" b="1" noProof="1">
              <a:solidFill>
                <a:srgbClr val="CC9900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r>
              <a:rPr lang="en-US" altLang="zh-CN" sz="2400" b="1" noProof="1">
                <a:solidFill>
                  <a:srgbClr val="CC9900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</a:rPr>
              <a:t>            </a:t>
            </a:r>
            <a:r>
              <a:rPr lang="en-US" altLang="zh-CN" sz="2400" b="1" noProof="1">
                <a:solidFill>
                  <a:srgbClr val="0000CC"/>
                </a:solidFill>
                <a:cs typeface="+mn-ea"/>
              </a:rPr>
              <a:t>1.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大西洋是世界第二大洋。据测量，他的东西宽度每年</a:t>
            </a:r>
            <a:endParaRPr lang="zh-CN" altLang="en-US" sz="2400" b="1" noProof="1">
              <a:solidFill>
                <a:srgbClr val="0000CC"/>
              </a:solidFill>
            </a:endParaRPr>
          </a:p>
          <a:p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            增加</a:t>
            </a:r>
            <a:r>
              <a:rPr lang="en-US" altLang="zh-CN" sz="2400" b="1" noProof="1">
                <a:solidFill>
                  <a:srgbClr val="0000CC"/>
                </a:solidFill>
                <a:cs typeface="+mn-ea"/>
              </a:rPr>
              <a:t>4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厘米，经过</a:t>
            </a:r>
            <a:r>
              <a:rPr lang="en-US" altLang="zh-CN" sz="2400" b="1" i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n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年将增加</a:t>
            </a:r>
            <a:r>
              <a:rPr lang="zh-CN" altLang="en-US" sz="2400" b="1" u="sng" noProof="1">
                <a:solidFill>
                  <a:srgbClr val="0000CC"/>
                </a:solidFill>
                <a:cs typeface="+mn-ea"/>
              </a:rPr>
              <a:t>          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厘米。</a:t>
            </a:r>
            <a:endParaRPr lang="zh-CN" altLang="en-US" sz="2400" b="1" noProof="1">
              <a:solidFill>
                <a:srgbClr val="0000CC"/>
              </a:solidFill>
            </a:endParaRPr>
          </a:p>
          <a:p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            </a:t>
            </a:r>
            <a:r>
              <a:rPr lang="en-US" altLang="zh-CN" sz="2400" b="1" noProof="1">
                <a:solidFill>
                  <a:srgbClr val="0000CC"/>
                </a:solidFill>
                <a:cs typeface="+mn-ea"/>
              </a:rPr>
              <a:t>2.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长方形的长和宽分别是</a:t>
            </a:r>
            <a:r>
              <a:rPr lang="en-US" altLang="zh-CN" sz="2400" b="1" i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a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和</a:t>
            </a:r>
            <a:r>
              <a:rPr lang="en-US" altLang="zh-CN" sz="2400" b="1" i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b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，正方形的边长是</a:t>
            </a:r>
            <a:r>
              <a:rPr lang="en-US" altLang="zh-CN" sz="2400" b="1" i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c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，长</a:t>
            </a:r>
            <a:endParaRPr lang="zh-CN" altLang="en-US" sz="2400" b="1" noProof="1">
              <a:solidFill>
                <a:srgbClr val="0000CC"/>
              </a:solidFill>
            </a:endParaRPr>
          </a:p>
          <a:p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            方形与正方形面积的和是</a:t>
            </a:r>
            <a:r>
              <a:rPr lang="zh-CN" altLang="en-US" sz="2400" b="1" u="sng" noProof="1">
                <a:solidFill>
                  <a:srgbClr val="0000CC"/>
                </a:solidFill>
                <a:cs typeface="+mn-ea"/>
              </a:rPr>
              <a:t>            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。</a:t>
            </a:r>
            <a:endParaRPr lang="zh-CN" altLang="en-US" sz="2400" b="1" noProof="1">
              <a:solidFill>
                <a:srgbClr val="0000CC"/>
              </a:solidFill>
            </a:endParaRPr>
          </a:p>
          <a:p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            </a:t>
            </a:r>
            <a:r>
              <a:rPr lang="en-US" altLang="zh-CN" sz="2400" b="1" noProof="1">
                <a:solidFill>
                  <a:srgbClr val="0000CC"/>
                </a:solidFill>
                <a:cs typeface="+mn-ea"/>
              </a:rPr>
              <a:t>3.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小亮用</a:t>
            </a:r>
            <a:r>
              <a:rPr lang="en-US" altLang="zh-CN" sz="2400" b="1" i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t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秒走了</a:t>
            </a:r>
            <a:r>
              <a:rPr lang="en-US" altLang="zh-CN" sz="2400" b="1" i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s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米，他的速度是为</a:t>
            </a:r>
            <a:r>
              <a:rPr lang="zh-CN" altLang="en-US" sz="2400" b="1" u="sng" noProof="1">
                <a:solidFill>
                  <a:srgbClr val="0000CC"/>
                </a:solidFill>
                <a:cs typeface="+mn-ea"/>
              </a:rPr>
              <a:t>         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米</a:t>
            </a:r>
            <a:r>
              <a:rPr lang="en-US" altLang="zh-CN" sz="2400" b="1" noProof="1">
                <a:solidFill>
                  <a:srgbClr val="0000CC"/>
                </a:solidFill>
                <a:cs typeface="+mn-ea"/>
              </a:rPr>
              <a:t>/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秒</a:t>
            </a:r>
            <a:r>
              <a:rPr lang="en-US" altLang="zh-CN" sz="2400" b="1" noProof="1">
                <a:solidFill>
                  <a:srgbClr val="0000CC"/>
                </a:solidFill>
                <a:cs typeface="+mn-ea"/>
              </a:rPr>
              <a:t>.</a:t>
            </a:r>
            <a:endParaRPr lang="en-US" altLang="zh-CN" sz="2400" b="1" noProof="1">
              <a:solidFill>
                <a:srgbClr val="0000CC"/>
              </a:solidFill>
            </a:endParaRPr>
          </a:p>
          <a:p>
            <a:r>
              <a:rPr lang="en-US" altLang="zh-CN" sz="2400" b="1" noProof="1">
                <a:solidFill>
                  <a:srgbClr val="0000CC"/>
                </a:solidFill>
                <a:cs typeface="+mn-ea"/>
              </a:rPr>
              <a:t>            4.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小彬拿</a:t>
            </a:r>
            <a:r>
              <a:rPr lang="en-US" altLang="zh-CN" sz="2400" b="1" noProof="1">
                <a:solidFill>
                  <a:srgbClr val="0000CC"/>
                </a:solidFill>
                <a:cs typeface="+mn-ea"/>
              </a:rPr>
              <a:t>166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元钱去买钢笔，买了单价为</a:t>
            </a:r>
            <a:r>
              <a:rPr lang="en-US" altLang="zh-CN" sz="2400" b="1" noProof="1">
                <a:solidFill>
                  <a:srgbClr val="0000CC"/>
                </a:solidFill>
                <a:cs typeface="+mn-ea"/>
              </a:rPr>
              <a:t>5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元的钢笔</a:t>
            </a:r>
            <a:r>
              <a:rPr lang="en-US" altLang="zh-CN" sz="2400" b="1" i="1" noProof="1">
                <a:solidFill>
                  <a:srgbClr val="0000CC"/>
                </a:solidFill>
                <a:latin typeface="Times New Roman" panose="02020603050405020304" pitchFamily="18" charset="0"/>
                <a:cs typeface="+mn-ea"/>
              </a:rPr>
              <a:t>n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支</a:t>
            </a:r>
            <a:endParaRPr lang="zh-CN" altLang="en-US" sz="2400" b="1" noProof="1">
              <a:solidFill>
                <a:srgbClr val="0000CC"/>
              </a:solidFill>
            </a:endParaRPr>
          </a:p>
          <a:p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            则剩下的钱为</a:t>
            </a:r>
            <a:r>
              <a:rPr lang="zh-CN" altLang="en-US" sz="2400" b="1" u="sng" noProof="1">
                <a:solidFill>
                  <a:srgbClr val="0000CC"/>
                </a:solidFill>
                <a:cs typeface="+mn-ea"/>
              </a:rPr>
              <a:t>                  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元，他最多能买这种钢笔</a:t>
            </a:r>
            <a:r>
              <a:rPr lang="zh-CN" altLang="en-US" sz="2400" b="1" u="sng" noProof="1">
                <a:solidFill>
                  <a:srgbClr val="0000CC"/>
                </a:solidFill>
                <a:cs typeface="+mn-ea"/>
              </a:rPr>
              <a:t>    </a:t>
            </a:r>
            <a:r>
              <a:rPr lang="zh-CN" altLang="en-US" sz="2400" b="1" noProof="1">
                <a:solidFill>
                  <a:srgbClr val="0000CC"/>
                </a:solidFill>
                <a:cs typeface="+mn-ea"/>
              </a:rPr>
              <a:t>支</a:t>
            </a:r>
            <a:r>
              <a:rPr lang="en-US" altLang="zh-CN" sz="2400" b="1" noProof="1">
                <a:solidFill>
                  <a:srgbClr val="0000CC"/>
                </a:solidFill>
                <a:cs typeface="+mn-ea"/>
              </a:rPr>
              <a:t>.</a:t>
            </a:r>
            <a:endParaRPr lang="en-US" altLang="zh-CN" sz="2400" b="1" noProof="1">
              <a:solidFill>
                <a:srgbClr val="0000CC"/>
              </a:solidFill>
            </a:endParaRPr>
          </a:p>
          <a:p>
            <a:endParaRPr lang="en-US" altLang="zh-CN" sz="2400" b="1" noProof="1">
              <a:solidFill>
                <a:srgbClr val="0000CC"/>
              </a:solidFill>
            </a:endParaRPr>
          </a:p>
        </p:txBody>
      </p:sp>
      <p:sp>
        <p:nvSpPr>
          <p:cNvPr id="44068" name="文本框 44067"/>
          <p:cNvSpPr txBox="1">
            <a:spLocks noChangeArrowheads="1"/>
          </p:cNvSpPr>
          <p:nvPr/>
        </p:nvSpPr>
        <p:spPr bwMode="auto">
          <a:xfrm>
            <a:off x="5005388" y="2540000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4584" name="文本框 44071"/>
          <p:cNvSpPr txBox="1">
            <a:spLocks noChangeArrowheads="1"/>
          </p:cNvSpPr>
          <p:nvPr/>
        </p:nvSpPr>
        <p:spPr bwMode="auto">
          <a:xfrm>
            <a:off x="6732588" y="692150"/>
            <a:ext cx="2411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b="1"/>
          </a:p>
        </p:txBody>
      </p:sp>
      <p:pic>
        <p:nvPicPr>
          <p:cNvPr id="44073" name="图片 440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888" y="3141663"/>
            <a:ext cx="3571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74" name="文本框 44073"/>
          <p:cNvSpPr txBox="1">
            <a:spLocks noChangeArrowheads="1"/>
          </p:cNvSpPr>
          <p:nvPr/>
        </p:nvSpPr>
        <p:spPr bwMode="auto">
          <a:xfrm>
            <a:off x="3059113" y="441166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DA0000"/>
                </a:solidFill>
              </a:rPr>
              <a:t>166</a:t>
            </a:r>
            <a:r>
              <a:rPr lang="zh-CN" altLang="en-US" sz="2400" b="1">
                <a:solidFill>
                  <a:srgbClr val="DA0000"/>
                </a:solidFill>
              </a:rPr>
              <a:t>－</a:t>
            </a:r>
            <a:r>
              <a:rPr lang="en-US" altLang="zh-CN" sz="2400" b="1">
                <a:solidFill>
                  <a:srgbClr val="DA0000"/>
                </a:solidFill>
              </a:rPr>
              <a:t>5</a:t>
            </a:r>
            <a:r>
              <a:rPr lang="en-US" altLang="zh-CN" sz="2400" b="1" i="1">
                <a:solidFill>
                  <a:srgbClr val="DA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44075" name="文本框 44074"/>
          <p:cNvSpPr txBox="1">
            <a:spLocks noChangeArrowheads="1"/>
          </p:cNvSpPr>
          <p:nvPr/>
        </p:nvSpPr>
        <p:spPr bwMode="auto">
          <a:xfrm>
            <a:off x="7740650" y="4411663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33</a:t>
            </a:r>
          </a:p>
        </p:txBody>
      </p:sp>
      <p:grpSp>
        <p:nvGrpSpPr>
          <p:cNvPr id="44078" name="组合 44077"/>
          <p:cNvGrpSpPr/>
          <p:nvPr/>
        </p:nvGrpSpPr>
        <p:grpSpPr bwMode="auto">
          <a:xfrm>
            <a:off x="4500563" y="3213100"/>
            <a:ext cx="1728787" cy="528638"/>
            <a:chOff x="2834" y="2024"/>
            <a:chExt cx="1089" cy="333"/>
          </a:xfrm>
        </p:grpSpPr>
        <p:sp>
          <p:nvSpPr>
            <p:cNvPr id="24589" name="文本框 44068"/>
            <p:cNvSpPr txBox="1">
              <a:spLocks noChangeArrowheads="1"/>
            </p:cNvSpPr>
            <p:nvPr/>
          </p:nvSpPr>
          <p:spPr bwMode="auto">
            <a:xfrm>
              <a:off x="2834" y="2069"/>
              <a:ext cx="10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ab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endPara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24590" name="图片 44076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198" y="2024"/>
              <a:ext cx="2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082" name="组合 44081"/>
          <p:cNvGrpSpPr/>
          <p:nvPr/>
        </p:nvGrpSpPr>
        <p:grpSpPr bwMode="auto">
          <a:xfrm>
            <a:off x="0" y="4797425"/>
            <a:ext cx="9144000" cy="2057400"/>
            <a:chOff x="0" y="3022"/>
            <a:chExt cx="5760" cy="1296"/>
          </a:xfrm>
        </p:grpSpPr>
        <p:grpSp>
          <p:nvGrpSpPr>
            <p:cNvPr id="24592" name="组合 44078"/>
            <p:cNvGrpSpPr/>
            <p:nvPr/>
          </p:nvGrpSpPr>
          <p:grpSpPr bwMode="auto">
            <a:xfrm>
              <a:off x="0" y="3022"/>
              <a:ext cx="5760" cy="1296"/>
              <a:chOff x="432" y="3176"/>
              <a:chExt cx="5170" cy="1296"/>
            </a:xfrm>
          </p:grpSpPr>
          <p:sp>
            <p:nvSpPr>
              <p:cNvPr id="24593" name="文本框 44050"/>
              <p:cNvSpPr txBox="1">
                <a:spLocks noChangeArrowheads="1"/>
              </p:cNvSpPr>
              <p:nvPr/>
            </p:nvSpPr>
            <p:spPr bwMode="auto">
              <a:xfrm>
                <a:off x="432" y="3339"/>
                <a:ext cx="5170" cy="1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dirty="0">
                    <a:solidFill>
                      <a:srgbClr val="FF0000"/>
                    </a:solidFill>
                  </a:rPr>
                  <a:t>   </a:t>
                </a:r>
                <a:r>
                  <a:rPr lang="zh-CN" altLang="en-US" sz="2800" b="1" dirty="0">
                    <a:solidFill>
                      <a:srgbClr val="FF0000"/>
                    </a:solidFill>
                  </a:rPr>
                  <a:t>像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5</a:t>
                </a:r>
                <a:r>
                  <a:rPr lang="en-US" altLang="zh-CN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+2</a:t>
                </a:r>
                <a:r>
                  <a:rPr lang="en-US" altLang="zh-CN" sz="2400" b="1" dirty="0">
                    <a:latin typeface="Times New Roman" panose="02020603050405020304" pitchFamily="18" charset="0"/>
                  </a:rPr>
                  <a:t> 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</a:t>
                </a:r>
                <a:r>
                  <a:rPr lang="en-US" altLang="zh-CN" sz="2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</a:t>
                </a:r>
                <a:r>
                  <a:rPr lang="en-US" altLang="zh-CN" sz="24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ab</a:t>
                </a:r>
                <a:r>
                  <a:rPr lang="en-US" altLang="zh-CN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+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  、</a:t>
                </a:r>
                <a:r>
                  <a:rPr lang="en-US" altLang="zh-CN" sz="2800" b="1" dirty="0">
                    <a:solidFill>
                      <a:srgbClr val="DA0000"/>
                    </a:solidFill>
                    <a:latin typeface="Times New Roman" panose="02020603050405020304" pitchFamily="18" charset="0"/>
                  </a:rPr>
                  <a:t>166</a:t>
                </a:r>
                <a:r>
                  <a:rPr lang="zh-CN" altLang="en-US" sz="2800" b="1" dirty="0">
                    <a:solidFill>
                      <a:srgbClr val="DA0000"/>
                    </a:solidFill>
                    <a:latin typeface="Times New Roman" panose="02020603050405020304" pitchFamily="18" charset="0"/>
                  </a:rPr>
                  <a:t>－</a:t>
                </a:r>
                <a:r>
                  <a:rPr lang="en-US" altLang="zh-CN" sz="2800" b="1" dirty="0">
                    <a:solidFill>
                      <a:srgbClr val="DA0000"/>
                    </a:solidFill>
                    <a:latin typeface="Times New Roman" panose="02020603050405020304" pitchFamily="18" charset="0"/>
                  </a:rPr>
                  <a:t>5</a:t>
                </a:r>
                <a:r>
                  <a:rPr lang="en-US" altLang="zh-CN" sz="2800" b="1" i="1" dirty="0">
                    <a:solidFill>
                      <a:srgbClr val="DA0000"/>
                    </a:solidFill>
                    <a:latin typeface="Times New Roman" panose="02020603050405020304" pitchFamily="18" charset="0"/>
                  </a:rPr>
                  <a:t>n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、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33</a:t>
                </a:r>
                <a:r>
                  <a:rPr lang="zh-CN" altLang="en-US" sz="2800" b="1" dirty="0">
                    <a:solidFill>
                      <a:srgbClr val="FF0000"/>
                    </a:solidFill>
                  </a:rPr>
                  <a:t>的这样式子都是</a:t>
                </a:r>
              </a:p>
              <a:p>
                <a:pPr>
                  <a:spcBef>
                    <a:spcPct val="50000"/>
                  </a:spcBef>
                </a:pPr>
                <a:r>
                  <a:rPr lang="zh-CN" altLang="en-US" sz="2800" b="1" dirty="0">
                    <a:solidFill>
                      <a:srgbClr val="FF0000"/>
                    </a:solidFill>
                  </a:rPr>
                  <a:t>代数式</a:t>
                </a:r>
              </a:p>
              <a:p>
                <a:pPr>
                  <a:spcBef>
                    <a:spcPct val="50000"/>
                  </a:spcBef>
                </a:pPr>
                <a:endParaRPr lang="zh-CN" altLang="en-US" sz="2800" b="1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24594" name="图片 44065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379" y="3176"/>
                <a:ext cx="225" cy="6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4595" name="图片 44079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82" y="3203"/>
              <a:ext cx="287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67" grpId="0"/>
      <p:bldP spid="44068" grpId="0"/>
      <p:bldP spid="44074" grpId="0"/>
      <p:bldP spid="440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0" name="文本框 29729"/>
          <p:cNvSpPr txBox="1">
            <a:spLocks noChangeArrowheads="1"/>
          </p:cNvSpPr>
          <p:nvPr/>
        </p:nvSpPr>
        <p:spPr bwMode="auto">
          <a:xfrm>
            <a:off x="0" y="0"/>
            <a:ext cx="91440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注意：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单独一个数或一个字母也是代数式。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式子不含“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=”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、“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&gt;”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、“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&lt;”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、“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≤”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、“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≥”</a:t>
            </a:r>
          </a:p>
        </p:txBody>
      </p:sp>
      <p:sp>
        <p:nvSpPr>
          <p:cNvPr id="29731" name="文本框 29730"/>
          <p:cNvSpPr txBox="1">
            <a:spLocks noChangeArrowheads="1"/>
          </p:cNvSpPr>
          <p:nvPr/>
        </p:nvSpPr>
        <p:spPr bwMode="auto">
          <a:xfrm>
            <a:off x="1905000" y="3068638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     (1)  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a</a:t>
            </a:r>
            <a:r>
              <a:rPr lang="en-US" altLang="zh-CN" sz="2400" dirty="0" err="1">
                <a:latin typeface="Times New Roman" panose="02020603050405020304" pitchFamily="18" charset="0"/>
              </a:rPr>
              <a:t>×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通常写作 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a</a:t>
            </a:r>
            <a:r>
              <a:rPr lang="en-US" altLang="zh-CN" sz="2400" dirty="0" err="1">
                <a:latin typeface="Times New Roman" panose="02020603050405020304" pitchFamily="18" charset="0"/>
              </a:rPr>
              <a:t>·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或 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ab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35" name="文本框 29734"/>
          <p:cNvSpPr txBox="1">
            <a:spLocks noChangeArrowheads="1"/>
          </p:cNvSpPr>
          <p:nvPr/>
        </p:nvSpPr>
        <p:spPr bwMode="auto">
          <a:xfrm>
            <a:off x="2268538" y="4292600"/>
            <a:ext cx="384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(3)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如：</a:t>
            </a:r>
            <a:r>
              <a:rPr lang="en-US" altLang="zh-CN" sz="2400" i="1" dirty="0">
                <a:solidFill>
                  <a:srgbClr val="0033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×3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通常写作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29756" name="组合 29755"/>
          <p:cNvGrpSpPr/>
          <p:nvPr/>
        </p:nvGrpSpPr>
        <p:grpSpPr bwMode="auto">
          <a:xfrm>
            <a:off x="2268538" y="5013325"/>
            <a:ext cx="4419600" cy="1295400"/>
            <a:chOff x="1429" y="3158"/>
            <a:chExt cx="2784" cy="816"/>
          </a:xfrm>
        </p:grpSpPr>
        <p:sp>
          <p:nvSpPr>
            <p:cNvPr id="26629" name="文本框 29735"/>
            <p:cNvSpPr txBox="1">
              <a:spLocks noChangeArrowheads="1"/>
            </p:cNvSpPr>
            <p:nvPr/>
          </p:nvSpPr>
          <p:spPr bwMode="auto">
            <a:xfrm>
              <a:off x="1429" y="3158"/>
              <a:ext cx="27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Times New Roman" panose="02020603050405020304" pitchFamily="18" charset="0"/>
                </a:rPr>
                <a:t>(4)</a:t>
              </a:r>
              <a:r>
                <a:rPr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带分数一般写成假分数</a:t>
              </a:r>
              <a:r>
                <a:rPr lang="en-US" altLang="zh-C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26630" name="组合 29751"/>
            <p:cNvGrpSpPr/>
            <p:nvPr/>
          </p:nvGrpSpPr>
          <p:grpSpPr bwMode="auto">
            <a:xfrm>
              <a:off x="1644" y="3400"/>
              <a:ext cx="2352" cy="574"/>
              <a:chOff x="1655" y="3339"/>
              <a:chExt cx="2352" cy="574"/>
            </a:xfrm>
          </p:grpSpPr>
          <p:pic>
            <p:nvPicPr>
              <p:cNvPr id="26631" name="图片 29737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1994" y="3339"/>
                <a:ext cx="288" cy="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6632" name="组合 29750"/>
              <p:cNvGrpSpPr/>
              <p:nvPr/>
            </p:nvGrpSpPr>
            <p:grpSpPr bwMode="auto">
              <a:xfrm>
                <a:off x="1655" y="3385"/>
                <a:ext cx="2352" cy="528"/>
                <a:chOff x="1610" y="3385"/>
                <a:chExt cx="2352" cy="528"/>
              </a:xfrm>
            </p:grpSpPr>
            <p:sp>
              <p:nvSpPr>
                <p:cNvPr id="26633" name="文本框 29738"/>
                <p:cNvSpPr txBox="1">
                  <a:spLocks noChangeArrowheads="1"/>
                </p:cNvSpPr>
                <p:nvPr/>
              </p:nvSpPr>
              <p:spPr bwMode="auto">
                <a:xfrm>
                  <a:off x="1610" y="3483"/>
                  <a:ext cx="235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400" dirty="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如：     </a:t>
                  </a:r>
                  <a:r>
                    <a:rPr lang="en-US" altLang="zh-CN" sz="2400" dirty="0">
                      <a:latin typeface="Times New Roman" panose="02020603050405020304" pitchFamily="18" charset="0"/>
                    </a:rPr>
                    <a:t>×</a:t>
                  </a:r>
                  <a:r>
                    <a:rPr lang="en-US" altLang="zh-CN" sz="2400" i="1" dirty="0">
                      <a:latin typeface="Times New Roman" panose="02020603050405020304" pitchFamily="18" charset="0"/>
                    </a:rPr>
                    <a:t>a</a:t>
                  </a:r>
                  <a:r>
                    <a:rPr lang="en-US" altLang="zh-CN" sz="2400" i="1" dirty="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 </a:t>
                  </a:r>
                  <a:r>
                    <a:rPr lang="zh-CN" altLang="en-US" sz="2400" dirty="0">
                      <a:solidFill>
                        <a:srgbClr val="0000FF"/>
                      </a:solidFill>
                      <a:latin typeface="Times New Roman" panose="02020603050405020304" pitchFamily="18" charset="0"/>
                    </a:rPr>
                    <a:t>通常写作       </a:t>
                  </a:r>
                  <a:r>
                    <a:rPr lang="en-US" altLang="zh-CN" sz="2400" i="1" dirty="0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pic>
              <p:nvPicPr>
                <p:cNvPr id="26634" name="图片 2973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3379" y="3385"/>
                  <a:ext cx="364" cy="5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29741" name="文本框 29740"/>
          <p:cNvSpPr txBox="1">
            <a:spLocks noChangeArrowheads="1"/>
          </p:cNvSpPr>
          <p:nvPr/>
        </p:nvSpPr>
        <p:spPr bwMode="auto">
          <a:xfrm>
            <a:off x="1279525" y="3141663"/>
            <a:ext cx="5492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代数式的规范写法：</a:t>
            </a:r>
          </a:p>
        </p:txBody>
      </p:sp>
      <p:sp>
        <p:nvSpPr>
          <p:cNvPr id="29742" name="矩形 29741"/>
          <p:cNvSpPr>
            <a:spLocks noChangeArrowheads="1" noChangeShapeType="1" noTextEdit="1"/>
          </p:cNvSpPr>
          <p:nvPr/>
        </p:nvSpPr>
        <p:spPr bwMode="auto">
          <a:xfrm>
            <a:off x="1828800" y="3141663"/>
            <a:ext cx="457200" cy="2819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10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｛</a:t>
            </a:r>
          </a:p>
        </p:txBody>
      </p:sp>
      <p:grpSp>
        <p:nvGrpSpPr>
          <p:cNvPr id="26637" name="组合 29742"/>
          <p:cNvGrpSpPr/>
          <p:nvPr/>
        </p:nvGrpSpPr>
        <p:grpSpPr bwMode="auto">
          <a:xfrm>
            <a:off x="3563938" y="476250"/>
            <a:ext cx="1873250" cy="576263"/>
            <a:chOff x="930" y="709"/>
            <a:chExt cx="1460" cy="500"/>
          </a:xfrm>
        </p:grpSpPr>
        <p:sp>
          <p:nvSpPr>
            <p:cNvPr id="26638" name="圆角矩形 29743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9" name="圆角矩形 29744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0" name="圆角矩形 29745"/>
            <p:cNvSpPr>
              <a:spLocks noChangeArrowheads="1"/>
            </p:cNvSpPr>
            <p:nvPr/>
          </p:nvSpPr>
          <p:spPr bwMode="auto">
            <a:xfrm>
              <a:off x="962" y="744"/>
              <a:ext cx="1397" cy="43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探索发现</a:t>
              </a:r>
            </a:p>
          </p:txBody>
        </p:sp>
      </p:grpSp>
      <p:grpSp>
        <p:nvGrpSpPr>
          <p:cNvPr id="26641" name="组合 29746"/>
          <p:cNvGrpSpPr/>
          <p:nvPr/>
        </p:nvGrpSpPr>
        <p:grpSpPr bwMode="auto">
          <a:xfrm>
            <a:off x="3536950" y="474663"/>
            <a:ext cx="1898650" cy="650875"/>
            <a:chOff x="930" y="1355"/>
            <a:chExt cx="1460" cy="500"/>
          </a:xfrm>
        </p:grpSpPr>
        <p:sp>
          <p:nvSpPr>
            <p:cNvPr id="26642" name="圆角矩形 29747"/>
            <p:cNvSpPr>
              <a:spLocks noChangeArrowheads="1"/>
            </p:cNvSpPr>
            <p:nvPr/>
          </p:nvSpPr>
          <p:spPr bwMode="auto">
            <a:xfrm>
              <a:off x="930" y="1355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C6B6E"/>
                </a:gs>
                <a:gs pos="100000">
                  <a:srgbClr val="FF7C80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3" name="圆角矩形 29748"/>
            <p:cNvSpPr>
              <a:spLocks noChangeArrowheads="1"/>
            </p:cNvSpPr>
            <p:nvPr/>
          </p:nvSpPr>
          <p:spPr bwMode="auto">
            <a:xfrm>
              <a:off x="965" y="1377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4" name="圆角矩形 29749"/>
            <p:cNvSpPr>
              <a:spLocks noChangeArrowheads="1"/>
            </p:cNvSpPr>
            <p:nvPr/>
          </p:nvSpPr>
          <p:spPr bwMode="auto">
            <a:xfrm>
              <a:off x="965" y="1389"/>
              <a:ext cx="1388" cy="43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>
                    <a:alpha val="60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rgbClr val="FC2514"/>
                  </a:solidFill>
                </a:rPr>
                <a:t>重要结论</a:t>
              </a:r>
            </a:p>
          </p:txBody>
        </p:sp>
      </p:grpSp>
      <p:grpSp>
        <p:nvGrpSpPr>
          <p:cNvPr id="29757" name="组合 29756"/>
          <p:cNvGrpSpPr/>
          <p:nvPr/>
        </p:nvGrpSpPr>
        <p:grpSpPr bwMode="auto">
          <a:xfrm>
            <a:off x="2286000" y="3500438"/>
            <a:ext cx="3505200" cy="792162"/>
            <a:chOff x="1440" y="2205"/>
            <a:chExt cx="2208" cy="499"/>
          </a:xfrm>
        </p:grpSpPr>
        <p:sp>
          <p:nvSpPr>
            <p:cNvPr id="26646" name="文本框 29733"/>
            <p:cNvSpPr txBox="1">
              <a:spLocks noChangeArrowheads="1"/>
            </p:cNvSpPr>
            <p:nvPr/>
          </p:nvSpPr>
          <p:spPr bwMode="auto">
            <a:xfrm>
              <a:off x="1440" y="2326"/>
              <a:ext cx="2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latin typeface="Times New Roman" panose="02020603050405020304" pitchFamily="18" charset="0"/>
                </a:rPr>
                <a:t>(2)</a:t>
              </a:r>
              <a:r>
                <a:rPr lang="en-US" altLang="zh-CN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1÷</a:t>
              </a:r>
              <a:r>
                <a:rPr lang="en-US" altLang="zh-CN" sz="2400" i="1" dirty="0">
                  <a:latin typeface="Times New Roman" panose="02020603050405020304" pitchFamily="18" charset="0"/>
                </a:rPr>
                <a:t>a</a:t>
              </a:r>
              <a:r>
                <a:rPr lang="en-US" altLang="zh-CN" sz="2400" dirty="0">
                  <a:latin typeface="Times New Roman" panose="02020603050405020304" pitchFamily="18" charset="0"/>
                </a:rPr>
                <a:t> </a:t>
              </a:r>
              <a:r>
                <a:rPr lang="zh-CN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通常写作</a:t>
              </a:r>
              <a:endParaRPr lang="zh-CN" altLang="en-US" sz="2400" dirty="0">
                <a:latin typeface="Times New Roman" panose="02020603050405020304" pitchFamily="18" charset="0"/>
              </a:endParaRPr>
            </a:p>
          </p:txBody>
        </p:sp>
        <p:pic>
          <p:nvPicPr>
            <p:cNvPr id="26647" name="图片 29753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016" y="2205"/>
              <a:ext cx="228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0" grpId="0"/>
      <p:bldP spid="29731" grpId="1"/>
      <p:bldP spid="29735" grpId="0"/>
      <p:bldP spid="29741" grpId="0"/>
      <p:bldP spid="297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组合 15388"/>
          <p:cNvGrpSpPr/>
          <p:nvPr/>
        </p:nvGrpSpPr>
        <p:grpSpPr bwMode="auto">
          <a:xfrm>
            <a:off x="3538538" y="573088"/>
            <a:ext cx="1898650" cy="650875"/>
            <a:chOff x="930" y="709"/>
            <a:chExt cx="1460" cy="500"/>
          </a:xfrm>
        </p:grpSpPr>
        <p:sp>
          <p:nvSpPr>
            <p:cNvPr id="28674" name="圆角矩形 15389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5" name="圆角矩形 15390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6" name="圆角矩形 15391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数学应用</a:t>
              </a:r>
            </a:p>
          </p:txBody>
        </p:sp>
      </p:grpSp>
      <p:sp>
        <p:nvSpPr>
          <p:cNvPr id="15393" name="文本框 15392"/>
          <p:cNvSpPr txBox="1">
            <a:spLocks noChangeArrowheads="1"/>
          </p:cNvSpPr>
          <p:nvPr/>
        </p:nvSpPr>
        <p:spPr bwMode="auto">
          <a:xfrm>
            <a:off x="863600" y="1146175"/>
            <a:ext cx="1408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3366FF"/>
                </a:solidFill>
                <a:latin typeface="Times New Roman" panose="02020603050405020304" pitchFamily="18" charset="0"/>
              </a:rPr>
              <a:t>练习：</a:t>
            </a:r>
          </a:p>
        </p:txBody>
      </p:sp>
      <p:sp>
        <p:nvSpPr>
          <p:cNvPr id="15394" name="文本框 15393"/>
          <p:cNvSpPr txBox="1">
            <a:spLocks noChangeArrowheads="1"/>
          </p:cNvSpPr>
          <p:nvPr/>
        </p:nvSpPr>
        <p:spPr bwMode="auto">
          <a:xfrm>
            <a:off x="2051050" y="1216025"/>
            <a:ext cx="6613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3366FF"/>
                </a:solidFill>
                <a:latin typeface="Times New Roman" panose="02020603050405020304" pitchFamily="18" charset="0"/>
              </a:rPr>
              <a:t>判断下列式子哪些是代数式，哪些不是。</a:t>
            </a:r>
          </a:p>
        </p:txBody>
      </p:sp>
      <p:sp>
        <p:nvSpPr>
          <p:cNvPr id="15405" name="文本框 15404"/>
          <p:cNvSpPr txBox="1">
            <a:spLocks noChangeArrowheads="1"/>
          </p:cNvSpPr>
          <p:nvPr/>
        </p:nvSpPr>
        <p:spPr bwMode="auto">
          <a:xfrm>
            <a:off x="684213" y="5013325"/>
            <a:ext cx="76088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</a:rPr>
              <a:t>答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： （</a:t>
            </a:r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）是代数式；</a:t>
            </a:r>
          </a:p>
          <a:p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（</a:t>
            </a:r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8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）、（</a:t>
            </a:r>
            <a:r>
              <a:rPr lang="en-US" altLang="zh-CN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zh-CN" altLang="en-US" sz="2400" b="1">
                <a:solidFill>
                  <a:srgbClr val="3366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）不是。</a:t>
            </a:r>
            <a:endParaRPr lang="zh-CN" altLang="en-US" sz="2400" b="1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414" name="组合 15413"/>
          <p:cNvGrpSpPr/>
          <p:nvPr/>
        </p:nvGrpSpPr>
        <p:grpSpPr bwMode="auto">
          <a:xfrm>
            <a:off x="1476375" y="1773238"/>
            <a:ext cx="7099300" cy="3295650"/>
            <a:chOff x="930" y="1117"/>
            <a:chExt cx="4472" cy="2076"/>
          </a:xfrm>
        </p:grpSpPr>
        <p:sp>
          <p:nvSpPr>
            <p:cNvPr id="28681" name="文本框 15395"/>
            <p:cNvSpPr txBox="1">
              <a:spLocks noChangeArrowheads="1"/>
            </p:cNvSpPr>
            <p:nvPr/>
          </p:nvSpPr>
          <p:spPr bwMode="auto">
            <a:xfrm>
              <a:off x="930" y="1924"/>
              <a:ext cx="44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</a:rPr>
                <a:t>(5) 3×4 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800" b="1">
                  <a:latin typeface="Times New Roman" panose="02020603050405020304" pitchFamily="18" charset="0"/>
                </a:rPr>
                <a:t>5                 (6) 3×4 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800" b="1">
                  <a:latin typeface="Times New Roman" panose="02020603050405020304" pitchFamily="18" charset="0"/>
                </a:rPr>
                <a:t>5 =7</a:t>
              </a:r>
            </a:p>
          </p:txBody>
        </p:sp>
        <p:sp>
          <p:nvSpPr>
            <p:cNvPr id="28682" name="文本框 15396"/>
            <p:cNvSpPr txBox="1">
              <a:spLocks noChangeArrowheads="1"/>
            </p:cNvSpPr>
            <p:nvPr/>
          </p:nvSpPr>
          <p:spPr bwMode="auto">
            <a:xfrm flipH="1">
              <a:off x="930" y="2377"/>
              <a:ext cx="427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</a:rPr>
                <a:t>(7) x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800" b="1">
                  <a:latin typeface="Times New Roman" panose="02020603050405020304" pitchFamily="18" charset="0"/>
                </a:rPr>
                <a:t>1≤0                    (8) x+2</a:t>
              </a:r>
              <a:r>
                <a:rPr lang="zh-CN" altLang="en-US" sz="2800" b="1">
                  <a:latin typeface="Times New Roman" panose="02020603050405020304" pitchFamily="18" charset="0"/>
                </a:rPr>
                <a:t>＞</a:t>
              </a: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28683" name="组合 15410"/>
            <p:cNvGrpSpPr/>
            <p:nvPr/>
          </p:nvGrpSpPr>
          <p:grpSpPr bwMode="auto">
            <a:xfrm>
              <a:off x="930" y="2750"/>
              <a:ext cx="3920" cy="443"/>
              <a:chOff x="984" y="2750"/>
              <a:chExt cx="3920" cy="443"/>
            </a:xfrm>
          </p:grpSpPr>
          <p:sp>
            <p:nvSpPr>
              <p:cNvPr id="28684" name="文本框 15398"/>
              <p:cNvSpPr txBox="1">
                <a:spLocks noChangeArrowheads="1"/>
              </p:cNvSpPr>
              <p:nvPr/>
            </p:nvSpPr>
            <p:spPr bwMode="auto">
              <a:xfrm>
                <a:off x="984" y="2796"/>
                <a:ext cx="3920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(9) 10</a:t>
                </a:r>
                <a:r>
                  <a:rPr lang="en-US" altLang="zh-CN" sz="2800" b="1" i="1">
                    <a:latin typeface="Times New Roman" panose="02020603050405020304" pitchFamily="18" charset="0"/>
                  </a:rPr>
                  <a:t>x</a:t>
                </a:r>
                <a:r>
                  <a:rPr lang="en-US" altLang="zh-CN" sz="2800" b="1">
                    <a:latin typeface="Times New Roman" panose="02020603050405020304" pitchFamily="18" charset="0"/>
                  </a:rPr>
                  <a:t>+5</a:t>
                </a:r>
                <a:r>
                  <a:rPr lang="en-US" altLang="zh-CN" sz="2800" b="1" i="1">
                    <a:latin typeface="Times New Roman" panose="02020603050405020304" pitchFamily="18" charset="0"/>
                  </a:rPr>
                  <a:t>y</a:t>
                </a:r>
                <a:r>
                  <a:rPr lang="en-US" altLang="zh-CN" sz="2800" b="1">
                    <a:latin typeface="Times New Roman" panose="02020603050405020304" pitchFamily="18" charset="0"/>
                  </a:rPr>
                  <a:t>=15              (10)    +</a:t>
                </a:r>
                <a:r>
                  <a:rPr lang="en-US" altLang="zh-CN" sz="2800" b="1" i="1">
                    <a:latin typeface="Times New Roman" panose="02020603050405020304" pitchFamily="18" charset="0"/>
                  </a:rPr>
                  <a:t>c</a:t>
                </a:r>
                <a:r>
                  <a:rPr lang="en-US" altLang="zh-CN" sz="2800" b="1">
                    <a:latin typeface="Times New Roman" panose="02020603050405020304" pitchFamily="18" charset="0"/>
                  </a:rPr>
                  <a:t> </a:t>
                </a:r>
              </a:p>
            </p:txBody>
          </p:sp>
          <p:pic>
            <p:nvPicPr>
              <p:cNvPr id="28685" name="图片 15399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3512" y="2750"/>
                <a:ext cx="230" cy="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8686" name="文本框 15403"/>
            <p:cNvSpPr txBox="1">
              <a:spLocks noChangeArrowheads="1"/>
            </p:cNvSpPr>
            <p:nvPr/>
          </p:nvSpPr>
          <p:spPr bwMode="auto">
            <a:xfrm>
              <a:off x="930" y="1581"/>
              <a:ext cx="363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(3) 13                            (4) 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x</a:t>
              </a:r>
              <a:r>
                <a:rPr lang="en-US" altLang="zh-CN" sz="2800" b="1">
                  <a:latin typeface="Times New Roman" panose="02020603050405020304" pitchFamily="18" charset="0"/>
                </a:rPr>
                <a:t>=2</a:t>
              </a:r>
            </a:p>
          </p:txBody>
        </p:sp>
        <p:grpSp>
          <p:nvGrpSpPr>
            <p:cNvPr id="28687" name="组合 15411"/>
            <p:cNvGrpSpPr/>
            <p:nvPr/>
          </p:nvGrpSpPr>
          <p:grpSpPr bwMode="auto">
            <a:xfrm>
              <a:off x="930" y="1117"/>
              <a:ext cx="2786" cy="544"/>
              <a:chOff x="930" y="1117"/>
              <a:chExt cx="2786" cy="544"/>
            </a:xfrm>
          </p:grpSpPr>
          <p:sp>
            <p:nvSpPr>
              <p:cNvPr id="28688" name="文本框 15401"/>
              <p:cNvSpPr txBox="1">
                <a:spLocks noChangeArrowheads="1"/>
              </p:cNvSpPr>
              <p:nvPr/>
            </p:nvSpPr>
            <p:spPr bwMode="auto">
              <a:xfrm>
                <a:off x="930" y="1246"/>
                <a:ext cx="2786" cy="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(1) </a:t>
                </a:r>
                <a:r>
                  <a:rPr lang="en-US" altLang="zh-CN" sz="2800" b="1" i="1">
                    <a:latin typeface="Times New Roman" panose="02020603050405020304" pitchFamily="18" charset="0"/>
                  </a:rPr>
                  <a:t>a</a:t>
                </a:r>
                <a:r>
                  <a:rPr lang="en-US" altLang="zh-CN" sz="2800" b="1" baseline="30000"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2800" b="1">
                    <a:latin typeface="Times New Roman" panose="02020603050405020304" pitchFamily="18" charset="0"/>
                  </a:rPr>
                  <a:t>+</a:t>
                </a:r>
                <a:r>
                  <a:rPr lang="en-US" altLang="zh-CN" sz="2800" b="1" i="1">
                    <a:latin typeface="Times New Roman" panose="02020603050405020304" pitchFamily="18" charset="0"/>
                  </a:rPr>
                  <a:t>b</a:t>
                </a:r>
                <a:r>
                  <a:rPr lang="en-US" altLang="zh-CN" sz="2800" b="1" baseline="30000">
                    <a:latin typeface="Times New Roman" panose="02020603050405020304" pitchFamily="18" charset="0"/>
                  </a:rPr>
                  <a:t>2                                    </a:t>
                </a:r>
                <a:r>
                  <a:rPr lang="en-US" altLang="zh-CN" sz="2800" b="1">
                    <a:latin typeface="Times New Roman" panose="02020603050405020304" pitchFamily="18" charset="0"/>
                  </a:rPr>
                  <a:t>(2)</a:t>
                </a:r>
              </a:p>
            </p:txBody>
          </p:sp>
          <p:pic>
            <p:nvPicPr>
              <p:cNvPr id="28689" name="图片 15406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3424" y="1117"/>
                <a:ext cx="257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3" grpId="0"/>
      <p:bldP spid="15394" grpId="0"/>
      <p:bldP spid="154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本框 12377"/>
          <p:cNvSpPr txBox="1">
            <a:spLocks noChangeArrowheads="1"/>
          </p:cNvSpPr>
          <p:nvPr/>
        </p:nvSpPr>
        <p:spPr bwMode="auto">
          <a:xfrm>
            <a:off x="395288" y="1268413"/>
            <a:ext cx="8604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1 .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设字母</a:t>
            </a:r>
            <a:r>
              <a:rPr lang="en-US" altLang="zh-CN" sz="28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表示甲数，用代数式表示下列各题中的乙数：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）乙数比甲数大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         （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）甲乙两数的和为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）甲数是乙数的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倍      （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）乙数比甲数的平方少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0722" name="文本框 12379"/>
          <p:cNvSpPr txBox="1">
            <a:spLocks noChangeArrowheads="1"/>
          </p:cNvSpPr>
          <p:nvPr/>
        </p:nvSpPr>
        <p:spPr bwMode="auto">
          <a:xfrm>
            <a:off x="323850" y="386080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解</a:t>
            </a:r>
            <a:r>
              <a:rPr lang="en-US" altLang="zh-CN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2381" name="文本框 12380"/>
          <p:cNvSpPr txBox="1">
            <a:spLocks noChangeArrowheads="1"/>
          </p:cNvSpPr>
          <p:nvPr/>
        </p:nvSpPr>
        <p:spPr bwMode="auto">
          <a:xfrm>
            <a:off x="1403350" y="4076700"/>
            <a:ext cx="324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（</a:t>
            </a:r>
            <a:r>
              <a:rPr lang="en-US" altLang="zh-CN" sz="2800" b="1">
                <a:solidFill>
                  <a:srgbClr val="FF0000"/>
                </a:solidFill>
              </a:rPr>
              <a:t>1</a:t>
            </a:r>
            <a:r>
              <a:rPr lang="zh-CN" altLang="en-US" sz="2800" b="1">
                <a:solidFill>
                  <a:srgbClr val="FF0000"/>
                </a:solidFill>
              </a:rPr>
              <a:t>）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+3</a:t>
            </a:r>
            <a:r>
              <a:rPr lang="en-US" altLang="zh-CN" sz="2800" b="1">
                <a:latin typeface="Times New Roman" panose="02020603050405020304" pitchFamily="18" charset="0"/>
              </a:rPr>
              <a:t>                </a:t>
            </a:r>
            <a:endParaRPr lang="en-US" altLang="zh-CN" sz="2800" b="1"/>
          </a:p>
        </p:txBody>
      </p:sp>
      <p:sp>
        <p:nvSpPr>
          <p:cNvPr id="12385" name="文本框 12384"/>
          <p:cNvSpPr txBox="1">
            <a:spLocks noChangeArrowheads="1"/>
          </p:cNvSpPr>
          <p:nvPr/>
        </p:nvSpPr>
        <p:spPr bwMode="auto">
          <a:xfrm>
            <a:off x="4500563" y="4076700"/>
            <a:ext cx="2447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2389" name="组合 12388"/>
          <p:cNvGrpSpPr/>
          <p:nvPr/>
        </p:nvGrpSpPr>
        <p:grpSpPr bwMode="auto">
          <a:xfrm>
            <a:off x="4500563" y="4941888"/>
            <a:ext cx="2374900" cy="590550"/>
            <a:chOff x="3334" y="3249"/>
            <a:chExt cx="1496" cy="372"/>
          </a:xfrm>
        </p:grpSpPr>
        <p:sp>
          <p:nvSpPr>
            <p:cNvPr id="30726" name="文本框 12386"/>
            <p:cNvSpPr txBox="1">
              <a:spLocks noChangeArrowheads="1"/>
            </p:cNvSpPr>
            <p:nvPr/>
          </p:nvSpPr>
          <p:spPr bwMode="auto">
            <a:xfrm>
              <a:off x="3334" y="3294"/>
              <a:ext cx="14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          </a:t>
              </a:r>
            </a:p>
          </p:txBody>
        </p:sp>
        <p:pic>
          <p:nvPicPr>
            <p:cNvPr id="30727" name="图片 1238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78" y="3249"/>
              <a:ext cx="635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91" name="组合 12390"/>
          <p:cNvGrpSpPr/>
          <p:nvPr/>
        </p:nvGrpSpPr>
        <p:grpSpPr bwMode="auto">
          <a:xfrm>
            <a:off x="1403350" y="4724400"/>
            <a:ext cx="1944688" cy="863600"/>
            <a:chOff x="1066" y="3203"/>
            <a:chExt cx="1225" cy="544"/>
          </a:xfrm>
        </p:grpSpPr>
        <p:sp>
          <p:nvSpPr>
            <p:cNvPr id="30729" name="文本框 12385"/>
            <p:cNvSpPr txBox="1">
              <a:spLocks noChangeArrowheads="1"/>
            </p:cNvSpPr>
            <p:nvPr/>
          </p:nvSpPr>
          <p:spPr bwMode="auto">
            <a:xfrm>
              <a:off x="1066" y="3339"/>
              <a:ext cx="122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）      </a:t>
              </a:r>
            </a:p>
          </p:txBody>
        </p:sp>
        <p:pic>
          <p:nvPicPr>
            <p:cNvPr id="30730" name="图片 12389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655" y="3203"/>
              <a:ext cx="333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31" name="组合 12392"/>
          <p:cNvGrpSpPr/>
          <p:nvPr/>
        </p:nvGrpSpPr>
        <p:grpSpPr bwMode="auto">
          <a:xfrm>
            <a:off x="3492500" y="549275"/>
            <a:ext cx="1898650" cy="650875"/>
            <a:chOff x="930" y="709"/>
            <a:chExt cx="1460" cy="500"/>
          </a:xfrm>
        </p:grpSpPr>
        <p:sp>
          <p:nvSpPr>
            <p:cNvPr id="30732" name="圆角矩形 12393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3" name="圆角矩形 12394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4" name="圆角矩形 12395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C2514"/>
                  </a:solidFill>
                </a:rPr>
                <a:t>典型例题</a:t>
              </a:r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1" grpId="0"/>
      <p:bldP spid="123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88" name="组合 45087"/>
          <p:cNvGrpSpPr/>
          <p:nvPr/>
        </p:nvGrpSpPr>
        <p:grpSpPr bwMode="auto">
          <a:xfrm>
            <a:off x="0" y="836613"/>
            <a:ext cx="9144000" cy="2895600"/>
            <a:chOff x="0" y="527"/>
            <a:chExt cx="5760" cy="1824"/>
          </a:xfrm>
        </p:grpSpPr>
        <p:sp>
          <p:nvSpPr>
            <p:cNvPr id="32770" name="文本框 45075"/>
            <p:cNvSpPr txBox="1">
              <a:spLocks noChangeArrowheads="1"/>
            </p:cNvSpPr>
            <p:nvPr/>
          </p:nvSpPr>
          <p:spPr bwMode="auto">
            <a:xfrm>
              <a:off x="0" y="527"/>
              <a:ext cx="5760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800" b="1" dirty="0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0000"/>
                  </a:solidFill>
                </a:rPr>
                <a:t>           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例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2</a:t>
              </a:r>
              <a:r>
                <a:rPr lang="en-US" altLang="zh-CN" sz="2800" b="1" dirty="0">
                  <a:solidFill>
                    <a:srgbClr val="FF0000"/>
                  </a:solidFill>
                </a:rPr>
                <a:t>  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用代数式表示：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33CC"/>
                  </a:solidFill>
                </a:rPr>
                <a:t>                 （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1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）</a:t>
              </a:r>
              <a:r>
                <a:rPr lang="en-US" altLang="zh-CN" sz="2800" b="1" i="1" dirty="0">
                  <a:solidFill>
                    <a:srgbClr val="0033CC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的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3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倍与</a:t>
              </a:r>
              <a:r>
                <a:rPr lang="en-US" altLang="zh-CN" sz="2800" b="1" i="1" dirty="0">
                  <a:solidFill>
                    <a:srgbClr val="0033CC"/>
                  </a:solidFill>
                  <a:latin typeface="Times New Roman" panose="02020603050405020304" pitchFamily="18" charset="0"/>
                </a:rPr>
                <a:t>y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的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2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倍的和；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33CC"/>
                  </a:solidFill>
                </a:rPr>
                <a:t>                 （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2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）</a:t>
              </a:r>
              <a:r>
                <a:rPr lang="en-US" altLang="zh-CN" sz="2800" b="1" i="1" dirty="0">
                  <a:solidFill>
                    <a:srgbClr val="0033CC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与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5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的差的</a:t>
              </a:r>
              <a:r>
                <a:rPr lang="en-US" altLang="zh-CN" sz="2800" b="1" dirty="0">
                  <a:solidFill>
                    <a:srgbClr val="0033CC"/>
                  </a:solidFill>
                </a:rPr>
                <a:t>3</a:t>
              </a:r>
              <a:r>
                <a:rPr lang="zh-CN" altLang="en-US" sz="2800" b="1" dirty="0">
                  <a:solidFill>
                    <a:srgbClr val="0033CC"/>
                  </a:solidFill>
                </a:rPr>
                <a:t>倍。</a:t>
              </a:r>
            </a:p>
          </p:txBody>
        </p:sp>
        <p:sp>
          <p:nvSpPr>
            <p:cNvPr id="32771" name="文本框 45076"/>
            <p:cNvSpPr txBox="1">
              <a:spLocks noChangeArrowheads="1"/>
            </p:cNvSpPr>
            <p:nvPr/>
          </p:nvSpPr>
          <p:spPr bwMode="auto">
            <a:xfrm>
              <a:off x="703" y="2024"/>
              <a:ext cx="13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3300"/>
                  </a:solidFill>
                  <a:ea typeface="黑体" panose="02010609060101010101" pitchFamily="49" charset="-122"/>
                </a:rPr>
                <a:t>解</a:t>
              </a:r>
              <a:r>
                <a:rPr lang="en-US" altLang="zh-CN" sz="2800" b="1">
                  <a:solidFill>
                    <a:srgbClr val="FF3300"/>
                  </a:solidFill>
                  <a:ea typeface="黑体" panose="02010609060101010101" pitchFamily="49" charset="-122"/>
                </a:rPr>
                <a:t>:</a:t>
              </a:r>
            </a:p>
          </p:txBody>
        </p:sp>
      </p:grpSp>
      <p:sp>
        <p:nvSpPr>
          <p:cNvPr id="45079" name="文本框 45078"/>
          <p:cNvSpPr txBox="1">
            <a:spLocks noChangeArrowheads="1"/>
          </p:cNvSpPr>
          <p:nvPr/>
        </p:nvSpPr>
        <p:spPr bwMode="auto">
          <a:xfrm>
            <a:off x="1620838" y="3284538"/>
            <a:ext cx="2663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</a:rPr>
              <a:t>3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</a:rPr>
              <a:t>+2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5080" name="文本框 45079"/>
          <p:cNvSpPr txBox="1">
            <a:spLocks noChangeArrowheads="1"/>
          </p:cNvSpPr>
          <p:nvPr/>
        </p:nvSpPr>
        <p:spPr bwMode="auto">
          <a:xfrm>
            <a:off x="4572000" y="3284538"/>
            <a:ext cx="2808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（</a:t>
            </a:r>
            <a:r>
              <a:rPr lang="en-US" altLang="zh-CN" sz="2800" b="1">
                <a:solidFill>
                  <a:srgbClr val="FF0000"/>
                </a:solidFill>
              </a:rPr>
              <a:t>2</a:t>
            </a:r>
            <a:r>
              <a:rPr lang="zh-CN" altLang="en-US" sz="2800" b="1">
                <a:solidFill>
                  <a:srgbClr val="FF0000"/>
                </a:solidFill>
              </a:rPr>
              <a:t>）</a:t>
            </a:r>
            <a:r>
              <a:rPr lang="en-US" altLang="zh-CN" sz="2800" b="1">
                <a:solidFill>
                  <a:srgbClr val="FF0000"/>
                </a:solidFill>
              </a:rPr>
              <a:t>3</a:t>
            </a:r>
            <a:r>
              <a:rPr lang="zh-CN" altLang="en-US" sz="2800" b="1">
                <a:solidFill>
                  <a:srgbClr val="FF0000"/>
                </a:solidFill>
              </a:rPr>
              <a:t>（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>
                <a:solidFill>
                  <a:srgbClr val="FF0000"/>
                </a:solidFill>
              </a:rPr>
              <a:t>－</a:t>
            </a:r>
            <a:r>
              <a:rPr lang="en-US" altLang="zh-CN" sz="2800" b="1">
                <a:solidFill>
                  <a:srgbClr val="FF0000"/>
                </a:solidFill>
              </a:rPr>
              <a:t>5</a:t>
            </a:r>
            <a:r>
              <a:rPr lang="zh-CN" altLang="en-US" sz="2800" b="1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45081" name="文本框 45080"/>
          <p:cNvSpPr txBox="1">
            <a:spLocks noChangeArrowheads="1"/>
          </p:cNvSpPr>
          <p:nvPr/>
        </p:nvSpPr>
        <p:spPr bwMode="auto">
          <a:xfrm>
            <a:off x="1042988" y="3776663"/>
            <a:ext cx="63373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3333FF"/>
                </a:solidFill>
              </a:rPr>
              <a:t>像“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3333FF"/>
                </a:solidFill>
              </a:rPr>
              <a:t>的</a:t>
            </a:r>
            <a:r>
              <a:rPr lang="en-US" altLang="zh-CN" sz="2800" b="1" dirty="0">
                <a:solidFill>
                  <a:srgbClr val="3333FF"/>
                </a:solidFill>
              </a:rPr>
              <a:t>3</a:t>
            </a:r>
            <a:r>
              <a:rPr lang="zh-CN" altLang="en-US" sz="2800" b="1" dirty="0">
                <a:solidFill>
                  <a:srgbClr val="3333FF"/>
                </a:solidFill>
              </a:rPr>
              <a:t>倍与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solidFill>
                  <a:srgbClr val="3333FF"/>
                </a:solidFill>
              </a:rPr>
              <a:t>的</a:t>
            </a:r>
            <a:r>
              <a:rPr lang="en-US" altLang="zh-CN" sz="2800" b="1" dirty="0">
                <a:solidFill>
                  <a:srgbClr val="3333FF"/>
                </a:solidFill>
              </a:rPr>
              <a:t>2</a:t>
            </a:r>
            <a:r>
              <a:rPr lang="zh-CN" altLang="en-US" sz="2800" b="1" dirty="0">
                <a:solidFill>
                  <a:srgbClr val="3333FF"/>
                </a:solidFill>
              </a:rPr>
              <a:t>倍的和”、“</a:t>
            </a:r>
            <a:r>
              <a:rPr lang="en-US" altLang="zh-CN" sz="2800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3333FF"/>
                </a:solidFill>
              </a:rPr>
              <a:t>与</a:t>
            </a:r>
            <a:r>
              <a:rPr lang="en-US" altLang="zh-CN" sz="2800" b="1" dirty="0">
                <a:solidFill>
                  <a:srgbClr val="3333FF"/>
                </a:solidFill>
              </a:rPr>
              <a:t>5</a:t>
            </a:r>
            <a:r>
              <a:rPr lang="zh-CN" altLang="en-US" sz="2800" b="1" dirty="0">
                <a:solidFill>
                  <a:srgbClr val="3333FF"/>
                </a:solidFill>
              </a:rPr>
              <a:t>的差的</a:t>
            </a:r>
            <a:r>
              <a:rPr lang="en-US" altLang="zh-CN" sz="2800" b="1" dirty="0">
                <a:solidFill>
                  <a:srgbClr val="3333FF"/>
                </a:solidFill>
              </a:rPr>
              <a:t>3</a:t>
            </a:r>
            <a:r>
              <a:rPr lang="zh-CN" altLang="en-US" sz="2800" b="1" dirty="0">
                <a:solidFill>
                  <a:srgbClr val="3333FF"/>
                </a:solidFill>
              </a:rPr>
              <a:t>倍”等用文字表述数量关系的语言称为自然语言，而通过例</a:t>
            </a:r>
            <a:r>
              <a:rPr lang="en-US" altLang="zh-CN" sz="2800" b="1" dirty="0">
                <a:solidFill>
                  <a:srgbClr val="3333FF"/>
                </a:solidFill>
              </a:rPr>
              <a:t>1</a:t>
            </a:r>
            <a:r>
              <a:rPr lang="zh-CN" altLang="en-US" sz="2800" b="1" dirty="0">
                <a:solidFill>
                  <a:srgbClr val="3333FF"/>
                </a:solidFill>
              </a:rPr>
              <a:t>和例</a:t>
            </a:r>
            <a:r>
              <a:rPr lang="en-US" altLang="zh-CN" sz="2800" b="1" dirty="0">
                <a:solidFill>
                  <a:srgbClr val="3333FF"/>
                </a:solidFill>
              </a:rPr>
              <a:t>2</a:t>
            </a:r>
            <a:r>
              <a:rPr lang="zh-CN" altLang="en-US" sz="2800" b="1" dirty="0">
                <a:solidFill>
                  <a:srgbClr val="3333FF"/>
                </a:solidFill>
              </a:rPr>
              <a:t>我们把它们转化成了数学语言。可以看出在描述问题时数学语言比自然语言更简单明确</a:t>
            </a:r>
            <a:r>
              <a:rPr lang="zh-CN" altLang="en-US" sz="2800" b="1" dirty="0" smtClean="0">
                <a:solidFill>
                  <a:srgbClr val="3333FF"/>
                </a:solidFill>
              </a:rPr>
              <a:t>。</a:t>
            </a:r>
            <a:endParaRPr lang="zh-CN" altLang="en-US" sz="2800" b="1" dirty="0">
              <a:solidFill>
                <a:srgbClr val="3333FF"/>
              </a:solidFill>
            </a:endParaRPr>
          </a:p>
        </p:txBody>
      </p:sp>
      <p:sp>
        <p:nvSpPr>
          <p:cNvPr id="45082" name="文本框 45081"/>
          <p:cNvSpPr txBox="1">
            <a:spLocks noChangeArrowheads="1"/>
          </p:cNvSpPr>
          <p:nvPr/>
        </p:nvSpPr>
        <p:spPr bwMode="auto">
          <a:xfrm>
            <a:off x="7283450" y="692150"/>
            <a:ext cx="1465263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黑体" panose="02010609060101010101" pitchFamily="49" charset="-122"/>
              </a:rPr>
              <a:t>解答一个含有数量关系的问题时，只要把问题中的自然语言译成数学语言就行了！</a:t>
            </a:r>
          </a:p>
        </p:txBody>
      </p:sp>
      <p:grpSp>
        <p:nvGrpSpPr>
          <p:cNvPr id="32776" name="组合 12392"/>
          <p:cNvGrpSpPr/>
          <p:nvPr/>
        </p:nvGrpSpPr>
        <p:grpSpPr bwMode="auto">
          <a:xfrm>
            <a:off x="3421063" y="549275"/>
            <a:ext cx="1898650" cy="650875"/>
            <a:chOff x="930" y="709"/>
            <a:chExt cx="1460" cy="500"/>
          </a:xfrm>
        </p:grpSpPr>
        <p:sp>
          <p:nvSpPr>
            <p:cNvPr id="32777" name="圆角矩形 12393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78" name="圆角矩形 12394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79" name="圆角矩形 12395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典型例题</a:t>
              </a:r>
            </a:p>
          </p:txBody>
        </p:sp>
      </p:grp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9" grpId="0"/>
      <p:bldP spid="45080" grpId="0"/>
      <p:bldP spid="45081" grpId="0"/>
      <p:bldP spid="450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文本框 61444"/>
          <p:cNvSpPr txBox="1">
            <a:spLocks noChangeArrowheads="1"/>
          </p:cNvSpPr>
          <p:nvPr/>
        </p:nvSpPr>
        <p:spPr bwMode="auto">
          <a:xfrm>
            <a:off x="0" y="0"/>
            <a:ext cx="9144000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FF"/>
                </a:solidFill>
              </a:rPr>
              <a:t>          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FF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</a:rPr>
              <a:t>1.</a:t>
            </a:r>
            <a:r>
              <a:rPr lang="zh-CN" altLang="en-US" sz="2400" b="1" dirty="0">
                <a:solidFill>
                  <a:srgbClr val="0000CC"/>
                </a:solidFill>
              </a:rPr>
              <a:t>选择题：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</a:rPr>
              <a:t>）下列结论中正确的是（  ）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</a:rPr>
              <a:t>     </a:t>
            </a:r>
            <a:r>
              <a:rPr lang="en-US" altLang="zh-CN" sz="2400" b="1" dirty="0" err="1">
                <a:solidFill>
                  <a:srgbClr val="0000CC"/>
                </a:solidFill>
              </a:rPr>
              <a:t>A.</a:t>
            </a:r>
            <a:r>
              <a:rPr lang="en-US" altLang="zh-CN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</a:rPr>
              <a:t>是代数式，</a:t>
            </a:r>
            <a:r>
              <a:rPr lang="en-US" altLang="zh-CN" sz="2400" b="1" dirty="0">
                <a:solidFill>
                  <a:srgbClr val="0000CC"/>
                </a:solidFill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</a:rPr>
              <a:t>不是代数式    </a:t>
            </a:r>
            <a:r>
              <a:rPr lang="en-US" altLang="zh-CN" sz="2400" b="1" dirty="0">
                <a:solidFill>
                  <a:srgbClr val="0000CC"/>
                </a:solidFill>
              </a:rPr>
              <a:t>B.1</a:t>
            </a:r>
            <a:r>
              <a:rPr lang="zh-CN" altLang="en-US" sz="2400" b="1" dirty="0">
                <a:solidFill>
                  <a:srgbClr val="0000CC"/>
                </a:solidFill>
              </a:rPr>
              <a:t>是代数式，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</a:rPr>
              <a:t>不是代数式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</a:rPr>
              <a:t>     </a:t>
            </a:r>
            <a:r>
              <a:rPr lang="en-US" altLang="zh-CN" sz="2400" b="1" dirty="0">
                <a:solidFill>
                  <a:srgbClr val="0000CC"/>
                </a:solidFill>
              </a:rPr>
              <a:t>C.1</a:t>
            </a:r>
            <a:r>
              <a:rPr lang="zh-CN" altLang="en-US" sz="2400" b="1" dirty="0">
                <a:solidFill>
                  <a:srgbClr val="0000CC"/>
                </a:solidFill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</a:rPr>
              <a:t>都不是代数式               </a:t>
            </a:r>
            <a:r>
              <a:rPr lang="en-US" altLang="zh-CN" sz="2400" b="1" dirty="0">
                <a:solidFill>
                  <a:srgbClr val="0000CC"/>
                </a:solidFill>
              </a:rPr>
              <a:t>D.1</a:t>
            </a:r>
            <a:r>
              <a:rPr lang="zh-CN" altLang="en-US" sz="2400" b="1" dirty="0">
                <a:solidFill>
                  <a:srgbClr val="0000CC"/>
                </a:solidFill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CC"/>
                </a:solidFill>
              </a:rPr>
              <a:t>都是代数式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</a:rPr>
              <a:t>）代数式</a:t>
            </a:r>
            <a:r>
              <a:rPr lang="en-US" altLang="zh-CN" sz="2400" b="1" dirty="0">
                <a:solidFill>
                  <a:srgbClr val="0000CC"/>
                </a:solidFill>
              </a:rPr>
              <a:t>2(</a:t>
            </a:r>
            <a:r>
              <a:rPr lang="en-US" altLang="zh-CN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b="1" dirty="0" err="1">
                <a:solidFill>
                  <a:srgbClr val="0000CC"/>
                </a:solidFill>
              </a:rPr>
              <a:t>+</a:t>
            </a:r>
            <a:r>
              <a:rPr lang="en-US" altLang="zh-CN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400" b="1" dirty="0">
                <a:solidFill>
                  <a:srgbClr val="0000CC"/>
                </a:solidFill>
              </a:rPr>
              <a:t>)</a:t>
            </a:r>
            <a:r>
              <a:rPr lang="zh-CN" altLang="en-US" sz="2400" b="1" dirty="0">
                <a:solidFill>
                  <a:srgbClr val="0000CC"/>
                </a:solidFill>
              </a:rPr>
              <a:t>的意义是（  ）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</a:rPr>
              <a:t>     </a:t>
            </a:r>
            <a:r>
              <a:rPr lang="en-US" altLang="zh-CN" sz="2400" b="1" dirty="0">
                <a:solidFill>
                  <a:srgbClr val="0000CC"/>
                </a:solidFill>
              </a:rPr>
              <a:t>A.2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</a:rPr>
              <a:t>的和                           </a:t>
            </a:r>
            <a:r>
              <a:rPr lang="en-US" altLang="zh-CN" sz="2400" b="1" dirty="0" err="1">
                <a:solidFill>
                  <a:srgbClr val="0000CC"/>
                </a:solidFill>
              </a:rPr>
              <a:t>B.</a:t>
            </a:r>
            <a:r>
              <a:rPr lang="en-US" altLang="zh-CN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</a:rPr>
              <a:t>的</a:t>
            </a:r>
            <a:r>
              <a:rPr lang="en-US" altLang="zh-CN" sz="2400" b="1" dirty="0">
                <a:solidFill>
                  <a:srgbClr val="0000CC"/>
                </a:solidFill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</a:rPr>
              <a:t>倍与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</a:rPr>
              <a:t>的和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</a:rPr>
              <a:t>     </a:t>
            </a:r>
            <a:r>
              <a:rPr lang="en-US" altLang="zh-CN" sz="2400" b="1" dirty="0" err="1">
                <a:solidFill>
                  <a:srgbClr val="0000CC"/>
                </a:solidFill>
              </a:rPr>
              <a:t>C.</a:t>
            </a:r>
            <a:r>
              <a:rPr lang="en-US" altLang="zh-CN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</a:rPr>
              <a:t>的和的</a:t>
            </a:r>
            <a:r>
              <a:rPr lang="en-US" altLang="zh-CN" sz="2400" b="1" dirty="0">
                <a:solidFill>
                  <a:srgbClr val="0000CC"/>
                </a:solidFill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</a:rPr>
              <a:t>倍                    </a:t>
            </a:r>
            <a:r>
              <a:rPr lang="en-US" altLang="zh-CN" sz="2400" b="1" dirty="0" err="1">
                <a:solidFill>
                  <a:srgbClr val="0000CC"/>
                </a:solidFill>
              </a:rPr>
              <a:t>D.</a:t>
            </a:r>
            <a:r>
              <a:rPr lang="en-US" altLang="zh-CN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solidFill>
                  <a:srgbClr val="0000CC"/>
                </a:solidFill>
              </a:rPr>
              <a:t>与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</a:rPr>
              <a:t>的</a:t>
            </a:r>
            <a:r>
              <a:rPr lang="en-US" altLang="zh-CN" sz="2400" b="1" dirty="0">
                <a:solidFill>
                  <a:srgbClr val="0000CC"/>
                </a:solidFill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</a:rPr>
              <a:t>倍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</a:rPr>
              <a:t>2.</a:t>
            </a:r>
            <a:r>
              <a:rPr lang="zh-CN" altLang="en-US" sz="2400" b="1" dirty="0">
                <a:solidFill>
                  <a:srgbClr val="0000CC"/>
                </a:solidFill>
              </a:rPr>
              <a:t>用代数式表示：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</a:rPr>
              <a:t>（</a:t>
            </a:r>
            <a:r>
              <a:rPr lang="en-US" altLang="zh-CN" sz="2400" b="1" dirty="0">
                <a:solidFill>
                  <a:srgbClr val="0000CC"/>
                </a:solidFill>
              </a:rPr>
              <a:t>1</a:t>
            </a:r>
            <a:r>
              <a:rPr lang="zh-CN" altLang="en-US" sz="2400" b="1" dirty="0">
                <a:solidFill>
                  <a:srgbClr val="0000CC"/>
                </a:solidFill>
              </a:rPr>
              <a:t>）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CC"/>
                </a:solidFill>
              </a:rPr>
              <a:t>的</a:t>
            </a:r>
            <a:r>
              <a:rPr lang="en-US" altLang="zh-CN" sz="2400" b="1" dirty="0">
                <a:solidFill>
                  <a:srgbClr val="0000CC"/>
                </a:solidFill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</a:rPr>
              <a:t>倍与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400" b="1" dirty="0">
                <a:solidFill>
                  <a:srgbClr val="0000CC"/>
                </a:solidFill>
              </a:rPr>
              <a:t>的一半的差     （</a:t>
            </a:r>
            <a:r>
              <a:rPr lang="en-US" altLang="zh-CN" sz="2400" b="1" dirty="0">
                <a:solidFill>
                  <a:srgbClr val="0000CC"/>
                </a:solidFill>
              </a:rPr>
              <a:t>2</a:t>
            </a:r>
            <a:r>
              <a:rPr lang="zh-CN" altLang="en-US" sz="2400" b="1" dirty="0">
                <a:solidFill>
                  <a:srgbClr val="0000CC"/>
                </a:solidFill>
              </a:rPr>
              <a:t>）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solidFill>
                  <a:srgbClr val="0000CC"/>
                </a:solidFill>
              </a:rPr>
              <a:t>的</a:t>
            </a:r>
            <a:r>
              <a:rPr lang="en-US" altLang="zh-CN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solidFill>
                  <a:srgbClr val="0000CC"/>
                </a:solidFill>
              </a:rPr>
              <a:t>倍与</a:t>
            </a:r>
            <a:r>
              <a:rPr lang="en-US" altLang="zh-CN" sz="2400" b="1" dirty="0">
                <a:solidFill>
                  <a:srgbClr val="0000CC"/>
                </a:solidFill>
              </a:rPr>
              <a:t>-1</a:t>
            </a:r>
            <a:r>
              <a:rPr lang="zh-CN" altLang="en-US" sz="2400" b="1" dirty="0">
                <a:solidFill>
                  <a:srgbClr val="0000CC"/>
                </a:solidFill>
              </a:rPr>
              <a:t>的和</a:t>
            </a:r>
          </a:p>
          <a:p>
            <a:pPr>
              <a:spcBef>
                <a:spcPct val="50000"/>
              </a:spcBef>
            </a:pPr>
            <a:endParaRPr lang="zh-CN" altLang="en-US" sz="2400" b="1" dirty="0">
              <a:solidFill>
                <a:srgbClr val="0000CC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 sz="2400" b="1" dirty="0">
              <a:solidFill>
                <a:srgbClr val="0000CC"/>
              </a:solidFill>
            </a:endParaRPr>
          </a:p>
        </p:txBody>
      </p:sp>
      <p:sp>
        <p:nvSpPr>
          <p:cNvPr id="61450" name="文本框 61449"/>
          <p:cNvSpPr txBox="1">
            <a:spLocks noChangeArrowheads="1"/>
          </p:cNvSpPr>
          <p:nvPr/>
        </p:nvSpPr>
        <p:spPr bwMode="auto">
          <a:xfrm>
            <a:off x="3779838" y="1614488"/>
            <a:ext cx="72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61451" name="文本框 61450"/>
          <p:cNvSpPr txBox="1">
            <a:spLocks noChangeArrowheads="1"/>
          </p:cNvSpPr>
          <p:nvPr/>
        </p:nvSpPr>
        <p:spPr bwMode="auto">
          <a:xfrm>
            <a:off x="4140200" y="3270250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C</a:t>
            </a:r>
          </a:p>
        </p:txBody>
      </p:sp>
      <p:grpSp>
        <p:nvGrpSpPr>
          <p:cNvPr id="34820" name="组合 61451"/>
          <p:cNvGrpSpPr/>
          <p:nvPr/>
        </p:nvGrpSpPr>
        <p:grpSpPr bwMode="auto">
          <a:xfrm>
            <a:off x="3465513" y="476250"/>
            <a:ext cx="1898650" cy="650875"/>
            <a:chOff x="930" y="709"/>
            <a:chExt cx="1460" cy="500"/>
          </a:xfrm>
        </p:grpSpPr>
        <p:sp>
          <p:nvSpPr>
            <p:cNvPr id="34821" name="圆角矩形 61452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4B000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2" name="圆角矩形 61453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767676"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3" name="圆角矩形 61454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76762F"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C2514"/>
                  </a:solidFill>
                </a:rPr>
                <a:t>数学应用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50" grpId="0"/>
      <p:bldP spid="6145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www.rrxk.net</Template>
  <TotalTime>0</TotalTime>
  <Words>1743</Words>
  <Application>Microsoft Office PowerPoint</Application>
  <PresentationFormat>全屏显示(4:3)</PresentationFormat>
  <Paragraphs>190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Math5</vt:lpstr>
      <vt:lpstr>Math5Mono</vt:lpstr>
      <vt:lpstr>黑体</vt:lpstr>
      <vt:lpstr>华文行楷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2009-06-21T07:51:00Z</dcterms:created>
  <dcterms:modified xsi:type="dcterms:W3CDTF">2023-01-16T16:41:45Z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0008007405000000000001024120</vt:lpwstr>
  </property>
  <property fmtid="{D5CDD505-2E9C-101B-9397-08002B2CF9AE}" pid="3" name="KSOProductBuildVer">
    <vt:lpwstr>2052-11.1.0.11194</vt:lpwstr>
  </property>
  <property fmtid="{D5CDD505-2E9C-101B-9397-08002B2CF9AE}" pid="4" name="ICV">
    <vt:lpwstr>2C33855029614654AA9922AAF6D8090C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