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69" r:id="rId3"/>
    <p:sldId id="271" r:id="rId4"/>
    <p:sldId id="284" r:id="rId5"/>
    <p:sldId id="273" r:id="rId6"/>
    <p:sldId id="289" r:id="rId7"/>
    <p:sldId id="258" r:id="rId8"/>
    <p:sldId id="290" r:id="rId9"/>
    <p:sldId id="291" r:id="rId10"/>
    <p:sldId id="292" r:id="rId11"/>
    <p:sldId id="282" r:id="rId12"/>
    <p:sldId id="261" r:id="rId13"/>
    <p:sldId id="260" r:id="rId14"/>
    <p:sldId id="266" r:id="rId15"/>
    <p:sldId id="285" r:id="rId16"/>
    <p:sldId id="280" r:id="rId17"/>
    <p:sldId id="277" r:id="rId18"/>
    <p:sldId id="294" r:id="rId19"/>
    <p:sldId id="295" r:id="rId20"/>
    <p:sldId id="296" r:id="rId21"/>
    <p:sldId id="298" r:id="rId22"/>
    <p:sldId id="299" r:id="rId23"/>
    <p:sldId id="300" r:id="rId24"/>
    <p:sldId id="278" r:id="rId25"/>
    <p:sldId id="281" r:id="rId26"/>
    <p:sldId id="276" r:id="rId27"/>
    <p:sldId id="279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9900"/>
    <a:srgbClr val="FF3300"/>
    <a:srgbClr val="BBE6B8"/>
    <a:srgbClr val="000099"/>
    <a:srgbClr val="0000CC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54" autoAdjust="0"/>
    <p:restoredTop sz="94314" autoAdjust="0"/>
  </p:normalViewPr>
  <p:slideViewPr>
    <p:cSldViewPr>
      <p:cViewPr>
        <p:scale>
          <a:sx n="100" d="100"/>
          <a:sy n="100" d="100"/>
        </p:scale>
        <p:origin x="-48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27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2488"/>
  <ax:ocxPr ax:name="_cy" ax:value="2117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28-4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9102"/>
  <ax:ocxPr ax:name="_cy" ax:value="1693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28-4B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2700"/>
  <ax:ocxPr ax:name="_cy" ax:value="169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E5645-A7C4-412B-B14B-58460D593E6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50F7A-918A-4F85-954E-96A326D936E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50F7A-918A-4F85-954E-96A326D936EC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5F31B-506A-4D94-ABD5-7CFF7C9B6A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901B-6FAC-4549-B582-EE87C16852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BDA66-5ED5-4A8A-BCCF-D6C6B4F1E63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5459E-4B3B-44E0-A8C1-BD9776613FC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648D-84BE-46B0-A16B-69AF3F29BD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D143E-7556-4AA3-AD42-4F76BE38DE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DBDBE-119D-4471-8780-6BBA1F5284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EAF45-6341-4884-945A-716C16394B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4C088-A530-4643-AC07-87DAC9EE04E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8AB99-CDBF-499C-B3AA-E85EBA4969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4D1B9-25D8-4A5D-BD83-E73B7DB3204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E7BED22-4A0B-4829-9E87-57A8FA611F9E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38142;&#25509;&#36164;&#28304;/p25-1a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143000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36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Ebrima" panose="02000000000000000000"/>
                <a:cs typeface="Times New Roman" panose="02020603050405020304" pitchFamily="18" charset="0"/>
              </a:rPr>
              <a:t>Unit 6 Topic 1</a:t>
            </a:r>
          </a:p>
          <a:p>
            <a:pPr algn="ctr">
              <a:lnSpc>
                <a:spcPct val="150000"/>
              </a:lnSpc>
            </a:pPr>
            <a:r>
              <a:rPr lang="en-US" altLang="zh-CN" sz="40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Ebrima" panose="02000000000000000000"/>
                <a:cs typeface="Times New Roman" panose="02020603050405020304" pitchFamily="18" charset="0"/>
              </a:rPr>
              <a:t>I have some exciting news to tell you.</a:t>
            </a:r>
            <a:endParaRPr lang="zh-CN" altLang="en-US" sz="4000" b="1" kern="1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59460" y="3733800"/>
            <a:ext cx="2468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000" b="1" kern="10" dirty="0" smtClean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Ebrima" panose="02000000000000000000"/>
                <a:ea typeface="Ebrima" panose="02000000000000000000"/>
                <a:cs typeface="Ebrima" panose="02000000000000000000"/>
              </a:rPr>
              <a:t>Section A</a:t>
            </a:r>
            <a:endParaRPr lang="zh-CN" altLang="en-US" sz="4000" b="1" kern="10" dirty="0">
              <a:solidFill>
                <a:srgbClr val="FF0000"/>
              </a:solidFill>
              <a:effectLst>
                <a:outerShdw dist="45791" dir="3378596" algn="ctr" rotWithShape="0">
                  <a:srgbClr val="4D4D4D">
                    <a:alpha val="79999"/>
                  </a:srgbClr>
                </a:outerShdw>
              </a:effectLst>
              <a:latin typeface="Ebrima" panose="02000000000000000000"/>
              <a:cs typeface="Ebrima" panose="0200000000000000000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95990" y="556559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5864225"/>
          </a:xfrm>
        </p:spPr>
        <p:txBody>
          <a:bodyPr/>
          <a:lstStyle/>
          <a:p>
            <a:pPr>
              <a:buFontTx/>
              <a:buNone/>
            </a:pPr>
            <a:endParaRPr lang="zh-CN" altLang="en-US" b="1" dirty="0" smtClean="0"/>
          </a:p>
          <a:p>
            <a:pPr>
              <a:buFontTx/>
              <a:buNone/>
            </a:pPr>
            <a:r>
              <a:rPr lang="en-US" altLang="zh-CN" b="1" dirty="0" smtClean="0">
                <a:solidFill>
                  <a:srgbClr val="6600CC"/>
                </a:solidFill>
              </a:rPr>
              <a:t>decide on (upon) </a:t>
            </a:r>
            <a:r>
              <a:rPr lang="en-US" altLang="zh-CN" b="1" dirty="0" err="1" smtClean="0">
                <a:solidFill>
                  <a:srgbClr val="6600CC"/>
                </a:solidFill>
              </a:rPr>
              <a:t>sth</a:t>
            </a:r>
            <a:r>
              <a:rPr lang="en-US" altLang="zh-CN" b="1" dirty="0" smtClean="0">
                <a:solidFill>
                  <a:srgbClr val="6600CC"/>
                </a:solidFill>
              </a:rPr>
              <a:t>    </a:t>
            </a:r>
            <a:r>
              <a:rPr lang="zh-CN" altLang="en-US" b="1" dirty="0" smtClean="0">
                <a:solidFill>
                  <a:srgbClr val="6600CC"/>
                </a:solidFill>
              </a:rPr>
              <a:t>对某事做出决定</a:t>
            </a:r>
          </a:p>
          <a:p>
            <a:pPr>
              <a:buFontTx/>
              <a:buNone/>
            </a:pPr>
            <a:r>
              <a:rPr lang="zh-CN" altLang="en-US" b="1" dirty="0" smtClean="0"/>
              <a:t>我们正在设法选定一所学校。</a:t>
            </a:r>
          </a:p>
          <a:p>
            <a:pPr>
              <a:buFontTx/>
              <a:buNone/>
            </a:pPr>
            <a:r>
              <a:rPr lang="en-US" altLang="zh-CN" b="1" dirty="0" smtClean="0"/>
              <a:t>We are trying to decide on/upon a school.</a:t>
            </a:r>
          </a:p>
          <a:p>
            <a:pPr>
              <a:buFontTx/>
              <a:buNone/>
            </a:pPr>
            <a:endParaRPr lang="en-US" altLang="zh-CN" b="1" dirty="0" smtClean="0"/>
          </a:p>
          <a:p>
            <a:pPr>
              <a:buFontTx/>
              <a:buNone/>
            </a:pPr>
            <a:r>
              <a:rPr lang="en-US" altLang="zh-CN" b="1" dirty="0" smtClean="0">
                <a:solidFill>
                  <a:srgbClr val="6600CC"/>
                </a:solidFill>
              </a:rPr>
              <a:t>decide to do </a:t>
            </a:r>
            <a:r>
              <a:rPr lang="en-US" altLang="zh-CN" b="1" dirty="0" err="1" smtClean="0">
                <a:solidFill>
                  <a:srgbClr val="6600CC"/>
                </a:solidFill>
              </a:rPr>
              <a:t>sth</a:t>
            </a:r>
            <a:r>
              <a:rPr lang="en-US" altLang="zh-CN" b="1" dirty="0" smtClean="0">
                <a:solidFill>
                  <a:srgbClr val="6600CC"/>
                </a:solidFill>
              </a:rPr>
              <a:t>.    </a:t>
            </a:r>
            <a:r>
              <a:rPr lang="zh-CN" altLang="en-US" b="1" dirty="0" smtClean="0">
                <a:solidFill>
                  <a:srgbClr val="6600CC"/>
                </a:solidFill>
              </a:rPr>
              <a:t>决定做某事</a:t>
            </a:r>
          </a:p>
          <a:p>
            <a:pPr>
              <a:buFontTx/>
              <a:buNone/>
            </a:pPr>
            <a:r>
              <a:rPr lang="zh-CN" altLang="en-US" b="1" dirty="0" smtClean="0"/>
              <a:t>他决定留下来照顾母亲。</a:t>
            </a:r>
          </a:p>
          <a:p>
            <a:pPr>
              <a:buFontTx/>
              <a:buNone/>
            </a:pPr>
            <a:r>
              <a:rPr lang="en-US" altLang="zh-CN" b="1" dirty="0" smtClean="0"/>
              <a:t>He decided to stay and look after his mother.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/>
          <p:cNvSpPr>
            <a:spLocks noChangeArrowheads="1"/>
          </p:cNvSpPr>
          <p:nvPr/>
        </p:nvSpPr>
        <p:spPr bwMode="auto">
          <a:xfrm>
            <a:off x="217487" y="1249362"/>
            <a:ext cx="8850313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>
                <a:latin typeface="Arial Narrow" panose="020B0606020202030204" pitchFamily="34" charset="0"/>
              </a:rPr>
              <a:t>	The students will go on a __________   visit to Mount Tai. Michael wants to _______ there, and it will ______ them a few days. So it’s _______ far for them ____ go there by bike. Miss Wang asks them to make the ________ together. There  are other __________for them to choose. Miss Wang wants them to find out the _______ for train, bus and plane. They will _____ ____ the best way to go on their ______ ______.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17487" y="639762"/>
            <a:ext cx="49863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/>
              <a:t>Fill in the blanks according to 1a.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99087" y="1249362"/>
            <a:ext cx="2012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66"/>
                </a:solidFill>
                <a:latin typeface="Arial Narrow" panose="020B0606020202030204" pitchFamily="34" charset="0"/>
              </a:rPr>
              <a:t>three-day 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4941887" y="1935162"/>
            <a:ext cx="11160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66"/>
                </a:solidFill>
                <a:latin typeface="Arial Narrow" panose="020B0606020202030204" pitchFamily="34" charset="0"/>
              </a:rPr>
              <a:t>cycle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69887" y="2544762"/>
            <a:ext cx="933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66"/>
                </a:solidFill>
                <a:latin typeface="Arial Narrow" panose="020B0606020202030204" pitchFamily="34" charset="0"/>
              </a:rPr>
              <a:t>take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27087" y="3763962"/>
            <a:ext cx="1682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66"/>
                </a:solidFill>
                <a:latin typeface="Arial Narrow" panose="020B0606020202030204" pitchFamily="34" charset="0"/>
              </a:rPr>
              <a:t>decision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618287" y="3763962"/>
            <a:ext cx="1643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66"/>
                </a:solidFill>
                <a:latin typeface="Arial Narrow" panose="020B0606020202030204" pitchFamily="34" charset="0"/>
              </a:rPr>
              <a:t>vehicles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98487" y="4983162"/>
            <a:ext cx="952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66"/>
                </a:solidFill>
                <a:latin typeface="Arial Narrow" panose="020B0606020202030204" pitchFamily="34" charset="0"/>
              </a:rPr>
              <a:t>cost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6923087" y="4983162"/>
            <a:ext cx="2087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66"/>
                </a:solidFill>
                <a:latin typeface="Arial Narrow" panose="020B0606020202030204" pitchFamily="34" charset="0"/>
              </a:rPr>
              <a:t>decide on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789487" y="5668962"/>
            <a:ext cx="1792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66"/>
                </a:solidFill>
                <a:latin typeface="Arial Narrow" panose="020B0606020202030204" pitchFamily="34" charset="0"/>
              </a:rPr>
              <a:t>field 	trip</a:t>
            </a: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5627687" y="2544762"/>
            <a:ext cx="768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66"/>
                </a:solidFill>
                <a:latin typeface="Arial Narrow" panose="020B0606020202030204" pitchFamily="34" charset="0"/>
              </a:rPr>
              <a:t>too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598487" y="3230562"/>
            <a:ext cx="546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66"/>
                </a:solidFill>
                <a:latin typeface="Arial Narrow" panose="020B0606020202030204" pitchFamily="34" charset="0"/>
              </a:rPr>
              <a:t>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/>
      <p:bldP spid="37894" grpId="0"/>
      <p:bldP spid="37895" grpId="0"/>
      <p:bldP spid="37896" grpId="0"/>
      <p:bldP spid="37897" grpId="0"/>
      <p:bldP spid="37898" grpId="0"/>
      <p:bldP spid="37903" grpId="0"/>
      <p:bldP spid="37904" grpId="0"/>
      <p:bldP spid="3790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/>
          <p:nvPr/>
        </p:nvGrpSpPr>
        <p:grpSpPr bwMode="auto">
          <a:xfrm>
            <a:off x="5105400" y="228600"/>
            <a:ext cx="3005138" cy="2895600"/>
            <a:chOff x="3216" y="134"/>
            <a:chExt cx="1893" cy="1824"/>
          </a:xfrm>
        </p:grpSpPr>
        <p:pic>
          <p:nvPicPr>
            <p:cNvPr id="17421" name="Picture 5" descr="p25-1b-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216" y="134"/>
              <a:ext cx="1872" cy="1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Text Box 11"/>
            <p:cNvSpPr txBox="1">
              <a:spLocks noChangeArrowheads="1"/>
            </p:cNvSpPr>
            <p:nvPr/>
          </p:nvSpPr>
          <p:spPr bwMode="auto">
            <a:xfrm>
              <a:off x="3456" y="1440"/>
              <a:ext cx="165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Price:  ¥ 145</a:t>
              </a:r>
            </a:p>
            <a:p>
              <a:pPr eaLnBrk="1" hangingPunct="1"/>
              <a:r>
                <a:rPr lang="en-US" altLang="zh-CN" sz="2400"/>
                <a:t>Total time:7 hours</a:t>
              </a:r>
            </a:p>
          </p:txBody>
        </p:sp>
      </p:grpSp>
      <p:grpSp>
        <p:nvGrpSpPr>
          <p:cNvPr id="3" name="Group 32"/>
          <p:cNvGrpSpPr/>
          <p:nvPr/>
        </p:nvGrpSpPr>
        <p:grpSpPr bwMode="auto">
          <a:xfrm>
            <a:off x="838200" y="3200400"/>
            <a:ext cx="3405188" cy="3336925"/>
            <a:chOff x="528" y="2016"/>
            <a:chExt cx="2145" cy="2102"/>
          </a:xfrm>
        </p:grpSpPr>
        <p:pic>
          <p:nvPicPr>
            <p:cNvPr id="17419" name="Picture 6" descr="p25-1b-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28" y="2016"/>
              <a:ext cx="2145" cy="1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0" name="Text Box 14"/>
            <p:cNvSpPr txBox="1">
              <a:spLocks noChangeArrowheads="1"/>
            </p:cNvSpPr>
            <p:nvPr/>
          </p:nvSpPr>
          <p:spPr bwMode="auto">
            <a:xfrm>
              <a:off x="624" y="3600"/>
              <a:ext cx="177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Price:  ¥ 200</a:t>
              </a:r>
            </a:p>
            <a:p>
              <a:pPr eaLnBrk="1" hangingPunct="1"/>
              <a:r>
                <a:rPr lang="en-US" altLang="zh-CN" sz="2400"/>
                <a:t>Total time:8 hours</a:t>
              </a:r>
            </a:p>
          </p:txBody>
        </p:sp>
      </p:grpSp>
      <p:grpSp>
        <p:nvGrpSpPr>
          <p:cNvPr id="4" name="Group 30"/>
          <p:cNvGrpSpPr/>
          <p:nvPr/>
        </p:nvGrpSpPr>
        <p:grpSpPr bwMode="auto">
          <a:xfrm>
            <a:off x="838200" y="228600"/>
            <a:ext cx="3352800" cy="2879725"/>
            <a:chOff x="528" y="144"/>
            <a:chExt cx="2112" cy="1814"/>
          </a:xfrm>
        </p:grpSpPr>
        <p:pic>
          <p:nvPicPr>
            <p:cNvPr id="17417" name="Picture 4" descr="飞机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528" y="144"/>
              <a:ext cx="2112" cy="1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8" name="Text Box 17"/>
            <p:cNvSpPr txBox="1">
              <a:spLocks noChangeArrowheads="1"/>
            </p:cNvSpPr>
            <p:nvPr/>
          </p:nvSpPr>
          <p:spPr bwMode="auto">
            <a:xfrm>
              <a:off x="576" y="1440"/>
              <a:ext cx="1776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Price: ¥ 700</a:t>
              </a:r>
            </a:p>
            <a:p>
              <a:pPr eaLnBrk="1" hangingPunct="1"/>
              <a:r>
                <a:rPr lang="en-US" altLang="zh-CN" sz="2400"/>
                <a:t>Total time:1 hour</a:t>
              </a:r>
            </a:p>
          </p:txBody>
        </p:sp>
      </p:grpSp>
      <p:grpSp>
        <p:nvGrpSpPr>
          <p:cNvPr id="5" name="Group 33"/>
          <p:cNvGrpSpPr/>
          <p:nvPr/>
        </p:nvGrpSpPr>
        <p:grpSpPr bwMode="auto">
          <a:xfrm>
            <a:off x="5029200" y="3200400"/>
            <a:ext cx="2967038" cy="3413125"/>
            <a:chOff x="3312" y="2016"/>
            <a:chExt cx="1728" cy="2150"/>
          </a:xfrm>
        </p:grpSpPr>
        <p:pic>
          <p:nvPicPr>
            <p:cNvPr id="17415" name="Picture 7" descr="p27-2-4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3312" y="2016"/>
              <a:ext cx="1728" cy="1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6" name="Text Box 23"/>
            <p:cNvSpPr txBox="1">
              <a:spLocks noChangeArrowheads="1"/>
            </p:cNvSpPr>
            <p:nvPr/>
          </p:nvSpPr>
          <p:spPr bwMode="auto">
            <a:xfrm>
              <a:off x="3504" y="3648"/>
              <a:ext cx="1460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/>
                <a:t>Price:   ¥ 0</a:t>
              </a:r>
            </a:p>
            <a:p>
              <a:pPr eaLnBrk="1" hangingPunct="1"/>
              <a:r>
                <a:rPr lang="en-US" altLang="zh-CN" sz="2400"/>
                <a:t>Total time:2 days</a:t>
              </a:r>
            </a:p>
          </p:txBody>
        </p:sp>
      </p:grpSp>
      <p:sp>
        <p:nvSpPr>
          <p:cNvPr id="10265" name="WordArt 25"/>
          <p:cNvSpPr>
            <a:spLocks noChangeArrowheads="1" noChangeShapeType="1" noTextEdit="1"/>
          </p:cNvSpPr>
          <p:nvPr/>
        </p:nvSpPr>
        <p:spPr bwMode="auto">
          <a:xfrm>
            <a:off x="1143000" y="1600200"/>
            <a:ext cx="7239000" cy="23304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993300"/>
                  </a:solidFill>
                  <a:round/>
                </a:ln>
                <a:solidFill>
                  <a:srgbClr val="993300"/>
                </a:solidFill>
                <a:latin typeface="Times New Roman" panose="02020603050405020304"/>
                <a:cs typeface="Times New Roman" panose="02020603050405020304"/>
              </a:rPr>
              <a:t>Which is the best way to travel?</a:t>
            </a:r>
            <a:endParaRPr lang="zh-CN" altLang="en-US" sz="3600" kern="10">
              <a:ln w="9525">
                <a:solidFill>
                  <a:srgbClr val="993300"/>
                </a:solidFill>
                <a:round/>
              </a:ln>
              <a:solidFill>
                <a:srgbClr val="9933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879475" y="5876925"/>
            <a:ext cx="4794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800">
                <a:solidFill>
                  <a:schemeClr val="bg1"/>
                </a:solidFill>
                <a:ea typeface="幼圆" panose="02010509060101010101" pitchFamily="49" charset="-122"/>
              </a:rPr>
              <a:t>zX.x.K</a:t>
            </a:r>
            <a:endParaRPr lang="zh-CN" altLang="en-US" sz="800">
              <a:solidFill>
                <a:schemeClr val="bg1"/>
              </a:solidFill>
              <a:ea typeface="幼圆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610600" cy="1143000"/>
          </a:xfrm>
        </p:spPr>
        <p:txBody>
          <a:bodyPr/>
          <a:lstStyle/>
          <a:p>
            <a:pPr algn="l" eaLnBrk="1" hangingPunct="1"/>
            <a:r>
              <a:rPr lang="en-US" altLang="zh-CN" sz="3200" dirty="0" smtClean="0"/>
              <a:t>Work in pairs and discuss the best way to travel.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9067800" cy="4525963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A: How much does it cost to get to Mount Tai by …?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3300"/>
                </a:solidFill>
                <a:latin typeface="Arial Narrow" panose="020B0606020202030204" pitchFamily="34" charset="0"/>
              </a:rPr>
              <a:t>B: It costs… 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A: How long does it take to go there by … ?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3300"/>
                </a:solidFill>
                <a:latin typeface="Arial Narrow" panose="020B0606020202030204" pitchFamily="34" charset="0"/>
              </a:rPr>
              <a:t>B: It takes … 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000099"/>
                </a:solidFill>
                <a:latin typeface="Arial Narrow" panose="020B0606020202030204" pitchFamily="34" charset="0"/>
              </a:rPr>
              <a:t>A: The best way to get there is by … because … </a:t>
            </a:r>
          </a:p>
          <a:p>
            <a:pPr eaLnBrk="1" hangingPunct="1">
              <a:buFontTx/>
              <a:buNone/>
            </a:pPr>
            <a:r>
              <a:rPr lang="en-US" altLang="zh-CN" b="1" dirty="0" smtClean="0">
                <a:solidFill>
                  <a:srgbClr val="FF3300"/>
                </a:solidFill>
                <a:latin typeface="Arial Narrow" panose="020B0606020202030204" pitchFamily="34" charset="0"/>
              </a:rPr>
              <a:t>B:  I think so. / … </a:t>
            </a:r>
          </a:p>
        </p:txBody>
      </p:sp>
      <p:grpSp>
        <p:nvGrpSpPr>
          <p:cNvPr id="18436" name="Group 49"/>
          <p:cNvGrpSpPr/>
          <p:nvPr/>
        </p:nvGrpSpPr>
        <p:grpSpPr bwMode="auto">
          <a:xfrm>
            <a:off x="0" y="0"/>
            <a:ext cx="533400" cy="457200"/>
            <a:chOff x="288" y="384"/>
            <a:chExt cx="336" cy="288"/>
          </a:xfrm>
        </p:grpSpPr>
        <p:sp>
          <p:nvSpPr>
            <p:cNvPr id="18437" name="Oval 48"/>
            <p:cNvSpPr>
              <a:spLocks noChangeArrowheads="1"/>
            </p:cNvSpPr>
            <p:nvPr/>
          </p:nvSpPr>
          <p:spPr bwMode="auto">
            <a:xfrm>
              <a:off x="288" y="384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38" name="Rectangle 47"/>
            <p:cNvSpPr>
              <a:spLocks noChangeArrowheads="1"/>
            </p:cNvSpPr>
            <p:nvPr/>
          </p:nvSpPr>
          <p:spPr bwMode="auto">
            <a:xfrm>
              <a:off x="336" y="38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solidFill>
                    <a:schemeClr val="tx2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04800"/>
            <a:ext cx="6553200" cy="685800"/>
          </a:xfrm>
        </p:spPr>
        <p:txBody>
          <a:bodyPr/>
          <a:lstStyle/>
          <a:p>
            <a:pPr algn="l" eaLnBrk="1" hangingPunct="1"/>
            <a:r>
              <a:rPr lang="en-US" altLang="zh-CN" sz="2800" b="1" smtClean="0"/>
              <a:t>A. Listen to the notice and complete the table. </a:t>
            </a:r>
          </a:p>
        </p:txBody>
      </p:sp>
      <p:grpSp>
        <p:nvGrpSpPr>
          <p:cNvPr id="3077" name="Group 6"/>
          <p:cNvGrpSpPr/>
          <p:nvPr/>
        </p:nvGrpSpPr>
        <p:grpSpPr bwMode="auto">
          <a:xfrm>
            <a:off x="1066800" y="457200"/>
            <a:ext cx="654050" cy="457200"/>
            <a:chOff x="144" y="3312"/>
            <a:chExt cx="460" cy="288"/>
          </a:xfrm>
        </p:grpSpPr>
        <p:sp>
          <p:nvSpPr>
            <p:cNvPr id="3104" name="Oval 5"/>
            <p:cNvSpPr>
              <a:spLocks noChangeArrowheads="1"/>
            </p:cNvSpPr>
            <p:nvPr/>
          </p:nvSpPr>
          <p:spPr bwMode="auto">
            <a:xfrm>
              <a:off x="144" y="3312"/>
              <a:ext cx="432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05" name="Rectangle 4"/>
            <p:cNvSpPr>
              <a:spLocks noChangeArrowheads="1"/>
            </p:cNvSpPr>
            <p:nvPr/>
          </p:nvSpPr>
          <p:spPr bwMode="auto">
            <a:xfrm>
              <a:off x="240" y="3312"/>
              <a:ext cx="3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chemeClr val="tx2"/>
                  </a:solidFill>
                </a:rPr>
                <a:t>4</a:t>
              </a:r>
            </a:p>
          </p:txBody>
        </p:sp>
      </p:grpSp>
      <p:graphicFrame>
        <p:nvGraphicFramePr>
          <p:cNvPr id="3128" name="Group 56"/>
          <p:cNvGraphicFramePr>
            <a:graphicFrameLocks noGrp="1"/>
          </p:cNvGraphicFramePr>
          <p:nvPr/>
        </p:nvGraphicFramePr>
        <p:xfrm>
          <a:off x="228600" y="1371600"/>
          <a:ext cx="8915400" cy="29464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23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Where to go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When to leave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How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How long to stay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Things to take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Xiangshan Park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_______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   by ______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_______ hours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enough 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proper 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and__________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564" name="Text Box 204"/>
          <p:cNvSpPr txBox="1">
            <a:spLocks noChangeArrowheads="1"/>
          </p:cNvSpPr>
          <p:nvPr/>
        </p:nvSpPr>
        <p:spPr bwMode="auto">
          <a:xfrm>
            <a:off x="3429000" y="3352800"/>
            <a:ext cx="701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bus</a:t>
            </a:r>
          </a:p>
        </p:txBody>
      </p:sp>
      <p:sp>
        <p:nvSpPr>
          <p:cNvPr id="15565" name="Text Box 205"/>
          <p:cNvSpPr txBox="1">
            <a:spLocks noChangeArrowheads="1"/>
          </p:cNvSpPr>
          <p:nvPr/>
        </p:nvSpPr>
        <p:spPr bwMode="auto">
          <a:xfrm>
            <a:off x="4419600" y="3124200"/>
            <a:ext cx="879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eight</a:t>
            </a:r>
          </a:p>
        </p:txBody>
      </p:sp>
      <p:sp>
        <p:nvSpPr>
          <p:cNvPr id="15566" name="Text Box 206"/>
          <p:cNvSpPr txBox="1">
            <a:spLocks noChangeArrowheads="1"/>
          </p:cNvSpPr>
          <p:nvPr/>
        </p:nvSpPr>
        <p:spPr bwMode="auto">
          <a:xfrm>
            <a:off x="7391400" y="2667000"/>
            <a:ext cx="944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water</a:t>
            </a:r>
          </a:p>
        </p:txBody>
      </p:sp>
      <p:sp>
        <p:nvSpPr>
          <p:cNvPr id="15567" name="Text Box 207"/>
          <p:cNvSpPr txBox="1">
            <a:spLocks noChangeArrowheads="1"/>
          </p:cNvSpPr>
          <p:nvPr/>
        </p:nvSpPr>
        <p:spPr bwMode="auto">
          <a:xfrm>
            <a:off x="7239000" y="3200400"/>
            <a:ext cx="1203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clothes</a:t>
            </a:r>
          </a:p>
        </p:txBody>
      </p:sp>
      <p:sp>
        <p:nvSpPr>
          <p:cNvPr id="15568" name="Text Box 208"/>
          <p:cNvSpPr txBox="1">
            <a:spLocks noChangeArrowheads="1"/>
          </p:cNvSpPr>
          <p:nvPr/>
        </p:nvSpPr>
        <p:spPr bwMode="auto">
          <a:xfrm>
            <a:off x="6934200" y="3581400"/>
            <a:ext cx="1995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sports shoes</a:t>
            </a:r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752600" y="2895600"/>
            <a:ext cx="1430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Arial Narrow" panose="020B0606020202030204" pitchFamily="34" charset="0"/>
              </a:rPr>
              <a:t>7:00 a.m.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128" name="WindowsMediaPlayer1" r:id="rId2" imgW="3276720" imgH="609480"/>
        </mc:Choice>
        <mc:Fallback>
          <p:control name="WindowsMediaPlayer1" r:id="rId2" imgW="327672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828800" y="5105400"/>
                  <a:ext cx="32766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5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4" grpId="0" autoUpdateAnimBg="0"/>
      <p:bldP spid="15565" grpId="0" autoUpdateAnimBg="0"/>
      <p:bldP spid="15566" grpId="0" autoUpdateAnimBg="0"/>
      <p:bldP spid="15567" grpId="0" autoUpdateAnimBg="0"/>
      <p:bldP spid="15568" grpId="0" autoUpdateAnimBg="0"/>
      <p:bldP spid="1542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6588" y="666750"/>
            <a:ext cx="6553200" cy="685800"/>
          </a:xfrm>
        </p:spPr>
        <p:txBody>
          <a:bodyPr/>
          <a:lstStyle/>
          <a:p>
            <a:pPr algn="l" eaLnBrk="1" hangingPunct="1"/>
            <a:r>
              <a:rPr lang="en-US" altLang="zh-CN" sz="2400" b="1" dirty="0" smtClean="0"/>
              <a:t>B. Listen again and tick what the children will do in the park. </a:t>
            </a:r>
          </a:p>
        </p:txBody>
      </p:sp>
      <p:grpSp>
        <p:nvGrpSpPr>
          <p:cNvPr id="4101" name="Group 3"/>
          <p:cNvGrpSpPr/>
          <p:nvPr/>
        </p:nvGrpSpPr>
        <p:grpSpPr bwMode="auto">
          <a:xfrm>
            <a:off x="1066800" y="457200"/>
            <a:ext cx="654050" cy="457200"/>
            <a:chOff x="144" y="3312"/>
            <a:chExt cx="460" cy="288"/>
          </a:xfrm>
        </p:grpSpPr>
        <p:sp>
          <p:nvSpPr>
            <p:cNvPr id="4124" name="Oval 4"/>
            <p:cNvSpPr>
              <a:spLocks noChangeArrowheads="1"/>
            </p:cNvSpPr>
            <p:nvPr/>
          </p:nvSpPr>
          <p:spPr bwMode="auto">
            <a:xfrm>
              <a:off x="144" y="3312"/>
              <a:ext cx="432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25" name="Rectangle 5"/>
            <p:cNvSpPr>
              <a:spLocks noChangeArrowheads="1"/>
            </p:cNvSpPr>
            <p:nvPr/>
          </p:nvSpPr>
          <p:spPr bwMode="auto">
            <a:xfrm>
              <a:off x="240" y="3312"/>
              <a:ext cx="3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chemeClr val="tx2"/>
                  </a:solidFill>
                </a:rPr>
                <a:t>4</a:t>
              </a:r>
            </a:p>
          </p:txBody>
        </p:sp>
      </p:grpSp>
      <p:grpSp>
        <p:nvGrpSpPr>
          <p:cNvPr id="4102" name="Group 34"/>
          <p:cNvGrpSpPr/>
          <p:nvPr/>
        </p:nvGrpSpPr>
        <p:grpSpPr bwMode="auto">
          <a:xfrm>
            <a:off x="304800" y="1828800"/>
            <a:ext cx="2486025" cy="519113"/>
            <a:chOff x="384" y="1152"/>
            <a:chExt cx="1566" cy="327"/>
          </a:xfrm>
        </p:grpSpPr>
        <p:sp>
          <p:nvSpPr>
            <p:cNvPr id="4122" name="Text Box 7"/>
            <p:cNvSpPr txBox="1">
              <a:spLocks noChangeArrowheads="1"/>
            </p:cNvSpPr>
            <p:nvPr/>
          </p:nvSpPr>
          <p:spPr bwMode="auto">
            <a:xfrm>
              <a:off x="720" y="1152"/>
              <a:ext cx="123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go climbing</a:t>
              </a:r>
            </a:p>
          </p:txBody>
        </p:sp>
        <p:sp>
          <p:nvSpPr>
            <p:cNvPr id="4123" name="Text Box 33"/>
            <p:cNvSpPr txBox="1">
              <a:spLocks noChangeArrowheads="1"/>
            </p:cNvSpPr>
            <p:nvPr/>
          </p:nvSpPr>
          <p:spPr bwMode="auto">
            <a:xfrm>
              <a:off x="384" y="1200"/>
              <a:ext cx="24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b="1"/>
            </a:p>
          </p:txBody>
        </p:sp>
      </p:grpSp>
      <p:grpSp>
        <p:nvGrpSpPr>
          <p:cNvPr id="4103" name="Group 35"/>
          <p:cNvGrpSpPr/>
          <p:nvPr/>
        </p:nvGrpSpPr>
        <p:grpSpPr bwMode="auto">
          <a:xfrm>
            <a:off x="5183188" y="1828800"/>
            <a:ext cx="2692400" cy="519113"/>
            <a:chOff x="384" y="1152"/>
            <a:chExt cx="1696" cy="327"/>
          </a:xfrm>
        </p:grpSpPr>
        <p:sp>
          <p:nvSpPr>
            <p:cNvPr id="4120" name="Text Box 36"/>
            <p:cNvSpPr txBox="1">
              <a:spLocks noChangeArrowheads="1"/>
            </p:cNvSpPr>
            <p:nvPr/>
          </p:nvSpPr>
          <p:spPr bwMode="auto">
            <a:xfrm>
              <a:off x="720" y="1152"/>
              <a:ext cx="136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have a picnic</a:t>
              </a:r>
            </a:p>
          </p:txBody>
        </p:sp>
        <p:sp>
          <p:nvSpPr>
            <p:cNvPr id="4121" name="Text Box 37"/>
            <p:cNvSpPr txBox="1">
              <a:spLocks noChangeArrowheads="1"/>
            </p:cNvSpPr>
            <p:nvPr/>
          </p:nvSpPr>
          <p:spPr bwMode="auto">
            <a:xfrm>
              <a:off x="384" y="1200"/>
              <a:ext cx="24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b="1"/>
            </a:p>
          </p:txBody>
        </p:sp>
      </p:grpSp>
      <p:grpSp>
        <p:nvGrpSpPr>
          <p:cNvPr id="4104" name="Group 38"/>
          <p:cNvGrpSpPr/>
          <p:nvPr/>
        </p:nvGrpSpPr>
        <p:grpSpPr bwMode="auto">
          <a:xfrm>
            <a:off x="304800" y="2590800"/>
            <a:ext cx="4222750" cy="519113"/>
            <a:chOff x="384" y="1152"/>
            <a:chExt cx="2660" cy="327"/>
          </a:xfrm>
        </p:grpSpPr>
        <p:sp>
          <p:nvSpPr>
            <p:cNvPr id="4118" name="Text Box 39"/>
            <p:cNvSpPr txBox="1">
              <a:spLocks noChangeArrowheads="1"/>
            </p:cNvSpPr>
            <p:nvPr/>
          </p:nvSpPr>
          <p:spPr bwMode="auto">
            <a:xfrm>
              <a:off x="720" y="1152"/>
              <a:ext cx="232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have an English corner</a:t>
              </a:r>
            </a:p>
          </p:txBody>
        </p:sp>
        <p:sp>
          <p:nvSpPr>
            <p:cNvPr id="4119" name="Text Box 40"/>
            <p:cNvSpPr txBox="1">
              <a:spLocks noChangeArrowheads="1"/>
            </p:cNvSpPr>
            <p:nvPr/>
          </p:nvSpPr>
          <p:spPr bwMode="auto">
            <a:xfrm>
              <a:off x="384" y="1200"/>
              <a:ext cx="24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b="1"/>
            </a:p>
          </p:txBody>
        </p:sp>
      </p:grpSp>
      <p:grpSp>
        <p:nvGrpSpPr>
          <p:cNvPr id="4105" name="Group 41"/>
          <p:cNvGrpSpPr/>
          <p:nvPr/>
        </p:nvGrpSpPr>
        <p:grpSpPr bwMode="auto">
          <a:xfrm>
            <a:off x="5181600" y="2590800"/>
            <a:ext cx="2724150" cy="519113"/>
            <a:chOff x="384" y="1152"/>
            <a:chExt cx="1716" cy="327"/>
          </a:xfrm>
        </p:grpSpPr>
        <p:sp>
          <p:nvSpPr>
            <p:cNvPr id="4116" name="Text Box 42"/>
            <p:cNvSpPr txBox="1">
              <a:spLocks noChangeArrowheads="1"/>
            </p:cNvSpPr>
            <p:nvPr/>
          </p:nvSpPr>
          <p:spPr bwMode="auto">
            <a:xfrm>
              <a:off x="720" y="1152"/>
              <a:ext cx="138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go swimming</a:t>
              </a:r>
            </a:p>
          </p:txBody>
        </p:sp>
        <p:sp>
          <p:nvSpPr>
            <p:cNvPr id="4117" name="Text Box 43"/>
            <p:cNvSpPr txBox="1">
              <a:spLocks noChangeArrowheads="1"/>
            </p:cNvSpPr>
            <p:nvPr/>
          </p:nvSpPr>
          <p:spPr bwMode="auto">
            <a:xfrm>
              <a:off x="384" y="1200"/>
              <a:ext cx="24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b="1"/>
            </a:p>
          </p:txBody>
        </p:sp>
      </p:grpSp>
      <p:grpSp>
        <p:nvGrpSpPr>
          <p:cNvPr id="4106" name="Group 44"/>
          <p:cNvGrpSpPr/>
          <p:nvPr/>
        </p:nvGrpSpPr>
        <p:grpSpPr bwMode="auto">
          <a:xfrm>
            <a:off x="304800" y="3505200"/>
            <a:ext cx="2468563" cy="519113"/>
            <a:chOff x="384" y="1152"/>
            <a:chExt cx="1555" cy="327"/>
          </a:xfrm>
        </p:grpSpPr>
        <p:sp>
          <p:nvSpPr>
            <p:cNvPr id="4114" name="Text Box 45"/>
            <p:cNvSpPr txBox="1">
              <a:spLocks noChangeArrowheads="1"/>
            </p:cNvSpPr>
            <p:nvPr/>
          </p:nvSpPr>
          <p:spPr bwMode="auto">
            <a:xfrm>
              <a:off x="720" y="1152"/>
              <a:ext cx="121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take photos</a:t>
              </a:r>
            </a:p>
          </p:txBody>
        </p:sp>
        <p:sp>
          <p:nvSpPr>
            <p:cNvPr id="4115" name="Text Box 46"/>
            <p:cNvSpPr txBox="1">
              <a:spLocks noChangeArrowheads="1"/>
            </p:cNvSpPr>
            <p:nvPr/>
          </p:nvSpPr>
          <p:spPr bwMode="auto">
            <a:xfrm>
              <a:off x="384" y="1200"/>
              <a:ext cx="24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b="1"/>
            </a:p>
          </p:txBody>
        </p:sp>
      </p:grpSp>
      <p:grpSp>
        <p:nvGrpSpPr>
          <p:cNvPr id="4107" name="Group 47"/>
          <p:cNvGrpSpPr/>
          <p:nvPr/>
        </p:nvGrpSpPr>
        <p:grpSpPr bwMode="auto">
          <a:xfrm>
            <a:off x="5181600" y="3505200"/>
            <a:ext cx="3571875" cy="519113"/>
            <a:chOff x="384" y="1152"/>
            <a:chExt cx="2250" cy="327"/>
          </a:xfrm>
        </p:grpSpPr>
        <p:sp>
          <p:nvSpPr>
            <p:cNvPr id="4112" name="Text Box 48"/>
            <p:cNvSpPr txBox="1">
              <a:spLocks noChangeArrowheads="1"/>
            </p:cNvSpPr>
            <p:nvPr/>
          </p:nvSpPr>
          <p:spPr bwMode="auto">
            <a:xfrm>
              <a:off x="720" y="1152"/>
              <a:ext cx="19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</a:rPr>
                <a:t>sing under the tree</a:t>
              </a:r>
            </a:p>
          </p:txBody>
        </p:sp>
        <p:sp>
          <p:nvSpPr>
            <p:cNvPr id="4113" name="Text Box 49"/>
            <p:cNvSpPr txBox="1">
              <a:spLocks noChangeArrowheads="1"/>
            </p:cNvSpPr>
            <p:nvPr/>
          </p:nvSpPr>
          <p:spPr bwMode="auto">
            <a:xfrm>
              <a:off x="384" y="1200"/>
              <a:ext cx="24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b="1"/>
            </a:p>
          </p:txBody>
        </p:sp>
      </p:grpSp>
      <p:sp>
        <p:nvSpPr>
          <p:cNvPr id="46130" name="Rectangle 50"/>
          <p:cNvSpPr>
            <a:spLocks noChangeArrowheads="1"/>
          </p:cNvSpPr>
          <p:nvPr/>
        </p:nvSpPr>
        <p:spPr bwMode="auto">
          <a:xfrm>
            <a:off x="152400" y="1752600"/>
            <a:ext cx="592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46131" name="Rectangle 51"/>
          <p:cNvSpPr>
            <a:spLocks noChangeArrowheads="1"/>
          </p:cNvSpPr>
          <p:nvPr/>
        </p:nvSpPr>
        <p:spPr bwMode="auto">
          <a:xfrm>
            <a:off x="5029200" y="1752600"/>
            <a:ext cx="592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46132" name="Rectangle 52"/>
          <p:cNvSpPr>
            <a:spLocks noChangeArrowheads="1"/>
          </p:cNvSpPr>
          <p:nvPr/>
        </p:nvSpPr>
        <p:spPr bwMode="auto">
          <a:xfrm>
            <a:off x="152400" y="2514600"/>
            <a:ext cx="592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ea typeface="黑体" panose="02010609060101010101" pitchFamily="49" charset="-122"/>
              </a:rPr>
              <a:t>√</a:t>
            </a:r>
          </a:p>
        </p:txBody>
      </p:sp>
      <p:sp>
        <p:nvSpPr>
          <p:cNvPr id="46133" name="Rectangle 53"/>
          <p:cNvSpPr>
            <a:spLocks noChangeArrowheads="1"/>
          </p:cNvSpPr>
          <p:nvPr/>
        </p:nvSpPr>
        <p:spPr bwMode="auto">
          <a:xfrm>
            <a:off x="152400" y="3429000"/>
            <a:ext cx="592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3300"/>
                </a:solidFill>
                <a:ea typeface="黑体" panose="02010609060101010101" pitchFamily="49" charset="-122"/>
              </a:rPr>
              <a:t>√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31" name="WindowsMediaPlayer1" r:id="rId2" imgW="4572000" imgH="609480"/>
        </mc:Choice>
        <mc:Fallback>
          <p:control name="WindowsMediaPlayer1" r:id="rId2" imgW="457200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286000" y="4876800"/>
                  <a:ext cx="45720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30" grpId="0"/>
      <p:bldP spid="46131" grpId="0"/>
      <p:bldP spid="46132" grpId="0"/>
      <p:bldP spid="461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00087"/>
            <a:ext cx="8229600" cy="411163"/>
          </a:xfrm>
        </p:spPr>
        <p:txBody>
          <a:bodyPr/>
          <a:lstStyle/>
          <a:p>
            <a:pPr eaLnBrk="1" hangingPunct="1"/>
            <a:r>
              <a:rPr lang="en-US" altLang="zh-CN" sz="2800" b="1" dirty="0" smtClean="0"/>
              <a:t>Exercise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2895600" y="1843087"/>
            <a:ext cx="49069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Arial Narrow" panose="020B0606020202030204" pitchFamily="34" charset="0"/>
              </a:rPr>
              <a:t>go on a 5-day trip to Mount Huang</a:t>
            </a:r>
          </a:p>
        </p:txBody>
      </p:sp>
      <p:sp>
        <p:nvSpPr>
          <p:cNvPr id="21508" name="Rectangle 13"/>
          <p:cNvSpPr>
            <a:spLocks noChangeArrowheads="1"/>
          </p:cNvSpPr>
          <p:nvPr/>
        </p:nvSpPr>
        <p:spPr bwMode="auto">
          <a:xfrm>
            <a:off x="838200" y="1066800"/>
            <a:ext cx="2222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800" b="1" dirty="0">
                <a:solidFill>
                  <a:srgbClr val="000099"/>
                </a:solidFill>
              </a:rPr>
              <a:t>Translation: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533400" y="1843087"/>
            <a:ext cx="2139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去黄山</a:t>
            </a:r>
            <a:r>
              <a:rPr lang="en-US" altLang="zh-CN" sz="28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日游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457200" y="2452687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选择其它的交通工具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533400" y="3138487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总价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3810000" y="3138487"/>
            <a:ext cx="895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秋游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533400" y="3824287"/>
            <a:ext cx="6940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它将要花费我们几天时间骑自行车到那儿。</a:t>
            </a: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533400" y="5119687"/>
            <a:ext cx="4273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坐飞机去北京要花</a:t>
            </a:r>
            <a:r>
              <a:rPr lang="en-US" altLang="zh-CN" sz="28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¥1500</a:t>
            </a:r>
            <a:r>
              <a:rPr lang="zh-CN" altLang="en-US" sz="2800" b="1" dirty="0">
                <a:solidFill>
                  <a:srgbClr val="0000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3810000" y="2452687"/>
            <a:ext cx="3241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Arial Narrow" panose="020B0606020202030204" pitchFamily="34" charset="0"/>
              </a:rPr>
              <a:t>choose other vehicles</a:t>
            </a: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676400" y="3138487"/>
            <a:ext cx="157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Arial Narrow" panose="020B0606020202030204" pitchFamily="34" charset="0"/>
              </a:rPr>
              <a:t>total price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4724400" y="3214687"/>
            <a:ext cx="3127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Arial Narrow" panose="020B0606020202030204" pitchFamily="34" charset="0"/>
              </a:rPr>
              <a:t>autumn / fall field trip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533400" y="4357687"/>
            <a:ext cx="6462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Arial Narrow" panose="020B0606020202030204" pitchFamily="34" charset="0"/>
              </a:rPr>
              <a:t>It will take us a few days to get there by bike. 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533400" y="5653087"/>
            <a:ext cx="6858000" cy="519113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Arial Narrow" panose="020B0606020202030204" pitchFamily="34" charset="0"/>
              </a:rPr>
              <a:t>It will cost 1500 </a:t>
            </a:r>
            <a:r>
              <a:rPr lang="en-US" altLang="zh-CN" sz="2800" b="1" i="1" dirty="0" err="1">
                <a:solidFill>
                  <a:srgbClr val="FF3300"/>
                </a:solidFill>
                <a:latin typeface="Arial Narrow" panose="020B0606020202030204" pitchFamily="34" charset="0"/>
              </a:rPr>
              <a:t>yuan</a:t>
            </a:r>
            <a:r>
              <a:rPr lang="en-US" altLang="zh-CN" sz="2800" b="1" dirty="0">
                <a:solidFill>
                  <a:srgbClr val="FF3300"/>
                </a:solidFill>
                <a:latin typeface="Arial Narrow" panose="020B0606020202030204" pitchFamily="34" charset="0"/>
              </a:rPr>
              <a:t> to get to Beijing by plane.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4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8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  <p:bldP spid="34830" grpId="0"/>
      <p:bldP spid="34832" grpId="0"/>
      <p:bldP spid="34833" grpId="0"/>
      <p:bldP spid="34834" grpId="0"/>
      <p:bldP spid="34835" grpId="0"/>
      <p:bldP spid="34837" grpId="0"/>
      <p:bldP spid="34838" grpId="0"/>
      <p:bldP spid="34839" grpId="0"/>
      <p:bldP spid="34840" grpId="0"/>
      <p:bldP spid="3484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229600" cy="411163"/>
          </a:xfrm>
        </p:spPr>
        <p:txBody>
          <a:bodyPr/>
          <a:lstStyle/>
          <a:p>
            <a:pPr eaLnBrk="1" hangingPunct="1"/>
            <a:r>
              <a:rPr lang="en-US" altLang="zh-CN" sz="2800" b="1" smtClean="0"/>
              <a:t>Exercise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410200"/>
          </a:xfrm>
          <a:solidFill>
            <a:schemeClr val="bg1">
              <a:alpha val="73000"/>
            </a:schemeClr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solidFill>
                  <a:srgbClr val="000066"/>
                </a:solidFill>
                <a:latin typeface="Arial Narrow" panose="020B0606020202030204" pitchFamily="34" charset="0"/>
              </a:rPr>
              <a:t>	Complete the sentences: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b="1" smtClean="0">
                <a:solidFill>
                  <a:srgbClr val="000099"/>
                </a:solidFill>
                <a:latin typeface="Arial Narrow" panose="020B0606020202030204" pitchFamily="34" charset="0"/>
              </a:rPr>
              <a:t>When spring comes, there are all kinds of beautiful flowers in the f______.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b="1" smtClean="0">
                <a:solidFill>
                  <a:srgbClr val="000099"/>
                </a:solidFill>
                <a:latin typeface="Arial Narrow" panose="020B0606020202030204" pitchFamily="34" charset="0"/>
              </a:rPr>
              <a:t>The p________ of the dictionary is </a:t>
            </a:r>
            <a:r>
              <a:rPr lang="en-US" altLang="zh-CN" b="1" smtClean="0">
                <a:solidFill>
                  <a:srgbClr val="000099"/>
                </a:solidFill>
              </a:rPr>
              <a:t>¥</a:t>
            </a:r>
            <a:r>
              <a:rPr lang="en-US" altLang="zh-CN" b="1" smtClean="0">
                <a:solidFill>
                  <a:srgbClr val="000099"/>
                </a:solidFill>
                <a:latin typeface="Arial Narrow" panose="020B0606020202030204" pitchFamily="34" charset="0"/>
              </a:rPr>
              <a:t>23. We need 10 of them. So the t_______ cost is </a:t>
            </a:r>
            <a:r>
              <a:rPr lang="en-US" altLang="zh-CN" b="1" smtClean="0">
                <a:solidFill>
                  <a:srgbClr val="000099"/>
                </a:solidFill>
              </a:rPr>
              <a:t>¥</a:t>
            </a:r>
            <a:r>
              <a:rPr lang="en-US" altLang="zh-CN" b="1" smtClean="0">
                <a:solidFill>
                  <a:srgbClr val="000099"/>
                </a:solidFill>
                <a:latin typeface="Arial Narrow" panose="020B0606020202030204" pitchFamily="34" charset="0"/>
              </a:rPr>
              <a:t> 230.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b="1" smtClean="0">
                <a:solidFill>
                  <a:srgbClr val="000099"/>
                </a:solidFill>
                <a:latin typeface="Arial Narrow" panose="020B0606020202030204" pitchFamily="34" charset="0"/>
              </a:rPr>
              <a:t>Where shall we spend the weekend ? Let’s make the d_________ together.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b="1" smtClean="0">
                <a:solidFill>
                  <a:srgbClr val="000099"/>
                </a:solidFill>
                <a:latin typeface="Arial Narrow" panose="020B0606020202030204" pitchFamily="34" charset="0"/>
              </a:rPr>
              <a:t>We should deal with the problem in a p_______ way. Or it may bring us t______.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zh-CN" b="1" smtClean="0">
                <a:solidFill>
                  <a:srgbClr val="000099"/>
                </a:solidFill>
                <a:latin typeface="Arial Narrow" panose="020B0606020202030204" pitchFamily="34" charset="0"/>
              </a:rPr>
              <a:t>The students are having a meeting to d_______ on the best place for their trip. 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0" y="1905000"/>
            <a:ext cx="757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 Narrow" panose="020B0606020202030204" pitchFamily="34" charset="0"/>
              </a:rPr>
              <a:t>ield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487488" y="2392363"/>
            <a:ext cx="777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 Narrow" panose="020B0606020202030204" pitchFamily="34" charset="0"/>
              </a:rPr>
              <a:t>rice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352800" y="2819400"/>
            <a:ext cx="776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 Narrow" panose="020B0606020202030204" pitchFamily="34" charset="0"/>
              </a:rPr>
              <a:t>otal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14400" y="3810000"/>
            <a:ext cx="1331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 Narrow" panose="020B0606020202030204" pitchFamily="34" charset="0"/>
              </a:rPr>
              <a:t>ecision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781800" y="4267200"/>
            <a:ext cx="1036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 Narrow" panose="020B0606020202030204" pitchFamily="34" charset="0"/>
              </a:rPr>
              <a:t>roper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733800" y="4800600"/>
            <a:ext cx="1201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 Narrow" panose="020B0606020202030204" pitchFamily="34" charset="0"/>
              </a:rPr>
              <a:t>rouble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858000" y="5257800"/>
            <a:ext cx="10366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Arial Narrow" panose="020B0606020202030204" pitchFamily="34" charset="0"/>
              </a:rPr>
              <a:t>ecide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7" grpId="0"/>
      <p:bldP spid="28678" grpId="0"/>
      <p:bldP spid="28679" grpId="0"/>
      <p:bldP spid="28681" grpId="0"/>
      <p:bldP spid="28682" grpId="0"/>
      <p:bldP spid="286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23850" y="512762"/>
            <a:ext cx="74660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Read 1a again and find out sentences with </a:t>
            </a:r>
          </a:p>
          <a:p>
            <a:r>
              <a:rPr lang="en-US" altLang="zh-CN" sz="2800" b="1"/>
              <a:t>infinitives ( </a:t>
            </a:r>
            <a:r>
              <a:rPr lang="en-US" altLang="zh-CN" sz="2800" b="1">
                <a:solidFill>
                  <a:srgbClr val="FF0000"/>
                </a:solidFill>
              </a:rPr>
              <a:t>to do</a:t>
            </a:r>
            <a:r>
              <a:rPr lang="en-US" altLang="zh-CN" sz="2800" b="1"/>
              <a:t> ).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323850" y="1493837"/>
            <a:ext cx="806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1. I have some exciting news </a:t>
            </a:r>
            <a:r>
              <a:rPr lang="en-US" altLang="zh-CN" sz="2800" b="1">
                <a:solidFill>
                  <a:srgbClr val="FF0000"/>
                </a:solidFill>
              </a:rPr>
              <a:t>to tell </a:t>
            </a:r>
            <a:r>
              <a:rPr lang="en-US" altLang="zh-CN" sz="2800" b="1"/>
              <a:t>you.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23850" y="3509962"/>
            <a:ext cx="3190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5. It’s hard </a:t>
            </a:r>
            <a:r>
              <a:rPr lang="en-US" altLang="zh-CN" sz="2800" b="1">
                <a:solidFill>
                  <a:srgbClr val="FF0000"/>
                </a:solidFill>
              </a:rPr>
              <a:t>to say</a:t>
            </a:r>
            <a:r>
              <a:rPr lang="en-US" altLang="zh-CN" sz="2800" b="1"/>
              <a:t>.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395288" y="2070100"/>
            <a:ext cx="8058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2.It will take us a few days </a:t>
            </a:r>
            <a:r>
              <a:rPr lang="en-US" altLang="zh-CN" sz="2800" b="1">
                <a:solidFill>
                  <a:srgbClr val="FF0000"/>
                </a:solidFill>
              </a:rPr>
              <a:t>to get </a:t>
            </a:r>
            <a:r>
              <a:rPr lang="en-US" altLang="zh-CN" sz="2800" b="1"/>
              <a:t>there by bike.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393700" y="2606675"/>
            <a:ext cx="75453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3.There are other vehicles for us </a:t>
            </a:r>
            <a:r>
              <a:rPr lang="en-US" altLang="zh-CN" sz="2800" b="1">
                <a:solidFill>
                  <a:srgbClr val="FF0000"/>
                </a:solidFill>
              </a:rPr>
              <a:t>to choose</a:t>
            </a:r>
            <a:r>
              <a:rPr lang="en-US" altLang="zh-CN" sz="2800" b="1"/>
              <a:t>.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81000" y="3103562"/>
            <a:ext cx="718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4.Do you know the best way </a:t>
            </a:r>
            <a:r>
              <a:rPr lang="en-US" altLang="zh-CN" sz="2800" b="1">
                <a:solidFill>
                  <a:srgbClr val="FF0000"/>
                </a:solidFill>
              </a:rPr>
              <a:t>to get </a:t>
            </a:r>
            <a:r>
              <a:rPr lang="en-US" altLang="zh-CN" sz="2800" b="1"/>
              <a:t>there?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323850" y="4013200"/>
            <a:ext cx="7302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6.You two find out the cost </a:t>
            </a:r>
            <a:r>
              <a:rPr lang="en-US" altLang="zh-CN" sz="2800" b="1">
                <a:solidFill>
                  <a:srgbClr val="FF0000"/>
                </a:solidFill>
              </a:rPr>
              <a:t>to go </a:t>
            </a:r>
            <a:r>
              <a:rPr lang="en-US" altLang="zh-CN" sz="2800" b="1"/>
              <a:t>by train?</a:t>
            </a: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323850" y="4446587"/>
            <a:ext cx="7146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7.Your task is </a:t>
            </a:r>
            <a:r>
              <a:rPr lang="en-US" altLang="zh-CN" sz="2800" b="1">
                <a:solidFill>
                  <a:srgbClr val="FF0000"/>
                </a:solidFill>
              </a:rPr>
              <a:t>to find out </a:t>
            </a:r>
            <a:r>
              <a:rPr lang="en-US" altLang="zh-CN" sz="2800" b="1"/>
              <a:t>the cost by bus.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395288" y="4949825"/>
            <a:ext cx="47513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/>
              <a:t>8.I’d love </a:t>
            </a:r>
            <a:r>
              <a:rPr lang="en-US" altLang="zh-CN" sz="2800" b="1">
                <a:solidFill>
                  <a:srgbClr val="FF0000"/>
                </a:solidFill>
              </a:rPr>
              <a:t>to go </a:t>
            </a:r>
            <a:r>
              <a:rPr lang="en-US" altLang="zh-CN" sz="2800" b="1"/>
              <a:t>by airplane.</a:t>
            </a:r>
          </a:p>
        </p:txBody>
      </p:sp>
      <p:sp>
        <p:nvSpPr>
          <p:cNvPr id="81931" name="Text Box 11"/>
          <p:cNvSpPr txBox="1">
            <a:spLocks noChangeArrowheads="1"/>
          </p:cNvSpPr>
          <p:nvPr/>
        </p:nvSpPr>
        <p:spPr bwMode="auto">
          <a:xfrm>
            <a:off x="323850" y="5454650"/>
            <a:ext cx="83280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/>
              <a:t>9. We’ll decide on the best way </a:t>
            </a:r>
            <a:r>
              <a:rPr lang="en-US" altLang="zh-CN" sz="2800" b="1">
                <a:solidFill>
                  <a:srgbClr val="FF0000"/>
                </a:solidFill>
              </a:rPr>
              <a:t>to go </a:t>
            </a:r>
            <a:r>
              <a:rPr lang="en-US" altLang="zh-CN" sz="2800" b="1"/>
              <a:t>on our field trip.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5" grpId="0"/>
      <p:bldP spid="81926" grpId="0"/>
      <p:bldP spid="81927" grpId="0"/>
      <p:bldP spid="81928" grpId="0"/>
      <p:bldP spid="81929" grpId="0"/>
      <p:bldP spid="81930" grpId="0"/>
      <p:bldP spid="819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152400" y="815975"/>
            <a:ext cx="8991600" cy="1066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动词不定式  具有名词、形容词、副词的特征</a:t>
            </a:r>
          </a:p>
          <a:p>
            <a:r>
              <a:rPr lang="zh-CN" altLang="en-US" sz="3200" b="1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没有人称和数的变化</a:t>
            </a:r>
          </a:p>
        </p:txBody>
      </p:sp>
      <p:grpSp>
        <p:nvGrpSpPr>
          <p:cNvPr id="82948" name="Group 4"/>
          <p:cNvGrpSpPr/>
          <p:nvPr/>
        </p:nvGrpSpPr>
        <p:grpSpPr bwMode="auto">
          <a:xfrm>
            <a:off x="1295400" y="1958975"/>
            <a:ext cx="5903913" cy="1304925"/>
            <a:chOff x="0" y="0"/>
            <a:chExt cx="3719" cy="822"/>
          </a:xfrm>
        </p:grpSpPr>
        <p:sp>
          <p:nvSpPr>
            <p:cNvPr id="82949" name="Rectangle 5"/>
            <p:cNvSpPr>
              <a:spLocks noChangeArrowheads="1"/>
            </p:cNvSpPr>
            <p:nvPr/>
          </p:nvSpPr>
          <p:spPr bwMode="auto">
            <a:xfrm>
              <a:off x="0" y="38"/>
              <a:ext cx="3719" cy="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zh-CN" altLang="en-US" sz="2800" b="1">
                  <a:latin typeface="Times New Roman" panose="02020603050405020304" pitchFamily="18" charset="0"/>
                </a:rPr>
                <a:t>                 肯定式：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to</a:t>
              </a:r>
              <a:r>
                <a:rPr lang="en-US" altLang="zh-CN" sz="2800" b="1">
                  <a:solidFill>
                    <a:srgbClr val="FF66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zh-CN" sz="2800" b="1">
                  <a:latin typeface="Times New Roman" panose="02020603050405020304" pitchFamily="18" charset="0"/>
                </a:rPr>
                <a:t>+</a:t>
              </a:r>
              <a:r>
                <a:rPr lang="zh-CN" altLang="en-US" sz="2800" b="1">
                  <a:latin typeface="Times New Roman" panose="02020603050405020304" pitchFamily="18" charset="0"/>
                </a:rPr>
                <a:t>动词原形</a:t>
              </a:r>
            </a:p>
            <a:p>
              <a:pPr>
                <a:lnSpc>
                  <a:spcPct val="90000"/>
                </a:lnSpc>
              </a:pPr>
              <a:r>
                <a:rPr lang="zh-CN" altLang="en-US" sz="2800" b="1">
                  <a:latin typeface="Times New Roman" panose="02020603050405020304" pitchFamily="18" charset="0"/>
                </a:rPr>
                <a:t>构成 </a:t>
              </a:r>
            </a:p>
            <a:p>
              <a:pPr>
                <a:lnSpc>
                  <a:spcPct val="90000"/>
                </a:lnSpc>
              </a:pPr>
              <a:r>
                <a:rPr lang="zh-CN" altLang="en-US" sz="2800" b="1">
                  <a:latin typeface="Times New Roman" panose="02020603050405020304" pitchFamily="18" charset="0"/>
                </a:rPr>
                <a:t>                 否定式：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not  to</a:t>
              </a:r>
              <a:r>
                <a:rPr lang="en-US" altLang="zh-CN" sz="2800" b="1">
                  <a:latin typeface="Times New Roman" panose="02020603050405020304" pitchFamily="18" charset="0"/>
                </a:rPr>
                <a:t> +</a:t>
              </a:r>
              <a:r>
                <a:rPr lang="zh-CN" altLang="en-US" sz="2800" b="1">
                  <a:latin typeface="Times New Roman" panose="02020603050405020304" pitchFamily="18" charset="0"/>
                </a:rPr>
                <a:t>动词原形</a:t>
              </a:r>
            </a:p>
          </p:txBody>
        </p:sp>
        <p:sp>
          <p:nvSpPr>
            <p:cNvPr id="82950" name="AutoShape 6"/>
            <p:cNvSpPr/>
            <p:nvPr/>
          </p:nvSpPr>
          <p:spPr bwMode="auto">
            <a:xfrm>
              <a:off x="816" y="0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3962400" y="240982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457200" y="3559175"/>
            <a:ext cx="80010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学好英语不容易。</a:t>
            </a:r>
          </a:p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To learn English well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 is not easy. 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It</a:t>
            </a:r>
            <a:r>
              <a:rPr lang="en-US" altLang="zh-CN" sz="3200" b="1"/>
              <a:t> is not easy</a:t>
            </a:r>
            <a:r>
              <a:rPr lang="en-US" altLang="zh-CN" sz="3200" b="1">
                <a:solidFill>
                  <a:srgbClr val="FF0000"/>
                </a:solidFill>
              </a:rPr>
              <a:t> to learn </a:t>
            </a:r>
            <a:r>
              <a:rPr lang="en-US" altLang="zh-CN" sz="3200" b="1"/>
              <a:t>English well.</a:t>
            </a:r>
          </a:p>
        </p:txBody>
      </p:sp>
      <p:sp>
        <p:nvSpPr>
          <p:cNvPr id="82956" name="Text Box 12"/>
          <p:cNvSpPr txBox="1">
            <a:spLocks noChangeArrowheads="1"/>
          </p:cNvSpPr>
          <p:nvPr/>
        </p:nvSpPr>
        <p:spPr bwMode="auto">
          <a:xfrm>
            <a:off x="457200" y="5311775"/>
            <a:ext cx="72723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你帮助我真好。</a:t>
            </a:r>
          </a:p>
          <a:p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</a:rPr>
              <a:t>It</a:t>
            </a:r>
            <a:r>
              <a:rPr lang="en-US" altLang="zh-CN" sz="3200" b="1"/>
              <a:t>’s kind of  you _______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  <a:r>
              <a:rPr lang="en-US" altLang="zh-CN" sz="3200" b="1"/>
              <a:t>me.</a:t>
            </a:r>
          </a:p>
        </p:txBody>
      </p:sp>
      <p:sp>
        <p:nvSpPr>
          <p:cNvPr id="82957" name="Text Box 13"/>
          <p:cNvSpPr txBox="1">
            <a:spLocks noChangeArrowheads="1"/>
          </p:cNvSpPr>
          <p:nvPr/>
        </p:nvSpPr>
        <p:spPr bwMode="auto">
          <a:xfrm>
            <a:off x="971550" y="5576888"/>
            <a:ext cx="7777163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 sz="2000" b="1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3200" b="1"/>
          </a:p>
        </p:txBody>
      </p:sp>
      <p:sp>
        <p:nvSpPr>
          <p:cNvPr id="82958" name="Text Box 14"/>
          <p:cNvSpPr txBox="1">
            <a:spLocks noChangeArrowheads="1"/>
          </p:cNvSpPr>
          <p:nvPr/>
        </p:nvSpPr>
        <p:spPr bwMode="auto">
          <a:xfrm>
            <a:off x="3657600" y="5692775"/>
            <a:ext cx="1582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to help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2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2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29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animBg="1" autoUpdateAnimBg="0"/>
      <p:bldP spid="829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Talk 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5410200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What do you usually do when you feel bad?</a:t>
            </a:r>
          </a:p>
          <a:p>
            <a:pPr lvl="1" eaLnBrk="1" hangingPunct="1"/>
            <a:r>
              <a:rPr lang="en-US" altLang="zh-CN" b="1" dirty="0" smtClean="0"/>
              <a:t>Listen to music</a:t>
            </a:r>
          </a:p>
          <a:p>
            <a:pPr lvl="1" eaLnBrk="1" hangingPunct="1"/>
            <a:r>
              <a:rPr lang="en-US" altLang="zh-CN" b="1" dirty="0" smtClean="0"/>
              <a:t>Play sports</a:t>
            </a:r>
          </a:p>
          <a:p>
            <a:pPr lvl="1" eaLnBrk="1" hangingPunct="1"/>
            <a:r>
              <a:rPr lang="en-US" altLang="zh-CN" b="1" dirty="0" smtClean="0"/>
              <a:t>Go to the movies</a:t>
            </a:r>
          </a:p>
          <a:p>
            <a:pPr lvl="1" eaLnBrk="1" hangingPunct="1"/>
            <a:r>
              <a:rPr lang="en-US" altLang="zh-CN" b="1" dirty="0" smtClean="0"/>
              <a:t>Read books</a:t>
            </a:r>
          </a:p>
          <a:p>
            <a:pPr lvl="1" eaLnBrk="1" hangingPunct="1"/>
            <a:r>
              <a:rPr lang="en-US" altLang="zh-CN" b="1" dirty="0" smtClean="0"/>
              <a:t>Talk to friends/parents, …</a:t>
            </a:r>
          </a:p>
          <a:p>
            <a:pPr lvl="1" eaLnBrk="1" hangingPunct="1"/>
            <a:r>
              <a:rPr lang="en-US" altLang="zh-CN" b="1" dirty="0" smtClean="0"/>
              <a:t>Play computer games</a:t>
            </a:r>
          </a:p>
          <a:p>
            <a:pPr lvl="1" eaLnBrk="1" hangingPunct="1"/>
            <a:r>
              <a:rPr lang="en-US" altLang="zh-CN" b="1" dirty="0" smtClean="0"/>
              <a:t>Go traveling</a:t>
            </a:r>
          </a:p>
          <a:p>
            <a:pPr lvl="1" eaLnBrk="1" hangingPunct="1"/>
            <a:r>
              <a:rPr lang="en-US" altLang="zh-CN" b="1" dirty="0" smtClean="0"/>
              <a:t>… </a:t>
            </a:r>
          </a:p>
          <a:p>
            <a:pPr lvl="1" eaLnBrk="1" hangingPunct="1">
              <a:buFontTx/>
              <a:buNone/>
            </a:pP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1042988" y="750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381000" y="1447800"/>
            <a:ext cx="64817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/>
              <a:t>我们决定乘火车去那里。</a:t>
            </a:r>
          </a:p>
          <a:p>
            <a:pPr>
              <a:spcBef>
                <a:spcPct val="50000"/>
              </a:spcBef>
            </a:pPr>
            <a:r>
              <a:rPr lang="en-US" altLang="zh-CN" sz="3200" b="1"/>
              <a:t>We  decide</a:t>
            </a:r>
            <a:r>
              <a:rPr lang="en-US" altLang="zh-CN" sz="3200" b="1">
                <a:solidFill>
                  <a:srgbClr val="FF0000"/>
                </a:solidFill>
              </a:rPr>
              <a:t> to go </a:t>
            </a:r>
            <a:r>
              <a:rPr lang="en-US" altLang="zh-CN" sz="3200" b="1"/>
              <a:t>there by train.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457200" y="228600"/>
            <a:ext cx="37433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/>
              <a:t>我想吃午饭。</a:t>
            </a:r>
          </a:p>
          <a:p>
            <a:pPr>
              <a:spcBef>
                <a:spcPct val="50000"/>
              </a:spcBef>
            </a:pPr>
            <a:endParaRPr lang="zh-CN" altLang="en-US" sz="2800" b="1"/>
          </a:p>
        </p:txBody>
      </p:sp>
      <p:sp>
        <p:nvSpPr>
          <p:cNvPr id="83984" name="Text Box 16"/>
          <p:cNvSpPr txBox="1">
            <a:spLocks noChangeArrowheads="1"/>
          </p:cNvSpPr>
          <p:nvPr/>
        </p:nvSpPr>
        <p:spPr bwMode="auto">
          <a:xfrm>
            <a:off x="381000" y="838200"/>
            <a:ext cx="7086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I want_________</a:t>
            </a:r>
            <a:r>
              <a:rPr lang="en-US" altLang="zh-CN" sz="3200" b="1">
                <a:solidFill>
                  <a:srgbClr val="FF0000"/>
                </a:solidFill>
              </a:rPr>
              <a:t>  </a:t>
            </a:r>
            <a:r>
              <a:rPr lang="en-US" altLang="zh-CN" sz="3200" b="1"/>
              <a:t>lunch.</a:t>
            </a:r>
            <a:endParaRPr lang="zh-CN" altLang="en-US" sz="3200" b="1"/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1752600" y="762000"/>
            <a:ext cx="1728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to have</a:t>
            </a:r>
          </a:p>
        </p:txBody>
      </p:sp>
      <p:sp>
        <p:nvSpPr>
          <p:cNvPr id="83986" name="Text Box 18"/>
          <p:cNvSpPr txBox="1">
            <a:spLocks noChangeArrowheads="1"/>
          </p:cNvSpPr>
          <p:nvPr/>
        </p:nvSpPr>
        <p:spPr bwMode="auto">
          <a:xfrm>
            <a:off x="304800" y="3048000"/>
            <a:ext cx="9001125" cy="35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3200" b="1"/>
              <a:t>她的愿望是出国。</a:t>
            </a:r>
          </a:p>
          <a:p>
            <a:pPr>
              <a:spcBef>
                <a:spcPct val="20000"/>
              </a:spcBef>
            </a:pPr>
            <a:r>
              <a:rPr lang="en-US" altLang="zh-CN" sz="3200" b="1"/>
              <a:t>Her wish is________</a:t>
            </a:r>
            <a:r>
              <a:rPr lang="en-US" altLang="zh-CN" sz="3200" b="1">
                <a:solidFill>
                  <a:srgbClr val="FF0000"/>
                </a:solidFill>
              </a:rPr>
              <a:t>  </a:t>
            </a:r>
            <a:r>
              <a:rPr lang="en-US" altLang="zh-CN" sz="3200" b="1"/>
              <a:t>abroad.</a:t>
            </a:r>
          </a:p>
          <a:p>
            <a:pPr>
              <a:spcBef>
                <a:spcPct val="20000"/>
              </a:spcBef>
            </a:pPr>
            <a:endParaRPr lang="zh-CN" altLang="en-US" sz="3200" b="1"/>
          </a:p>
          <a:p>
            <a:pPr>
              <a:spcBef>
                <a:spcPct val="20000"/>
              </a:spcBef>
            </a:pPr>
            <a:r>
              <a:rPr lang="zh-CN" altLang="en-US" sz="3200" b="1"/>
              <a:t>我们的主要任务是学好英语。</a:t>
            </a:r>
          </a:p>
          <a:p>
            <a:pPr>
              <a:spcBef>
                <a:spcPct val="20000"/>
              </a:spcBef>
            </a:pPr>
            <a:r>
              <a:rPr lang="en-US" altLang="zh-CN" sz="3200" b="1"/>
              <a:t>Our main task is</a:t>
            </a:r>
            <a:r>
              <a:rPr lang="en-US" altLang="zh-CN" sz="3200" b="1">
                <a:solidFill>
                  <a:srgbClr val="FF0000"/>
                </a:solidFill>
              </a:rPr>
              <a:t> to learn </a:t>
            </a:r>
            <a:r>
              <a:rPr lang="en-US" altLang="zh-CN" sz="3200" b="1"/>
              <a:t>English well.</a:t>
            </a:r>
          </a:p>
          <a:p>
            <a:pPr>
              <a:spcBef>
                <a:spcPct val="20000"/>
              </a:spcBef>
            </a:pPr>
            <a:endParaRPr lang="zh-CN" altLang="en-US" sz="3200"/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2514600" y="3581400"/>
            <a:ext cx="2808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  </a:t>
            </a:r>
            <a:r>
              <a:rPr lang="en-US" altLang="zh-CN" sz="3600" b="1">
                <a:solidFill>
                  <a:srgbClr val="FF0000"/>
                </a:solidFill>
              </a:rPr>
              <a:t>to  go</a:t>
            </a:r>
            <a:r>
              <a:rPr lang="en-US" altLang="zh-CN" sz="3200" b="1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3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3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3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457200" y="5791200"/>
            <a:ext cx="3311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something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to eat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962400" y="5791200"/>
            <a:ext cx="4248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something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to  drink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7086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 我有很多作业要做。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I  have  a  lot  of  homework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to  do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457200" y="457200"/>
            <a:ext cx="7200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The best way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________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there is by train.</a:t>
            </a: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1258888" y="1916113"/>
            <a:ext cx="5167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381000" y="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latin typeface="Times New Roman" panose="02020603050405020304" pitchFamily="18" charset="0"/>
              </a:rPr>
              <a:t> 去那旅行的最好方式是乘火车。</a:t>
            </a: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2971800" y="533400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to go</a:t>
            </a: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533400" y="2209800"/>
            <a:ext cx="43434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want </a:t>
            </a:r>
            <a:r>
              <a:rPr lang="zh-CN" altLang="en-US" sz="3200" b="1">
                <a:latin typeface="Times New Roman" panose="02020603050405020304" pitchFamily="18" charset="0"/>
              </a:rPr>
              <a:t>想要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wish </a:t>
            </a:r>
            <a:r>
              <a:rPr lang="zh-CN" altLang="en-US" sz="3200" b="1"/>
              <a:t>希望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hope </a:t>
            </a:r>
            <a:r>
              <a:rPr lang="zh-CN" altLang="en-US" sz="3200" b="1"/>
              <a:t>希望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learn </a:t>
            </a:r>
            <a:r>
              <a:rPr lang="zh-CN" altLang="en-US" sz="3200" b="1"/>
              <a:t>学会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decide </a:t>
            </a:r>
            <a:r>
              <a:rPr lang="zh-CN" altLang="en-US" sz="3200" b="1"/>
              <a:t>决定</a:t>
            </a:r>
            <a:endParaRPr lang="en-US" altLang="zh-CN" sz="3200" b="1">
              <a:solidFill>
                <a:srgbClr val="FF0000"/>
              </a:solidFill>
            </a:endParaRPr>
          </a:p>
          <a:p>
            <a:r>
              <a:rPr lang="en-US" altLang="zh-CN" sz="3200" b="1">
                <a:solidFill>
                  <a:srgbClr val="FF0000"/>
                </a:solidFill>
              </a:rPr>
              <a:t>plan </a:t>
            </a:r>
            <a:r>
              <a:rPr lang="zh-CN" altLang="en-US" sz="3200" b="1"/>
              <a:t>计划</a:t>
            </a:r>
            <a:endParaRPr lang="en-US" altLang="zh-CN" sz="3200" b="1"/>
          </a:p>
          <a:p>
            <a:r>
              <a:rPr lang="en-US" altLang="zh-CN" sz="3200" b="1">
                <a:solidFill>
                  <a:srgbClr val="FF0000"/>
                </a:solidFill>
              </a:rPr>
              <a:t>would like …… </a:t>
            </a:r>
            <a:r>
              <a:rPr lang="zh-CN" altLang="en-US" sz="3200" b="1"/>
              <a:t>想要</a:t>
            </a:r>
            <a:endParaRPr lang="en-US" altLang="zh-CN" sz="3200" b="1"/>
          </a:p>
        </p:txBody>
      </p:sp>
      <p:sp>
        <p:nvSpPr>
          <p:cNvPr id="86032" name="Text Box 16"/>
          <p:cNvSpPr txBox="1">
            <a:spLocks noChangeArrowheads="1"/>
          </p:cNvSpPr>
          <p:nvPr/>
        </p:nvSpPr>
        <p:spPr bwMode="auto">
          <a:xfrm>
            <a:off x="3733800" y="3352800"/>
            <a:ext cx="2133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zh-CN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36" name="AutoShape 20"/>
          <p:cNvSpPr/>
          <p:nvPr/>
        </p:nvSpPr>
        <p:spPr bwMode="auto">
          <a:xfrm>
            <a:off x="4343400" y="2286000"/>
            <a:ext cx="762000" cy="3276600"/>
          </a:xfrm>
          <a:prstGeom prst="rightBrace">
            <a:avLst>
              <a:gd name="adj1" fmla="val 35833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6037" name="Text Box 21"/>
          <p:cNvSpPr txBox="1">
            <a:spLocks noChangeArrowheads="1"/>
          </p:cNvSpPr>
          <p:nvPr/>
        </p:nvSpPr>
        <p:spPr bwMode="auto">
          <a:xfrm>
            <a:off x="5257800" y="3581400"/>
            <a:ext cx="1174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CC"/>
                </a:solidFill>
              </a:rPr>
              <a:t>to do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/>
      <p:bldP spid="86022" grpId="0"/>
      <p:bldP spid="86024" grpId="0"/>
      <p:bldP spid="86026" grpId="0"/>
      <p:bldP spid="86028" grpId="0"/>
      <p:bldP spid="86029" grpId="0" autoUpdateAnimBg="0"/>
      <p:bldP spid="86036" grpId="0" animBg="1"/>
      <p:bldP spid="8603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785225" cy="65976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b="1" dirty="0" smtClean="0"/>
              <a:t>(  )1. —What about going shopping together?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     —Sorry, I have a lot of homework ____. 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   A. do 	B. to do	 C. doing	  D. did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(  )2. It’s impossible for us ____ there on foot in two hours. 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   A. to get   B. get   C. getting    D. got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(  )3. —Though Mike is ____ boy, he can say many words. 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       —How clever!</a:t>
            </a:r>
          </a:p>
          <a:p>
            <a:pPr marL="609600" indent="-609600">
              <a:buFontTx/>
              <a:buAutoNum type="alphaUcPeriod"/>
            </a:pPr>
            <a:r>
              <a:rPr lang="en-US" altLang="zh-CN" b="1" dirty="0" smtClean="0"/>
              <a:t>an-one-year-old	    B. a one-year-old	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C. an one-year old	    D. a one-year old</a:t>
            </a:r>
          </a:p>
        </p:txBody>
      </p:sp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250825" y="0"/>
            <a:ext cx="790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66FF"/>
                </a:solidFill>
              </a:rPr>
              <a:t>B</a:t>
            </a:r>
          </a:p>
        </p:txBody>
      </p:sp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228600" y="2209800"/>
            <a:ext cx="477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66FF"/>
                </a:solidFill>
              </a:rPr>
              <a:t>A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04800" y="388620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66FF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/>
      <p:bldP spid="87044" grpId="0"/>
      <p:bldP spid="870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435975" cy="5792788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b="1" dirty="0" smtClean="0"/>
              <a:t>(   )4. —What did the teacher say just now?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—He asked them ____ the math problem. </a:t>
            </a:r>
          </a:p>
          <a:p>
            <a:pPr marL="609600" indent="-609600">
              <a:buFontTx/>
              <a:buAutoNum type="alphaUcPeriod"/>
            </a:pPr>
            <a:r>
              <a:rPr lang="en-US" altLang="zh-CN" b="1" dirty="0" smtClean="0"/>
              <a:t>discussing	       B. discussed	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C. to discuss  	D. discuss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(   )5. —I’ll go on a visit to Mount Huang. 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      —____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   A. Thank you. 	  B. Have a good trip!</a:t>
            </a:r>
          </a:p>
          <a:p>
            <a:pPr marL="609600" indent="-609600">
              <a:buFontTx/>
              <a:buNone/>
            </a:pPr>
            <a:r>
              <a:rPr lang="en-US" altLang="zh-CN" b="1" dirty="0" smtClean="0"/>
              <a:t> C. Never mind. 	  D. My pleasure. </a:t>
            </a:r>
          </a:p>
          <a:p>
            <a:pPr marL="609600" indent="-609600"/>
            <a:endParaRPr lang="zh-CN" altLang="en-US" b="1" dirty="0" smtClean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68313" y="333375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66FF"/>
                </a:solidFill>
              </a:rPr>
              <a:t>C</a:t>
            </a:r>
          </a:p>
        </p:txBody>
      </p:sp>
      <p:sp>
        <p:nvSpPr>
          <p:cNvPr id="88068" name="Rectangle 4"/>
          <p:cNvSpPr>
            <a:spLocks noChangeArrowheads="1"/>
          </p:cNvSpPr>
          <p:nvPr/>
        </p:nvSpPr>
        <p:spPr bwMode="auto">
          <a:xfrm>
            <a:off x="396875" y="2709863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66FF"/>
                </a:solidFill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/>
      <p:bldP spid="880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zh-CN" sz="4000" dirty="0" smtClean="0"/>
              <a:t>Summary①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458200" cy="5334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We learn: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panose="02020603050405020304" pitchFamily="18" charset="0"/>
              <a:buChar char="☼"/>
            </a:pPr>
            <a:r>
              <a:rPr lang="en-US" altLang="zh-CN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 </a:t>
            </a: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Words and phrases: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US" altLang="zh-CN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		field, proper, total, price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panose="02020603050405020304" pitchFamily="18" charset="0"/>
              <a:buChar char="☼"/>
            </a:pP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Useful expressions: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US" altLang="zh-CN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		How much does it cost to get to Mount Tai by…?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US" altLang="zh-CN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		It costs about a hundred </a:t>
            </a:r>
            <a:r>
              <a:rPr lang="en-US" altLang="zh-CN" i="1" dirty="0" err="1" smtClean="0">
                <a:solidFill>
                  <a:srgbClr val="0000CC"/>
                </a:solidFill>
                <a:latin typeface="Arial Narrow" panose="020B0606020202030204" pitchFamily="34" charset="0"/>
              </a:rPr>
              <a:t>yuan</a:t>
            </a:r>
            <a:r>
              <a:rPr lang="en-US" altLang="zh-CN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US" altLang="zh-CN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		How long does it take to go there by… ?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panose="02020603050405020304" pitchFamily="18" charset="0"/>
              <a:buChar char="☼"/>
            </a:pPr>
            <a:r>
              <a:rPr lang="en-US" altLang="zh-CN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  The infinitive: to + v. :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US" altLang="zh-CN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		plan to…, need to find out, it takes …to get to…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US" altLang="zh-CN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		the best way to travel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Summary②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229600" cy="3886200"/>
          </a:xfrm>
        </p:spPr>
        <p:txBody>
          <a:bodyPr/>
          <a:lstStyle/>
          <a:p>
            <a:pPr algn="ctr" ea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		</a:t>
            </a:r>
            <a:r>
              <a:rPr lang="en-US" altLang="zh-CN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We can:</a:t>
            </a:r>
          </a:p>
          <a:p>
            <a:pPr ea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Char char="¯"/>
            </a:pPr>
            <a:r>
              <a:rPr lang="en-US" altLang="zh-CN" b="1" dirty="0" smtClean="0">
                <a:solidFill>
                  <a:srgbClr val="0000CC"/>
                </a:solidFill>
              </a:rPr>
              <a:t> 	</a:t>
            </a:r>
            <a:r>
              <a:rPr lang="en-US" altLang="zh-CN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Talk about transportation and the cost:</a:t>
            </a:r>
          </a:p>
          <a:p>
            <a:pPr ea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		It’s too far to cycle. </a:t>
            </a:r>
          </a:p>
          <a:p>
            <a:pPr ea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		But it will take us a few days to get there by bike.</a:t>
            </a:r>
            <a:endParaRPr lang="en-US" altLang="zh-CN" dirty="0" smtClean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5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		I’d love to go by plane. </a:t>
            </a:r>
            <a:endParaRPr lang="en-US" altLang="zh-CN" dirty="0" smtClean="0">
              <a:solidFill>
                <a:srgbClr val="0000CC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Project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Clr>
                <a:srgbClr val="FF9900"/>
              </a:buClr>
              <a:buFont typeface="Wingdings" panose="05000000000000000000" pitchFamily="2" charset="2"/>
              <a:buChar char="¯"/>
            </a:pPr>
            <a:r>
              <a:rPr lang="en-US" altLang="zh-CN" dirty="0" smtClean="0">
                <a:solidFill>
                  <a:srgbClr val="000066"/>
                </a:solidFill>
              </a:rPr>
              <a:t>Suppose you want to make a weekend-trip to the zoo near your home. Make conversations similar to 1a. </a:t>
            </a:r>
          </a:p>
          <a:p>
            <a:pPr eaLnBrk="1" hangingPunct="1">
              <a:lnSpc>
                <a:spcPct val="125000"/>
              </a:lnSpc>
              <a:buClr>
                <a:srgbClr val="FF9900"/>
              </a:buClr>
              <a:buFont typeface="Wingdings" panose="05000000000000000000" pitchFamily="2" charset="2"/>
              <a:buChar char="¯"/>
            </a:pPr>
            <a:r>
              <a:rPr lang="en-US" altLang="zh-CN" dirty="0" smtClean="0">
                <a:solidFill>
                  <a:srgbClr val="000066"/>
                </a:solidFill>
              </a:rPr>
              <a:t>Talk about the vehicles you would like to choose and the reason.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/>
              <a:t>Homework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dirty="0" smtClean="0">
                <a:solidFill>
                  <a:srgbClr val="000066"/>
                </a:solidFill>
              </a:rPr>
              <a:t>1.Review the new words and useful expressions in Section A.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dirty="0" smtClean="0">
                <a:solidFill>
                  <a:srgbClr val="000066"/>
                </a:solidFill>
              </a:rPr>
              <a:t>2. Plan your own trip to some places.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US" altLang="zh-CN" dirty="0" smtClean="0">
                <a:solidFill>
                  <a:srgbClr val="000066"/>
                </a:solidFill>
              </a:rPr>
              <a:t>3. Preview the new lesson, Section B of Topic 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zh-CN" smtClean="0"/>
              <a:t>Talk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" y="1828800"/>
            <a:ext cx="9144000" cy="38862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0000CC"/>
                </a:solidFill>
              </a:rPr>
              <a:t>How are you feeling at the pictures?</a:t>
            </a:r>
          </a:p>
          <a:p>
            <a:pPr eaLnBrk="1" hangingPunct="1"/>
            <a:r>
              <a:rPr lang="en-US" altLang="zh-CN" b="1" dirty="0" smtClean="0">
                <a:solidFill>
                  <a:srgbClr val="0000CC"/>
                </a:solidFill>
              </a:rPr>
              <a:t>Do you like traveling?</a:t>
            </a:r>
          </a:p>
          <a:p>
            <a:pPr eaLnBrk="1" hangingPunct="1"/>
            <a:r>
              <a:rPr lang="en-US" altLang="zh-CN" b="1" dirty="0" smtClean="0">
                <a:solidFill>
                  <a:srgbClr val="0000CC"/>
                </a:solidFill>
              </a:rPr>
              <a:t>How do you go traveling?</a:t>
            </a:r>
          </a:p>
          <a:p>
            <a:pPr lvl="1" eaLnBrk="1" hangingPunct="1"/>
            <a:r>
              <a:rPr lang="en-US" altLang="zh-CN" sz="3200" b="1" dirty="0" smtClean="0">
                <a:solidFill>
                  <a:srgbClr val="0000CC"/>
                </a:solidFill>
              </a:rPr>
              <a:t>On foot</a:t>
            </a:r>
          </a:p>
          <a:p>
            <a:pPr lvl="1" eaLnBrk="1" hangingPunct="1"/>
            <a:r>
              <a:rPr lang="en-US" altLang="zh-CN" sz="3200" b="1" dirty="0" smtClean="0">
                <a:solidFill>
                  <a:srgbClr val="0000CC"/>
                </a:solidFill>
              </a:rPr>
              <a:t>By bike/bus/train/subway/ship/plane/car</a:t>
            </a:r>
          </a:p>
          <a:p>
            <a:pPr eaLnBrk="1" hangingPunct="1"/>
            <a:r>
              <a:rPr lang="en-US" altLang="zh-CN" b="1" dirty="0" smtClean="0">
                <a:solidFill>
                  <a:srgbClr val="0000CC"/>
                </a:solidFill>
              </a:rPr>
              <a:t>Which is the best way to go traveling?</a:t>
            </a:r>
          </a:p>
          <a:p>
            <a:pPr lvl="1" eaLnBrk="1" hangingPunct="1"/>
            <a:endParaRPr lang="en-US" altLang="zh-CN" sz="3200" b="1" dirty="0" smtClean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0058400" cy="868363"/>
          </a:xfrm>
        </p:spPr>
        <p:txBody>
          <a:bodyPr/>
          <a:lstStyle/>
          <a:p>
            <a:pPr eaLnBrk="1" hangingPunct="1"/>
            <a:r>
              <a:rPr lang="en-US" altLang="zh-CN" b="1" smtClean="0"/>
              <a:t>Learn the new words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398963" y="1447800"/>
            <a:ext cx="2141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/>
              <a:t>field</a:t>
            </a:r>
          </a:p>
        </p:txBody>
      </p:sp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3163" y="1647825"/>
            <a:ext cx="1582737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398963" y="1447800"/>
            <a:ext cx="21415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/>
              <a:t>mount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3995738" y="1447800"/>
            <a:ext cx="26082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/>
              <a:t>vehicle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071938" y="1447800"/>
            <a:ext cx="26082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/>
              <a:t>airline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4114800" y="1447800"/>
            <a:ext cx="3352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/>
              <a:t>Mount Tai</a:t>
            </a:r>
          </a:p>
        </p:txBody>
      </p:sp>
      <p:pic>
        <p:nvPicPr>
          <p:cNvPr id="42002" name="Picture 1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399" t="25000" r="57832" b="60417"/>
          <a:stretch>
            <a:fillRect/>
          </a:stretch>
        </p:blipFill>
        <p:spPr bwMode="auto">
          <a:xfrm>
            <a:off x="1719263" y="1503363"/>
            <a:ext cx="2420937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3" name="Picture 19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1663" y="1489075"/>
            <a:ext cx="242093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5" name="Picture 21" descr="160856oxz2f3d2818v9rd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98500" y="2362200"/>
            <a:ext cx="8102600" cy="417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6" name="Picture 22" descr="20101120639138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3263" y="2362200"/>
            <a:ext cx="8008937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7" name="Picture 23" descr="U28P27T1D283226F3DT2005042400574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3600" y="2514600"/>
            <a:ext cx="782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8" name="Picture 24" descr="5105399_085753950502_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82638" y="2438400"/>
            <a:ext cx="7916862" cy="406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009" name="Picture 25" descr="210733_085157022819_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82638" y="2209800"/>
            <a:ext cx="7916862" cy="427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1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4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7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8" grpId="1"/>
      <p:bldP spid="41992" grpId="0"/>
      <p:bldP spid="41992" grpId="1"/>
      <p:bldP spid="41995" grpId="0"/>
      <p:bldP spid="41995" grpId="1"/>
      <p:bldP spid="41998" grpId="0"/>
      <p:bldP spid="41998" grpId="1"/>
      <p:bldP spid="42000" grpId="0"/>
      <p:bldP spid="4200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8" name="AutoShape 16"/>
          <p:cNvSpPr>
            <a:spLocks noChangeArrowheads="1"/>
          </p:cNvSpPr>
          <p:nvPr/>
        </p:nvSpPr>
        <p:spPr bwMode="auto">
          <a:xfrm>
            <a:off x="3429000" y="3810000"/>
            <a:ext cx="1219200" cy="609600"/>
          </a:xfrm>
          <a:prstGeom prst="wedgeRoundRectCallout">
            <a:avLst>
              <a:gd name="adj1" fmla="val -48569"/>
              <a:gd name="adj2" fmla="val 9427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248400" y="3048000"/>
            <a:ext cx="1447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/>
              <a:t>price</a:t>
            </a:r>
          </a:p>
        </p:txBody>
      </p:sp>
      <p:pic>
        <p:nvPicPr>
          <p:cNvPr id="15364" name="Picture 8" descr="se185466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304800"/>
            <a:ext cx="4029075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9" descr="se185466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90600" y="406400"/>
            <a:ext cx="4029075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0" descr="se185466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6400" y="304800"/>
            <a:ext cx="4029075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11" descr="se185466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09800" y="381000"/>
            <a:ext cx="4029075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12" descr="se185466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71800" y="304800"/>
            <a:ext cx="4029075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5" name="AutoShape 13"/>
          <p:cNvSpPr/>
          <p:nvPr/>
        </p:nvSpPr>
        <p:spPr bwMode="auto">
          <a:xfrm rot="-5400000">
            <a:off x="2552700" y="1562100"/>
            <a:ext cx="533400" cy="3505200"/>
          </a:xfrm>
          <a:prstGeom prst="leftBrace">
            <a:avLst>
              <a:gd name="adj1" fmla="val 54762"/>
              <a:gd name="adj2" fmla="val 50000"/>
            </a:avLst>
          </a:prstGeom>
          <a:noFill/>
          <a:ln w="952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2971800" y="1447800"/>
            <a:ext cx="1676400" cy="381000"/>
          </a:xfrm>
          <a:prstGeom prst="wedgeRoundRectCallout">
            <a:avLst>
              <a:gd name="adj1" fmla="val 118370"/>
              <a:gd name="adj2" fmla="val 396250"/>
              <a:gd name="adj3" fmla="val 16667"/>
            </a:avLst>
          </a:prstGeom>
          <a:noFill/>
          <a:ln w="222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371600" y="3810000"/>
            <a:ext cx="3276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¥ 176×5= ¥ 880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2819400" y="4648200"/>
            <a:ext cx="3048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 b="1"/>
              <a:t>total price</a:t>
            </a:r>
          </a:p>
        </p:txBody>
      </p:sp>
      <p:pic>
        <p:nvPicPr>
          <p:cNvPr id="23570" name="Picture 1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3124200"/>
            <a:ext cx="14478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8" grpId="0" animBg="1"/>
      <p:bldP spid="23557" grpId="0"/>
      <p:bldP spid="23565" grpId="0" animBg="1"/>
      <p:bldP spid="23559" grpId="0" animBg="1"/>
      <p:bldP spid="23566" grpId="0"/>
      <p:bldP spid="235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523875" y="933450"/>
            <a:ext cx="80660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Listen to 1a and answer the </a:t>
            </a:r>
            <a:r>
              <a:rPr lang="en-US" altLang="zh-CN" sz="3200" b="1" dirty="0" smtClean="0"/>
              <a:t>questions</a:t>
            </a:r>
            <a:r>
              <a:rPr lang="en-US" altLang="zh-CN" sz="3200" b="1" dirty="0"/>
              <a:t>.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619250" y="2133600"/>
            <a:ext cx="655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/>
              <a:t>1. Where are they going on a three-day visit?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692275" y="3933825"/>
            <a:ext cx="4783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/>
              <a:t>2. Will they cycle there?</a:t>
            </a: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671638" y="314642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835150" y="3284538"/>
            <a:ext cx="5976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They’re going to Mount Tai.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2124075" y="4652963"/>
            <a:ext cx="4032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No, they won’t.</a:t>
            </a:r>
          </a:p>
        </p:txBody>
      </p:sp>
      <p:sp>
        <p:nvSpPr>
          <p:cNvPr id="76808" name="AutoShape 8">
            <a:hlinkClick r:id="rId3" action="ppaction://hlinkfile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936625" cy="863600"/>
          </a:xfrm>
          <a:prstGeom prst="actionButtonSou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879475" y="5876925"/>
            <a:ext cx="4794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800">
                <a:solidFill>
                  <a:schemeClr val="bg1"/>
                </a:solidFill>
                <a:ea typeface="幼圆" panose="02010509060101010101" pitchFamily="49" charset="-122"/>
              </a:rPr>
              <a:t>zX.x.K</a:t>
            </a:r>
            <a:endParaRPr lang="zh-CN" altLang="en-US" sz="800">
              <a:solidFill>
                <a:schemeClr val="bg1"/>
              </a:solidFill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  <p:bldP spid="768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6553200" cy="762000"/>
          </a:xfrm>
        </p:spPr>
        <p:txBody>
          <a:bodyPr/>
          <a:lstStyle/>
          <a:p>
            <a:pPr eaLnBrk="1" hangingPunct="1"/>
            <a:r>
              <a:rPr lang="en-US" altLang="zh-CN" sz="2800" b="1" dirty="0" smtClean="0">
                <a:latin typeface="Arial Narrow" panose="020B0606020202030204" pitchFamily="34" charset="0"/>
              </a:rPr>
              <a:t>Listen to 1a and mark T (True) or F (False).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4038600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zh-CN" sz="2800" b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For their spring field trip, they’re going on a three-day visit to Mount Tai. 						             (     )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zh-CN" sz="2800" b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It will take them a few days to get there by bus. 	             (     )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zh-CN" sz="2800" b="1" dirty="0" err="1" smtClean="0">
                <a:solidFill>
                  <a:srgbClr val="0000CC"/>
                </a:solidFill>
                <a:latin typeface="Arial Narrow" panose="020B0606020202030204" pitchFamily="34" charset="0"/>
              </a:rPr>
              <a:t>Kangkang</a:t>
            </a:r>
            <a:r>
              <a:rPr lang="en-US" altLang="zh-CN" sz="2800" b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 and Michael will find the cost for the train. 	(     )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zh-CN" sz="2800" b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Helen will find the cost for the plane. 			(     )</a:t>
            </a:r>
          </a:p>
          <a:p>
            <a:pPr marL="609600" indent="-609600" eaLnBrk="1" hangingPunct="1">
              <a:lnSpc>
                <a:spcPct val="125000"/>
              </a:lnSpc>
              <a:buFontTx/>
              <a:buAutoNum type="arabicPeriod"/>
            </a:pPr>
            <a:r>
              <a:rPr lang="en-US" altLang="zh-CN" sz="2800" b="1" dirty="0" smtClean="0">
                <a:solidFill>
                  <a:srgbClr val="0000CC"/>
                </a:solidFill>
                <a:latin typeface="Arial Narrow" panose="020B0606020202030204" pitchFamily="34" charset="0"/>
              </a:rPr>
              <a:t>Miss Wang will decide on the best way to travel. 	             (     )</a:t>
            </a:r>
          </a:p>
        </p:txBody>
      </p:sp>
      <p:grpSp>
        <p:nvGrpSpPr>
          <p:cNvPr id="1030" name="Group 7"/>
          <p:cNvGrpSpPr/>
          <p:nvPr/>
        </p:nvGrpSpPr>
        <p:grpSpPr bwMode="auto">
          <a:xfrm>
            <a:off x="457200" y="381000"/>
            <a:ext cx="762000" cy="579438"/>
            <a:chOff x="480" y="192"/>
            <a:chExt cx="480" cy="365"/>
          </a:xfrm>
        </p:grpSpPr>
        <p:sp>
          <p:nvSpPr>
            <p:cNvPr id="1036" name="Oval 8"/>
            <p:cNvSpPr>
              <a:spLocks noChangeArrowheads="1"/>
            </p:cNvSpPr>
            <p:nvPr/>
          </p:nvSpPr>
          <p:spPr bwMode="auto">
            <a:xfrm>
              <a:off x="480" y="240"/>
              <a:ext cx="480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b="1"/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480" y="192"/>
              <a:ext cx="41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chemeClr val="tx2"/>
                  </a:solidFill>
                </a:rPr>
                <a:t>1b</a:t>
              </a:r>
            </a:p>
          </p:txBody>
        </p:sp>
      </p:grp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534400" y="16764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8534400" y="23622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8382000" y="29718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8382000" y="35814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62000" y="4724400"/>
            <a:ext cx="396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4" name="WindowsMediaPlayer1" r:id="rId2" imgW="4495680" imgH="762120"/>
        </mc:Choice>
        <mc:Fallback>
          <p:control name="WindowsMediaPlayer1" r:id="rId2" imgW="4495680" imgH="76212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524000" y="5410200"/>
                  <a:ext cx="4495800" cy="7620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  <p:bldP spid="7179" grpId="0"/>
      <p:bldP spid="7180" grpId="0"/>
      <p:bldP spid="7181" grpId="0"/>
      <p:bldP spid="71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2411413" y="404813"/>
            <a:ext cx="6048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/>
              <a:t>Read 1a again and match the persons with their activities.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250825" y="1484313"/>
            <a:ext cx="2257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Kangkang 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395288" y="2420938"/>
            <a:ext cx="12207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Jane 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79388" y="3213100"/>
            <a:ext cx="1784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Michael 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0" y="4076700"/>
            <a:ext cx="2303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Miss Wang</a:t>
            </a: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4284663" y="1557338"/>
            <a:ext cx="4013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find the cost by bus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211638" y="2420938"/>
            <a:ext cx="4171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find the cost by train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3924300" y="4581525"/>
            <a:ext cx="47529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ask the airline over the phone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4067175" y="3284538"/>
            <a:ext cx="4679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/>
              <a:t>give some tasks to the students</a:t>
            </a:r>
          </a:p>
        </p:txBody>
      </p:sp>
      <p:sp>
        <p:nvSpPr>
          <p:cNvPr id="77835" name="Line 11"/>
          <p:cNvSpPr>
            <a:spLocks noChangeShapeType="1"/>
          </p:cNvSpPr>
          <p:nvPr/>
        </p:nvSpPr>
        <p:spPr bwMode="auto">
          <a:xfrm flipV="1">
            <a:off x="2195513" y="3716338"/>
            <a:ext cx="180022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6" name="Line 12"/>
          <p:cNvSpPr>
            <a:spLocks noChangeShapeType="1"/>
          </p:cNvSpPr>
          <p:nvPr/>
        </p:nvSpPr>
        <p:spPr bwMode="auto">
          <a:xfrm flipV="1">
            <a:off x="1835150" y="2852738"/>
            <a:ext cx="22320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2411413" y="1989138"/>
            <a:ext cx="1728787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1547813" y="2708275"/>
            <a:ext cx="2376487" cy="223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468313" y="4868863"/>
            <a:ext cx="14017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/>
              <a:t>Helen </a:t>
            </a:r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 flipH="1">
            <a:off x="1763713" y="1916113"/>
            <a:ext cx="2592387" cy="3313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Op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7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5" grpId="0" animBg="1"/>
      <p:bldP spid="77836" grpId="0" animBg="1"/>
      <p:bldP spid="77837" grpId="0" animBg="1"/>
      <p:bldP spid="77838" grpId="0" animBg="1"/>
      <p:bldP spid="778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04800" y="996950"/>
            <a:ext cx="8153400" cy="548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zh-CN" sz="3200" b="1" dirty="0">
                <a:solidFill>
                  <a:srgbClr val="6600CC"/>
                </a:solidFill>
              </a:rPr>
              <a:t>spring field trip </a:t>
            </a:r>
            <a:r>
              <a:rPr lang="zh-CN" altLang="en-US" sz="3200" b="1" dirty="0">
                <a:solidFill>
                  <a:srgbClr val="6600CC"/>
                </a:solidFill>
              </a:rPr>
              <a:t>春游</a:t>
            </a:r>
          </a:p>
          <a:p>
            <a:pPr>
              <a:lnSpc>
                <a:spcPct val="85000"/>
              </a:lnSpc>
            </a:pPr>
            <a:r>
              <a:rPr lang="en-US" altLang="zh-CN" sz="3200" b="1" dirty="0"/>
              <a:t>go on a three-day visit to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rgbClr val="6600CC"/>
                </a:solidFill>
              </a:rPr>
              <a:t>go on a visit to    </a:t>
            </a:r>
            <a:r>
              <a:rPr lang="zh-CN" altLang="en-US" sz="3200" b="1" dirty="0">
                <a:solidFill>
                  <a:srgbClr val="6600CC"/>
                </a:solidFill>
              </a:rPr>
              <a:t>去</a:t>
            </a:r>
            <a:r>
              <a:rPr lang="en-US" altLang="zh-CN" sz="3200" b="1" dirty="0">
                <a:solidFill>
                  <a:srgbClr val="6600CC"/>
                </a:solidFill>
              </a:rPr>
              <a:t>……</a:t>
            </a:r>
            <a:r>
              <a:rPr lang="zh-CN" altLang="en-US" sz="3200" b="1" dirty="0">
                <a:solidFill>
                  <a:srgbClr val="6600CC"/>
                </a:solidFill>
              </a:rPr>
              <a:t>旅行</a:t>
            </a:r>
            <a:r>
              <a:rPr lang="en-US" altLang="zh-CN" sz="3200" b="1" dirty="0">
                <a:solidFill>
                  <a:srgbClr val="6600CC"/>
                </a:solidFill>
              </a:rPr>
              <a:t>/</a:t>
            </a:r>
            <a:r>
              <a:rPr lang="zh-CN" altLang="en-US" sz="3200" b="1" dirty="0">
                <a:solidFill>
                  <a:srgbClr val="6600CC"/>
                </a:solidFill>
              </a:rPr>
              <a:t>参观  </a:t>
            </a:r>
          </a:p>
          <a:p>
            <a:pPr>
              <a:lnSpc>
                <a:spcPct val="85000"/>
              </a:lnSpc>
            </a:pPr>
            <a:r>
              <a:rPr lang="en-US" altLang="zh-CN" sz="3200" b="1" dirty="0">
                <a:solidFill>
                  <a:srgbClr val="6600CC"/>
                </a:solidFill>
              </a:rPr>
              <a:t>a three-day visit    </a:t>
            </a:r>
            <a:r>
              <a:rPr lang="zh-CN" altLang="en-US" sz="3200" b="1" dirty="0">
                <a:solidFill>
                  <a:srgbClr val="6600CC"/>
                </a:solidFill>
              </a:rPr>
              <a:t>三天的旅游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3200" b="1" dirty="0"/>
              <a:t>It takes sb. some time to do </a:t>
            </a:r>
            <a:r>
              <a:rPr lang="en-US" altLang="zh-CN" sz="3200" b="1" dirty="0" err="1"/>
              <a:t>sth</a:t>
            </a:r>
            <a:r>
              <a:rPr lang="en-US" altLang="zh-CN" sz="3200" b="1" dirty="0"/>
              <a:t>.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6600CC"/>
                </a:solidFill>
              </a:rPr>
              <a:t>   make a/the decision   </a:t>
            </a:r>
            <a:r>
              <a:rPr lang="zh-CN" altLang="en-US" sz="3200" b="1" dirty="0">
                <a:solidFill>
                  <a:srgbClr val="6600CC"/>
                </a:solidFill>
              </a:rPr>
              <a:t>做决定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6600CC"/>
                </a:solidFill>
              </a:rPr>
              <a:t>= decide</a:t>
            </a:r>
          </a:p>
          <a:p>
            <a:pPr>
              <a:lnSpc>
                <a:spcPct val="85000"/>
              </a:lnSpc>
            </a:pPr>
            <a:r>
              <a:rPr lang="zh-CN" altLang="en-US" sz="3200" b="1" dirty="0">
                <a:solidFill>
                  <a:srgbClr val="6600CC"/>
                </a:solidFill>
              </a:rPr>
              <a:t>  </a:t>
            </a:r>
            <a:endParaRPr lang="zh-CN" altLang="en-US" sz="1600" b="1" dirty="0">
              <a:solidFill>
                <a:srgbClr val="6600CC"/>
              </a:solidFill>
            </a:endParaRPr>
          </a:p>
          <a:p>
            <a:pPr>
              <a:lnSpc>
                <a:spcPct val="85000"/>
              </a:lnSpc>
            </a:pPr>
            <a:r>
              <a:rPr lang="en-US" altLang="zh-CN" sz="3200" b="1" dirty="0">
                <a:solidFill>
                  <a:srgbClr val="6600CC"/>
                </a:solidFill>
              </a:rPr>
              <a:t>   over the phone     </a:t>
            </a:r>
            <a:r>
              <a:rPr lang="zh-CN" altLang="en-US" sz="3200" b="1" dirty="0">
                <a:solidFill>
                  <a:srgbClr val="6600CC"/>
                </a:solidFill>
              </a:rPr>
              <a:t>通过电话</a:t>
            </a:r>
          </a:p>
          <a:p>
            <a:pPr>
              <a:lnSpc>
                <a:spcPct val="85000"/>
              </a:lnSpc>
            </a:pPr>
            <a:r>
              <a:rPr lang="en-US" altLang="zh-CN" sz="3200" b="1" dirty="0"/>
              <a:t>= on the phone</a:t>
            </a:r>
          </a:p>
          <a:p>
            <a:pPr>
              <a:lnSpc>
                <a:spcPct val="85000"/>
              </a:lnSpc>
            </a:pPr>
            <a:r>
              <a:rPr lang="en-US" altLang="zh-CN" sz="3200" b="1" dirty="0"/>
              <a:t>= by phone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2895600" y="387350"/>
            <a:ext cx="2835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3300"/>
                </a:solidFill>
              </a:rPr>
              <a:t>Key   point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8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1066</Words>
  <Application>Microsoft Office PowerPoint</Application>
  <PresentationFormat>全屏显示(4:3)</PresentationFormat>
  <Paragraphs>266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9" baseType="lpstr">
      <vt:lpstr>黑体</vt:lpstr>
      <vt:lpstr>楷体</vt:lpstr>
      <vt:lpstr>宋体</vt:lpstr>
      <vt:lpstr>微软雅黑</vt:lpstr>
      <vt:lpstr>幼圆</vt:lpstr>
      <vt:lpstr>Arial</vt:lpstr>
      <vt:lpstr>Arial Narrow</vt:lpstr>
      <vt:lpstr>Calibri</vt:lpstr>
      <vt:lpstr>Ebrima</vt:lpstr>
      <vt:lpstr>Times New Roman</vt:lpstr>
      <vt:lpstr>Wingdings</vt:lpstr>
      <vt:lpstr>WWW.2PPT.COM
</vt:lpstr>
      <vt:lpstr>PowerPoint 演示文稿</vt:lpstr>
      <vt:lpstr>Talk  </vt:lpstr>
      <vt:lpstr>Talk</vt:lpstr>
      <vt:lpstr>Learn the new words</vt:lpstr>
      <vt:lpstr>PowerPoint 演示文稿</vt:lpstr>
      <vt:lpstr>PowerPoint 演示文稿</vt:lpstr>
      <vt:lpstr>Listen to 1a and mark T (True) or F (False).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Work in pairs and discuss the best way to travel. </vt:lpstr>
      <vt:lpstr>A. Listen to the notice and complete the table. </vt:lpstr>
      <vt:lpstr>B. Listen again and tick what the children will do in the park. </vt:lpstr>
      <vt:lpstr>Exercise</vt:lpstr>
      <vt:lpstr>Exercise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Summary①</vt:lpstr>
      <vt:lpstr>Summary②</vt:lpstr>
      <vt:lpstr>Project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2113-01-01T00:00:00Z</cp:lastPrinted>
  <dcterms:created xsi:type="dcterms:W3CDTF">2013-07-26T07:05:00Z</dcterms:created>
  <dcterms:modified xsi:type="dcterms:W3CDTF">2023-01-16T16:41:55Z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5B904CFDC1624000844948BBE108EBC3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