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75" r:id="rId4"/>
    <p:sldId id="261" r:id="rId5"/>
    <p:sldId id="283" r:id="rId6"/>
    <p:sldId id="276" r:id="rId7"/>
    <p:sldId id="262" r:id="rId8"/>
    <p:sldId id="277" r:id="rId9"/>
    <p:sldId id="279" r:id="rId10"/>
    <p:sldId id="281" r:id="rId11"/>
    <p:sldId id="280" r:id="rId12"/>
    <p:sldId id="282" r:id="rId13"/>
    <p:sldId id="263" r:id="rId14"/>
    <p:sldId id="268" r:id="rId15"/>
    <p:sldId id="259" r:id="rId16"/>
  </p:sldIdLst>
  <p:sldSz cx="9144000" cy="6858000" type="screen4x3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6" y="-264"/>
      </p:cViewPr>
      <p:guideLst>
        <p:guide orient="horz" pos="2144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noProof="0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BDDD7D8-4BEF-414C-9E0C-43EB60C874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DDD7D8-4BEF-414C-9E0C-43EB60C8742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11250" y="881063"/>
            <a:ext cx="5135563" cy="3852862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1FF5-5215-423C-93B4-095BEDF9394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D134-D85C-43D8-A48A-59A09BBC603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CE49-2310-4F28-8AEB-A0138279A52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36E0-4BE0-41CE-8B2C-CD689369F61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315D-A2EE-40DC-A078-9EAB92335FB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7D79-5592-40DA-AD2C-6921AFE6D4D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6AB7-C329-4A6B-A2E1-7215C8435B3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A69C-7D33-4889-A557-A6EDA59F4CB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4C1C-8438-49E0-82FB-E982D3CD85C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3DC4-08FD-49E3-9C7C-6E0B0989F8E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01BE-284A-467E-A426-4E666C46F01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547547B-A6F9-4790-BC25-60F18F8622AC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/>
        </p:nvSpPr>
        <p:spPr bwMode="auto">
          <a:xfrm>
            <a:off x="3236684" y="1338489"/>
            <a:ext cx="5646057" cy="131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5400" dirty="0">
                <a:solidFill>
                  <a:srgbClr val="09255F"/>
                </a:solidFill>
              </a:rPr>
              <a:t>Great storybooks</a:t>
            </a:r>
            <a:endParaRPr lang="zh-CN" altLang="en-US" sz="5400" dirty="0">
              <a:solidFill>
                <a:srgbClr val="09255F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 w="9525">
            <a:noFill/>
            <a:bevel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400" dirty="0" smtClean="0">
                <a:solidFill>
                  <a:srgbClr val="09255F"/>
                </a:solidFill>
              </a:rPr>
              <a:t>第二课时</a:t>
            </a:r>
            <a:endParaRPr lang="zh-CN" altLang="en-US" sz="44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12468" y="464779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 descr="1305-110R21031368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55575" y="815975"/>
            <a:ext cx="9178925" cy="5322888"/>
          </a:xfrm>
          <a:prstGeom prst="rect">
            <a:avLst/>
          </a:prstGeom>
          <a:solidFill>
            <a:srgbClr val="FF0000">
              <a:alpha val="1961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1747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1748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1749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3322638" y="2808288"/>
            <a:ext cx="31019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1355"/>
                </a:solidFill>
              </a:rPr>
              <a:t>Listen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3794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795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796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1082675" y="2232025"/>
            <a:ext cx="3917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Are these pens yours?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248275" y="2232025"/>
            <a:ext cx="2495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Yes,they are.</a:t>
            </a:r>
          </a:p>
        </p:txBody>
      </p:sp>
      <p:pic>
        <p:nvPicPr>
          <p:cNvPr id="33799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6450013" y="3028950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3762375" y="3098800"/>
            <a:ext cx="94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5842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5843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5844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19100" y="2157413"/>
            <a:ext cx="6229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Did you play basketball yesterday?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610350" y="2157413"/>
            <a:ext cx="2495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No,I didn’t.</a:t>
            </a: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7821613" y="3028950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5133975" y="3098800"/>
            <a:ext cx="94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03263" y="1971675"/>
            <a:ext cx="33845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Where do you live?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68850" y="1971675"/>
            <a:ext cx="3917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I live on May Street.</a:t>
            </a: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2828925" y="3230563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7212013" y="3071813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/>
                <a:sym typeface="Arial" panose="020B0604020202020204" pitchFamily="34" charset="0"/>
              </a:rPr>
              <a:t>Summary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957263" y="814388"/>
            <a:ext cx="6629400" cy="73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/>
              </a:rPr>
              <a:t>本课重点：掌握句子语调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57263" y="1751013"/>
            <a:ext cx="3740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Do you like skating?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4660900" y="1751013"/>
            <a:ext cx="94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985838" y="2460625"/>
            <a:ext cx="1784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/>
              <a:t>Yes,I</a:t>
            </a:r>
            <a:r>
              <a:rPr lang="en-US" altLang="zh-CN" sz="2800" dirty="0"/>
              <a:t> do.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2940050" y="2503488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985838" y="3025775"/>
            <a:ext cx="462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What animals do you like?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012825" y="3602038"/>
            <a:ext cx="2673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I like tigers.</a:t>
            </a:r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3843338" y="3660775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5614988" y="3025775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985838" y="4572000"/>
            <a:ext cx="717073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ym typeface="Times New Roman" panose="02020603050405020304"/>
              </a:rPr>
              <a:t>朗读一般疑问句时要用升调；朗读肯定句、否定句、特殊疑问句和陈述句用降调</a:t>
            </a:r>
            <a:r>
              <a:rPr lang="zh-CN" altLang="en-US" sz="2800" b="1" dirty="0" smtClean="0">
                <a:solidFill>
                  <a:srgbClr val="000000"/>
                </a:solidFill>
                <a:sym typeface="Times New Roman" panose="02020603050405020304"/>
              </a:rPr>
              <a:t>。 </a:t>
            </a:r>
            <a:endParaRPr lang="zh-CN" altLang="en-US" sz="2800" b="1" dirty="0">
              <a:solidFill>
                <a:srgbClr val="000000"/>
              </a:solidFill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4036" grpId="0"/>
      <p:bldP spid="44038" grpId="0"/>
      <p:bldP spid="44041" grpId="0"/>
      <p:bldP spid="44042" grpId="0"/>
      <p:bldP spid="440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3881438"/>
            <a:ext cx="534988" cy="476250"/>
          </a:xfrm>
        </p:spPr>
        <p:txBody>
          <a:bodyPr/>
          <a:lstStyle/>
          <a:p>
            <a:pPr eaLnBrk="1" hangingPunct="1"/>
            <a:r>
              <a:rPr lang="zh-CN" altLang="en-US" sz="700" smtClean="0">
                <a:solidFill>
                  <a:srgbClr val="EDEDED"/>
                </a:solidFill>
              </a:rPr>
              <a:t>The En</a:t>
            </a:r>
            <a:r>
              <a:rPr lang="zh-CN" altLang="en-US" sz="4000" smtClean="0">
                <a:solidFill>
                  <a:srgbClr val="EDEDED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dirty="0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dirty="0" smtClean="0">
              <a:solidFill>
                <a:srgbClr val="E93750"/>
              </a:solidFill>
            </a:endParaRPr>
          </a:p>
        </p:txBody>
      </p:sp>
      <p:sp>
        <p:nvSpPr>
          <p:cNvPr id="16386" name="TextBox 8"/>
          <p:cNvSpPr txBox="1">
            <a:spLocks noChangeArrowheads="1"/>
          </p:cNvSpPr>
          <p:nvPr/>
        </p:nvSpPr>
        <p:spPr bwMode="auto">
          <a:xfrm>
            <a:off x="1030288" y="828675"/>
            <a:ext cx="7656512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/>
              </a:rPr>
              <a:t>What are your classmates</a:t>
            </a:r>
            <a:r>
              <a:rPr lang="en-US" altLang="zh-CN" sz="2800" dirty="0"/>
              <a:t>’</a:t>
            </a:r>
            <a:r>
              <a:rPr lang="en-US" altLang="zh-CN" sz="2800" dirty="0">
                <a:latin typeface="Times New Roman" panose="02020603050405020304"/>
              </a:rPr>
              <a:t> </a:t>
            </a:r>
            <a:r>
              <a:rPr lang="en-US" altLang="zh-CN" sz="2800" dirty="0" err="1">
                <a:latin typeface="Times New Roman" panose="02020603050405020304"/>
              </a:rPr>
              <a:t>favourite</a:t>
            </a:r>
            <a:r>
              <a:rPr lang="en-US" altLang="zh-CN" sz="2800" dirty="0">
                <a:latin typeface="Times New Roman" panose="02020603050405020304"/>
              </a:rPr>
              <a:t> stories?</a:t>
            </a:r>
            <a:endParaRPr lang="zh-CN" altLang="en-US" sz="2800" dirty="0">
              <a:latin typeface="Times New Roman" panose="02020603050405020304"/>
            </a:endParaRPr>
          </a:p>
        </p:txBody>
      </p:sp>
      <p:pic>
        <p:nvPicPr>
          <p:cNvPr id="16387" name="Picture 2" descr="http://pic2.cxtuku.com/00/08/84/b66137d150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9425" y="2168525"/>
            <a:ext cx="5622925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18434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8435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8436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pic>
        <p:nvPicPr>
          <p:cNvPr id="184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3263900"/>
            <a:ext cx="19161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0263" y="3905250"/>
            <a:ext cx="24003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http://www.qslxx.com/uploadfile/web/020501/2011082104083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23075" y="2716213"/>
            <a:ext cx="20589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圆角矩形标注 11"/>
          <p:cNvSpPr>
            <a:spLocks noChangeArrowheads="1"/>
          </p:cNvSpPr>
          <p:nvPr/>
        </p:nvSpPr>
        <p:spPr bwMode="auto">
          <a:xfrm>
            <a:off x="2700338" y="814388"/>
            <a:ext cx="5986462" cy="2149475"/>
          </a:xfrm>
          <a:prstGeom prst="wedgeRoundRectCallout">
            <a:avLst>
              <a:gd name="adj1" fmla="val -54241"/>
              <a:gd name="adj2" fmla="val 90917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000000"/>
                </a:solidFill>
                <a:sym typeface="Times New Roman" panose="02020603050405020304"/>
              </a:rPr>
              <a:t>Joe’s </a:t>
            </a:r>
            <a:r>
              <a:rPr lang="en-US" altLang="zh-CN" sz="2600" b="1" dirty="0" err="1">
                <a:solidFill>
                  <a:srgbClr val="000000"/>
                </a:solidFill>
                <a:sym typeface="Times New Roman" panose="02020603050405020304"/>
              </a:rPr>
              <a:t>favourite</a:t>
            </a:r>
            <a:r>
              <a:rPr lang="en-US" altLang="zh-CN" sz="2600" b="1" dirty="0">
                <a:solidFill>
                  <a:srgbClr val="000000"/>
                </a:solidFill>
                <a:sym typeface="Times New Roman" panose="02020603050405020304"/>
              </a:rPr>
              <a:t> story is the ugly </a:t>
            </a:r>
            <a:r>
              <a:rPr lang="en-US" altLang="zh-CN" sz="2600" b="1" dirty="0" err="1">
                <a:solidFill>
                  <a:srgbClr val="000000"/>
                </a:solidFill>
                <a:sym typeface="Times New Roman" panose="02020603050405020304"/>
              </a:rPr>
              <a:t>duckling.It’s</a:t>
            </a:r>
            <a:r>
              <a:rPr lang="en-US" altLang="zh-CN" sz="2600" b="1" dirty="0">
                <a:solidFill>
                  <a:srgbClr val="000000"/>
                </a:solidFill>
                <a:sym typeface="Times New Roman" panose="02020603050405020304"/>
              </a:rPr>
              <a:t> about an ugly </a:t>
            </a:r>
            <a:r>
              <a:rPr lang="en-US" altLang="zh-CN" sz="2600" b="1" dirty="0" err="1">
                <a:solidFill>
                  <a:srgbClr val="000000"/>
                </a:solidFill>
                <a:sym typeface="Times New Roman" panose="02020603050405020304"/>
              </a:rPr>
              <a:t>duckling.The</a:t>
            </a:r>
            <a:r>
              <a:rPr lang="en-US" altLang="zh-CN" sz="2600" b="1" dirty="0">
                <a:solidFill>
                  <a:srgbClr val="000000"/>
                </a:solidFill>
                <a:sym typeface="Times New Roman" panose="02020603050405020304"/>
              </a:rPr>
              <a:t> duckling becomes a beautiful </a:t>
            </a:r>
            <a:r>
              <a:rPr lang="en-US" altLang="zh-CN" sz="2600" b="1" dirty="0" err="1">
                <a:solidFill>
                  <a:srgbClr val="000000"/>
                </a:solidFill>
                <a:sym typeface="Times New Roman" panose="02020603050405020304"/>
              </a:rPr>
              <a:t>swan.Andersen</a:t>
            </a:r>
            <a:r>
              <a:rPr lang="en-US" altLang="zh-CN" sz="2600" b="1" dirty="0">
                <a:solidFill>
                  <a:srgbClr val="000000"/>
                </a:solidFill>
                <a:sym typeface="Times New Roman" panose="02020603050405020304"/>
              </a:rPr>
              <a:t> wrote the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Practice in pairs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100138" y="2409825"/>
          <a:ext cx="7289800" cy="2786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Story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Writer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    What is it about?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04" name="TextBox 11"/>
          <p:cNvSpPr txBox="1">
            <a:spLocks noChangeArrowheads="1"/>
          </p:cNvSpPr>
          <p:nvPr/>
        </p:nvSpPr>
        <p:spPr bwMode="auto">
          <a:xfrm>
            <a:off x="1103313" y="1131888"/>
            <a:ext cx="728662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What are your classmates’ </a:t>
            </a:r>
            <a:r>
              <a:rPr lang="en-US" altLang="zh-CN" sz="28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favourite</a:t>
            </a:r>
            <a:r>
              <a:rPr lang="en-US" altLang="zh-CN" sz="28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800" dirty="0" err="1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stories?Talk</a:t>
            </a:r>
            <a:r>
              <a:rPr lang="en-US" altLang="zh-CN" sz="280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with your partners.</a:t>
            </a:r>
            <a:endParaRPr lang="zh-CN" altLang="en-US" sz="2800" dirty="0"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indent="360680"/>
            <a:r>
              <a:rPr lang="en-US" altLang="zh-CN" sz="2800" b="1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>
              <a:solidFill>
                <a:srgbClr val="E93750"/>
              </a:solidFill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582863" y="2517775"/>
            <a:ext cx="36925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/>
              <a:t>Learn the sounds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6462713" y="2517775"/>
            <a:ext cx="9445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1600200" y="2447925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23554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555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3556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57200" y="2011363"/>
            <a:ext cx="3740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Do you like skating?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457200" y="3360738"/>
            <a:ext cx="1784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/>
              <a:t>Yes,I</a:t>
            </a:r>
            <a:r>
              <a:rPr lang="en-US" altLang="zh-CN" sz="2800" dirty="0"/>
              <a:t> do.</a:t>
            </a:r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3051175" y="1657350"/>
            <a:ext cx="94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1425575" y="2941638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2700" y="1541463"/>
            <a:ext cx="26574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  <p:bldP spid="22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57200" y="2011363"/>
            <a:ext cx="3740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Do you like dancing?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57200" y="3360738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NO,I don’t.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04891" flipV="1">
            <a:off x="3051175" y="1657350"/>
            <a:ext cx="9445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1600200" y="2941638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01825"/>
            <a:ext cx="3686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27650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1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7652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" y="2011363"/>
            <a:ext cx="4629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What animals do you like?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0" y="3360738"/>
            <a:ext cx="2673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/>
              <a:t>I like tigers.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2008188" y="2941638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3357563" y="1417638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2138" y="2011363"/>
            <a:ext cx="2687637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indent="360680" algn="l" eaLnBrk="1" hangingPunct="1"/>
            <a:r>
              <a:rPr lang="en-US" altLang="zh-CN" sz="2800" b="1" smtClean="0">
                <a:solidFill>
                  <a:srgbClr val="E93750"/>
                </a:solidFill>
                <a:latin typeface="Times New Roman" panose="02020603050405020304"/>
                <a:ea typeface="微软雅黑" panose="020B0503020204020204" pitchFamily="34" charset="-122"/>
                <a:cs typeface="微软雅黑" panose="020B0503020204020204" pitchFamily="34" charset="-122"/>
              </a:rPr>
              <a:t>Presentation</a:t>
            </a:r>
            <a:endParaRPr lang="zh-CN" altLang="en-US" sz="2800" b="1" smtClean="0">
              <a:solidFill>
                <a:srgbClr val="E93750"/>
              </a:solidFill>
            </a:endParaRPr>
          </a:p>
        </p:txBody>
      </p:sp>
      <p:sp>
        <p:nvSpPr>
          <p:cNvPr id="29698" name="AutoShape 6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699" name="AutoShape 8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700" name="AutoShape 10" descr="http://p3.gexing.com/G1/M00/EC/82/rBACFFI1Jhbii-XhAADFfRBUDGk968_6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457200" y="2011363"/>
            <a:ext cx="44513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When is Children’s Day?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457200" y="3360738"/>
            <a:ext cx="3384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/>
              <a:t>It’s on 1st June.</a:t>
            </a:r>
          </a:p>
        </p:txBody>
      </p:sp>
      <p:pic>
        <p:nvPicPr>
          <p:cNvPr id="29703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2540000" y="2941638"/>
            <a:ext cx="8175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00131">
            <a:off x="3357563" y="1417638"/>
            <a:ext cx="8175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4" descr="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5125" y="3360738"/>
            <a:ext cx="4968875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沪教版小学英语课件模版</Template>
  <TotalTime>0</TotalTime>
  <Words>189</Words>
  <Application>Microsoft Office PowerPoint</Application>
  <PresentationFormat>全屏显示(4:3)</PresentationFormat>
  <Paragraphs>46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Presentation</vt:lpstr>
      <vt:lpstr>Presentation</vt:lpstr>
      <vt:lpstr>Practice in pairs</vt:lpstr>
      <vt:lpstr>PowerPoint 演示文稿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Summary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2015-03-29T11:25:00Z</dcterms:created>
  <dcterms:modified xsi:type="dcterms:W3CDTF">2023-01-16T16:42:00Z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093671A2B37A41C892A93BE444541A26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