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sldIdLst>
    <p:sldId id="256" r:id="rId2"/>
    <p:sldId id="266" r:id="rId3"/>
    <p:sldId id="273" r:id="rId4"/>
    <p:sldId id="271" r:id="rId5"/>
    <p:sldId id="260" r:id="rId6"/>
    <p:sldId id="267" r:id="rId7"/>
    <p:sldId id="29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5" r:id="rId23"/>
    <p:sldId id="294" r:id="rId24"/>
    <p:sldId id="296" r:id="rId25"/>
    <p:sldId id="274" r:id="rId26"/>
    <p:sldId id="272" r:id="rId27"/>
    <p:sldId id="298" r:id="rId28"/>
    <p:sldId id="299" r:id="rId29"/>
    <p:sldId id="275" r:id="rId30"/>
    <p:sldId id="300" r:id="rId31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ctr" latinLnBrk="0" hangingPunct="1">
      <a:lnSpc>
        <a:spcPct val="100000"/>
      </a:lnSpc>
      <a:spcBef>
        <a:spcPct val="5000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ctr" latinLnBrk="0" hangingPunct="1">
      <a:lnSpc>
        <a:spcPct val="100000"/>
      </a:lnSpc>
      <a:spcBef>
        <a:spcPct val="5000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ctr" latinLnBrk="0" hangingPunct="1">
      <a:lnSpc>
        <a:spcPct val="100000"/>
      </a:lnSpc>
      <a:spcBef>
        <a:spcPct val="5000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ctr" latinLnBrk="0" hangingPunct="1">
      <a:lnSpc>
        <a:spcPct val="100000"/>
      </a:lnSpc>
      <a:spcBef>
        <a:spcPct val="5000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ctr" latinLnBrk="0" hangingPunct="1">
      <a:lnSpc>
        <a:spcPct val="100000"/>
      </a:lnSpc>
      <a:spcBef>
        <a:spcPct val="5000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ctr" latinLnBrk="0" hangingPunct="1">
      <a:lnSpc>
        <a:spcPct val="100000"/>
      </a:lnSpc>
      <a:spcBef>
        <a:spcPct val="5000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ctr" latinLnBrk="0" hangingPunct="1">
      <a:lnSpc>
        <a:spcPct val="100000"/>
      </a:lnSpc>
      <a:spcBef>
        <a:spcPct val="5000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ctr" latinLnBrk="0" hangingPunct="1">
      <a:lnSpc>
        <a:spcPct val="100000"/>
      </a:lnSpc>
      <a:spcBef>
        <a:spcPct val="5000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ctr" latinLnBrk="0" hangingPunct="1">
      <a:lnSpc>
        <a:spcPct val="100000"/>
      </a:lnSpc>
      <a:spcBef>
        <a:spcPct val="5000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6D47"/>
    <a:srgbClr val="FFCC00"/>
    <a:srgbClr val="66FF33"/>
    <a:srgbClr val="CCCC00"/>
    <a:srgbClr val="FF3300"/>
    <a:srgbClr val="FFFFCC"/>
    <a:srgbClr val="CCE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85"/>
    <p:restoredTop sz="90929"/>
  </p:normalViewPr>
  <p:slideViewPr>
    <p:cSldViewPr showGuides="1">
      <p:cViewPr>
        <p:scale>
          <a:sx n="107" d="100"/>
          <a:sy n="107" d="100"/>
        </p:scale>
        <p:origin x="-13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fontAlgn="base">
              <a:spcBef>
                <a:spcPct val="0"/>
              </a:spcBef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fontAlgn="base">
              <a:spcBef>
                <a:spcPct val="0"/>
              </a:spcBef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6084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fontAlgn="base">
              <a:spcBef>
                <a:spcPct val="0"/>
              </a:spcBef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>
              <a:spcBef>
                <a:spcPct val="0"/>
              </a:spcBef>
              <a:buNone/>
            </a:pPr>
            <a:fld id="{9A0DB2DC-4C9A-4742-B13C-FB6460FD3503}" type="slidenum">
              <a:rPr lang="en-US" altLang="zh-CN" sz="1200" dirty="0"/>
              <a:t>‹#›</a:t>
            </a:fld>
            <a:endParaRPr lang="en-US" altLang="zh-CN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E01370E-5D65-4C0F-8242-62F60D15565D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spcBef>
                <a:spcPct val="0"/>
              </a:spcBef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9E8EAC4-824F-4D94-A540-AD9054CB098E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spcBef>
                <a:spcPct val="0"/>
              </a:spcBef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B7610FA-1D65-450C-96E8-5009798B3108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spcBef>
                <a:spcPct val="0"/>
              </a:spcBef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58B3813-7C60-45A2-B3DB-C0402D6AF6FB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spcBef>
                <a:spcPct val="0"/>
              </a:spcBef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43A95F2-2282-44A1-80FC-DE1BEFE36D19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spcBef>
                <a:spcPct val="0"/>
              </a:spcBef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9082776-CA17-49BA-AF64-EEBCE14908EE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spcBef>
                <a:spcPct val="0"/>
              </a:spcBef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33AAB96-BF30-4EC4-99B1-ECBFBA815A4A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spcBef>
                <a:spcPct val="0"/>
              </a:spcBef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05E025-80E4-44F9-B79C-75EB6D4B8887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spcBef>
                <a:spcPct val="0"/>
              </a:spcBef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5012BF2-236D-4091-AE82-BC447EA511FC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spcBef>
                <a:spcPct val="0"/>
              </a:spcBef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211B9AC-DB0D-49C5-867B-4E52678700DD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kumimoji="1"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spcBef>
                <a:spcPct val="0"/>
              </a:spcBef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0607161-C411-454B-A924-B7B89B788A4C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base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39" name="Rectangle 2"/>
          <p:cNvSpPr/>
          <p:nvPr/>
        </p:nvSpPr>
        <p:spPr>
          <a:xfrm>
            <a:off x="4479925" y="3017838"/>
            <a:ext cx="184150" cy="8239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/>
            <a:endParaRPr lang="zh-CN" altLang="zh-CN" sz="4800" dirty="0">
              <a:latin typeface="Times New Roman" panose="02020603050405020304" pitchFamily="18" charset="0"/>
            </a:endParaRPr>
          </a:p>
        </p:txBody>
      </p:sp>
      <p:sp>
        <p:nvSpPr>
          <p:cNvPr id="14340" name="Rectangle 4"/>
          <p:cNvSpPr/>
          <p:nvPr/>
        </p:nvSpPr>
        <p:spPr>
          <a:xfrm>
            <a:off x="4632325" y="3170238"/>
            <a:ext cx="184150" cy="8239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/>
            <a:endParaRPr lang="zh-CN" altLang="zh-CN" sz="4800" dirty="0">
              <a:latin typeface="Times New Roman" panose="02020603050405020304" pitchFamily="18" charset="0"/>
            </a:endParaRPr>
          </a:p>
        </p:txBody>
      </p:sp>
      <p:sp>
        <p:nvSpPr>
          <p:cNvPr id="2064" name="WordArt 16"/>
          <p:cNvSpPr>
            <a:spLocks noChangeArrowheads="1" noChangeShapeType="1" noTextEdit="1"/>
          </p:cNvSpPr>
          <p:nvPr/>
        </p:nvSpPr>
        <p:spPr bwMode="auto">
          <a:xfrm>
            <a:off x="914401" y="1067594"/>
            <a:ext cx="7315200" cy="2514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9050">
                <a:solidFill>
                  <a:srgbClr val="FFCC00"/>
                </a:solidFill>
                <a:round/>
              </a14:hiddenLine>
            </a:ext>
          </a:extLst>
        </p:spPr>
        <p:txBody>
          <a:bodyPr wrap="none" numCol="1" fromWordArt="1">
            <a:prstTxWarp prst="textChevron">
              <a:avLst>
                <a:gd name="adj" fmla="val 25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3600" b="1" i="0" u="none" strike="noStrike" kern="10" cap="none" spc="50" normalizeH="0" baseline="0" noProof="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隶书" panose="02010509060101010101" charset="-122"/>
                <a:ea typeface="隶书" panose="02010509060101010101" charset="-122"/>
                <a:cs typeface="+mn-cs"/>
              </a:rPr>
              <a:t>平行四边形的面积</a:t>
            </a:r>
          </a:p>
        </p:txBody>
      </p:sp>
      <p:sp>
        <p:nvSpPr>
          <p:cNvPr id="8" name="矩形 7"/>
          <p:cNvSpPr/>
          <p:nvPr/>
        </p:nvSpPr>
        <p:spPr>
          <a:xfrm>
            <a:off x="3182036" y="6092825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b="1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kumimoji="1" lang="en-US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3555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3556" name="AutoShape 4"/>
          <p:cNvSpPr/>
          <p:nvPr/>
        </p:nvSpPr>
        <p:spPr>
          <a:xfrm flipH="1">
            <a:off x="16764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3557" name="Rectangle 5"/>
          <p:cNvSpPr/>
          <p:nvPr/>
        </p:nvSpPr>
        <p:spPr>
          <a:xfrm>
            <a:off x="3733800" y="38862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3558" name="Line 6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59" name="Line 7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60" name="Line 8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61" name="Line 9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62" name="Line 10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63" name="Line 11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64" name="Line 12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65" name="Line 13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66" name="Line 14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67" name="Line 15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68" name="Line 16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69" name="Line 17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70" name="Line 18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71" name="Line 19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72" name="Line 20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73" name="Line 21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74" name="Line 22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75" name="Line 23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76" name="Line 24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77" name="Line 25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78" name="Line 26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79" name="Line 27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80" name="Line 28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81" name="Line 29"/>
          <p:cNvSpPr/>
          <p:nvPr/>
        </p:nvSpPr>
        <p:spPr>
          <a:xfrm>
            <a:off x="16764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82" name="Line 30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83" name="Line 31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84" name="Line 3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85" name="Line 33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86" name="Line 34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87" name="Line 35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88" name="Text Box 36"/>
          <p:cNvSpPr txBox="1"/>
          <p:nvPr/>
        </p:nvSpPr>
        <p:spPr>
          <a:xfrm>
            <a:off x="5638800" y="5668963"/>
            <a:ext cx="1100138" cy="1189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3589" name="Rectangle 37"/>
          <p:cNvSpPr/>
          <p:nvPr/>
        </p:nvSpPr>
        <p:spPr>
          <a:xfrm>
            <a:off x="2133600" y="42672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23590" name="Rectangle 38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23591" name="Rectangle 39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</p:spTree>
  </p:cSld>
  <p:clrMapOvr>
    <a:masterClrMapping/>
  </p:clrMapOvr>
  <p:transition advTm="1000">
    <p:sndAc>
      <p:stSnd>
        <p:snd r:embed="rId2" name="最大化时发出蛙鸣声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4579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4580" name="AutoShape 4"/>
          <p:cNvSpPr/>
          <p:nvPr/>
        </p:nvSpPr>
        <p:spPr>
          <a:xfrm flipH="1">
            <a:off x="19812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4581" name="Rectangle 5"/>
          <p:cNvSpPr/>
          <p:nvPr/>
        </p:nvSpPr>
        <p:spPr>
          <a:xfrm>
            <a:off x="3733800" y="38862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4582" name="Line 6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83" name="Line 7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84" name="Line 8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85" name="Line 9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86" name="Line 10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87" name="Line 11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88" name="Line 12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89" name="Line 13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90" name="Line 14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91" name="Line 15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92" name="Line 16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93" name="Line 17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94" name="Line 18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95" name="Line 19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96" name="Line 20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97" name="Line 21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98" name="Line 22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99" name="Line 23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00" name="Line 24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01" name="Line 25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02" name="Line 26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03" name="Line 27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04" name="Line 28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05" name="Line 29"/>
          <p:cNvSpPr/>
          <p:nvPr/>
        </p:nvSpPr>
        <p:spPr>
          <a:xfrm>
            <a:off x="19812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06" name="Line 30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07" name="Line 31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08" name="Line 3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09" name="Line 33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10" name="Line 34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11" name="Line 35"/>
          <p:cNvSpPr/>
          <p:nvPr/>
        </p:nvSpPr>
        <p:spPr>
          <a:xfrm>
            <a:off x="40386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12" name="Text Box 36"/>
          <p:cNvSpPr txBox="1"/>
          <p:nvPr/>
        </p:nvSpPr>
        <p:spPr>
          <a:xfrm>
            <a:off x="5638800" y="5668963"/>
            <a:ext cx="1100138" cy="1189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4613" name="Rectangle 37"/>
          <p:cNvSpPr/>
          <p:nvPr/>
        </p:nvSpPr>
        <p:spPr>
          <a:xfrm>
            <a:off x="2133600" y="42672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24614" name="Rectangle 38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24615" name="Rectangle 39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  <p:sp>
        <p:nvSpPr>
          <p:cNvPr id="24616" name="Line 40"/>
          <p:cNvSpPr/>
          <p:nvPr/>
        </p:nvSpPr>
        <p:spPr>
          <a:xfrm flipH="1">
            <a:off x="1676400" y="1143000"/>
            <a:ext cx="205740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17" name="Line 41"/>
          <p:cNvSpPr/>
          <p:nvPr/>
        </p:nvSpPr>
        <p:spPr>
          <a:xfrm>
            <a:off x="1676400" y="3200400"/>
            <a:ext cx="685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Tm="1000">
    <p:sndAc>
      <p:stSnd>
        <p:snd r:embed="rId2" name="最大化时发出蛙鸣声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5603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5604" name="AutoShape 4"/>
          <p:cNvSpPr/>
          <p:nvPr/>
        </p:nvSpPr>
        <p:spPr>
          <a:xfrm flipH="1">
            <a:off x="23622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5605" name="Rectangle 5"/>
          <p:cNvSpPr/>
          <p:nvPr/>
        </p:nvSpPr>
        <p:spPr>
          <a:xfrm>
            <a:off x="3733800" y="38862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5606" name="Line 6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7" name="Line 7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8" name="Line 8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9" name="Line 9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0" name="Line 10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1" name="Line 11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2" name="Line 12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3" name="Line 13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4" name="Line 14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5" name="Line 15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6" name="Line 16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7" name="Line 17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8" name="Line 18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9" name="Line 19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20" name="Line 20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21" name="Line 21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22" name="Line 22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23" name="Line 23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24" name="Line 24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25" name="Line 25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26" name="Line 26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27" name="Line 27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28" name="Line 28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29" name="Line 29"/>
          <p:cNvSpPr/>
          <p:nvPr/>
        </p:nvSpPr>
        <p:spPr>
          <a:xfrm>
            <a:off x="23622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30" name="Line 30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31" name="Line 31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32" name="Line 3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33" name="Line 33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34" name="Line 34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35" name="Line 35"/>
          <p:cNvSpPr/>
          <p:nvPr/>
        </p:nvSpPr>
        <p:spPr>
          <a:xfrm>
            <a:off x="44196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36" name="Text Box 36"/>
          <p:cNvSpPr txBox="1"/>
          <p:nvPr/>
        </p:nvSpPr>
        <p:spPr>
          <a:xfrm>
            <a:off x="5638800" y="5668963"/>
            <a:ext cx="1100138" cy="1189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5637" name="Rectangle 37"/>
          <p:cNvSpPr/>
          <p:nvPr/>
        </p:nvSpPr>
        <p:spPr>
          <a:xfrm>
            <a:off x="2133600" y="42672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25638" name="Rectangle 38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25639" name="Rectangle 39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  <p:sp>
        <p:nvSpPr>
          <p:cNvPr id="25640" name="Line 40"/>
          <p:cNvSpPr/>
          <p:nvPr/>
        </p:nvSpPr>
        <p:spPr>
          <a:xfrm flipH="1">
            <a:off x="1676400" y="1143000"/>
            <a:ext cx="205740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41" name="Line 41"/>
          <p:cNvSpPr/>
          <p:nvPr/>
        </p:nvSpPr>
        <p:spPr>
          <a:xfrm>
            <a:off x="1676400" y="3200400"/>
            <a:ext cx="685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Tm="1000">
    <p:sndAc>
      <p:stSnd>
        <p:snd r:embed="rId2" name="最大化时发出蛙鸣声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6627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6628" name="AutoShape 4"/>
          <p:cNvSpPr/>
          <p:nvPr/>
        </p:nvSpPr>
        <p:spPr>
          <a:xfrm flipH="1">
            <a:off x="27432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6629" name="Rectangle 5"/>
          <p:cNvSpPr/>
          <p:nvPr/>
        </p:nvSpPr>
        <p:spPr>
          <a:xfrm>
            <a:off x="3733800" y="38862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6630" name="Line 6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1" name="Line 7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2" name="Line 8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3" name="Line 9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4" name="Line 10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5" name="Line 11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6" name="Line 12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7" name="Line 13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8" name="Line 14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9" name="Line 15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40" name="Line 16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41" name="Line 17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42" name="Line 18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43" name="Line 19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44" name="Line 20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45" name="Line 21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46" name="Line 22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47" name="Line 23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48" name="Line 24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49" name="Line 25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50" name="Line 26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51" name="Line 27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52" name="Line 28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53" name="Line 29"/>
          <p:cNvSpPr/>
          <p:nvPr/>
        </p:nvSpPr>
        <p:spPr>
          <a:xfrm>
            <a:off x="27432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54" name="Line 30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55" name="Line 31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56" name="Line 3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57" name="Line 33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58" name="Line 34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59" name="Line 35"/>
          <p:cNvSpPr/>
          <p:nvPr/>
        </p:nvSpPr>
        <p:spPr>
          <a:xfrm>
            <a:off x="48006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60" name="Text Box 36"/>
          <p:cNvSpPr txBox="1"/>
          <p:nvPr/>
        </p:nvSpPr>
        <p:spPr>
          <a:xfrm>
            <a:off x="5638800" y="5668963"/>
            <a:ext cx="1100138" cy="1189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6661" name="Rectangle 37"/>
          <p:cNvSpPr/>
          <p:nvPr/>
        </p:nvSpPr>
        <p:spPr>
          <a:xfrm>
            <a:off x="2133600" y="42672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26662" name="Rectangle 38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26663" name="Rectangle 39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  <p:sp>
        <p:nvSpPr>
          <p:cNvPr id="26664" name="Line 40"/>
          <p:cNvSpPr/>
          <p:nvPr/>
        </p:nvSpPr>
        <p:spPr>
          <a:xfrm flipH="1">
            <a:off x="1676400" y="1143000"/>
            <a:ext cx="205740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65" name="Line 41"/>
          <p:cNvSpPr/>
          <p:nvPr/>
        </p:nvSpPr>
        <p:spPr>
          <a:xfrm>
            <a:off x="1676400" y="3200400"/>
            <a:ext cx="1371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Tm="1000">
    <p:sndAc>
      <p:stSnd>
        <p:snd r:embed="rId2" name="最大化时发出蛙鸣声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7651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7652" name="AutoShape 4"/>
          <p:cNvSpPr/>
          <p:nvPr/>
        </p:nvSpPr>
        <p:spPr>
          <a:xfrm flipH="1">
            <a:off x="30480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7653" name="Rectangle 5"/>
          <p:cNvSpPr/>
          <p:nvPr/>
        </p:nvSpPr>
        <p:spPr>
          <a:xfrm>
            <a:off x="3733800" y="38862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7654" name="Line 6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5" name="Line 7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6" name="Line 8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7" name="Line 9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8" name="Line 10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9" name="Line 11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60" name="Line 12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61" name="Line 13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62" name="Line 14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63" name="Line 15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64" name="Line 16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65" name="Line 17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66" name="Line 18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67" name="Line 19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68" name="Line 20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69" name="Line 21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70" name="Line 22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71" name="Line 23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72" name="Line 24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73" name="Line 25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74" name="Line 26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75" name="Line 27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76" name="Line 28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77" name="Line 29"/>
          <p:cNvSpPr/>
          <p:nvPr/>
        </p:nvSpPr>
        <p:spPr>
          <a:xfrm>
            <a:off x="30480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78" name="Line 30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79" name="Line 31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80" name="Line 3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81" name="Line 33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82" name="Line 34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83" name="Line 35"/>
          <p:cNvSpPr/>
          <p:nvPr/>
        </p:nvSpPr>
        <p:spPr>
          <a:xfrm>
            <a:off x="51054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84" name="Text Box 36"/>
          <p:cNvSpPr txBox="1"/>
          <p:nvPr/>
        </p:nvSpPr>
        <p:spPr>
          <a:xfrm>
            <a:off x="5638800" y="5668963"/>
            <a:ext cx="1100138" cy="1189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7685" name="Rectangle 37"/>
          <p:cNvSpPr/>
          <p:nvPr/>
        </p:nvSpPr>
        <p:spPr>
          <a:xfrm>
            <a:off x="2133600" y="42672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27686" name="Rectangle 38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27687" name="Rectangle 39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  <p:sp>
        <p:nvSpPr>
          <p:cNvPr id="27688" name="Line 40"/>
          <p:cNvSpPr/>
          <p:nvPr/>
        </p:nvSpPr>
        <p:spPr>
          <a:xfrm flipH="1">
            <a:off x="1676400" y="1143000"/>
            <a:ext cx="205740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89" name="Line 41"/>
          <p:cNvSpPr/>
          <p:nvPr/>
        </p:nvSpPr>
        <p:spPr>
          <a:xfrm>
            <a:off x="1676400" y="3200400"/>
            <a:ext cx="1371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Tm="1000">
    <p:sndAc>
      <p:stSnd>
        <p:snd r:embed="rId2" name="最大化时发出蛙鸣声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8675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8676" name="AutoShape 4"/>
          <p:cNvSpPr/>
          <p:nvPr/>
        </p:nvSpPr>
        <p:spPr>
          <a:xfrm flipH="1">
            <a:off x="34290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8677" name="Rectangle 5"/>
          <p:cNvSpPr/>
          <p:nvPr/>
        </p:nvSpPr>
        <p:spPr>
          <a:xfrm>
            <a:off x="3733800" y="38862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8678" name="Line 6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79" name="Line 7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0" name="Line 8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1" name="Line 9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2" name="Line 10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3" name="Line 11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4" name="Line 12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5" name="Line 13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6" name="Line 14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7" name="Line 15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8" name="Line 16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9" name="Line 17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90" name="Line 18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91" name="Line 19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92" name="Line 20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93" name="Line 21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94" name="Line 22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95" name="Line 23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96" name="Line 24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97" name="Line 25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98" name="Line 26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99" name="Line 27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00" name="Line 28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01" name="Line 29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02" name="Line 30"/>
          <p:cNvSpPr/>
          <p:nvPr/>
        </p:nvSpPr>
        <p:spPr>
          <a:xfrm>
            <a:off x="34290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03" name="Line 31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04" name="Line 3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05" name="Line 33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06" name="Line 34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07" name="Line 35"/>
          <p:cNvSpPr/>
          <p:nvPr/>
        </p:nvSpPr>
        <p:spPr>
          <a:xfrm>
            <a:off x="54864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08" name="Text Box 36"/>
          <p:cNvSpPr txBox="1"/>
          <p:nvPr/>
        </p:nvSpPr>
        <p:spPr>
          <a:xfrm>
            <a:off x="5638800" y="5668963"/>
            <a:ext cx="1100138" cy="1189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8709" name="Rectangle 37"/>
          <p:cNvSpPr/>
          <p:nvPr/>
        </p:nvSpPr>
        <p:spPr>
          <a:xfrm>
            <a:off x="2133600" y="42672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28710" name="Rectangle 38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28711" name="Rectangle 39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  <p:sp>
        <p:nvSpPr>
          <p:cNvPr id="28712" name="Line 40"/>
          <p:cNvSpPr/>
          <p:nvPr/>
        </p:nvSpPr>
        <p:spPr>
          <a:xfrm flipH="1">
            <a:off x="1676400" y="1143000"/>
            <a:ext cx="205740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13" name="Line 41"/>
          <p:cNvSpPr/>
          <p:nvPr/>
        </p:nvSpPr>
        <p:spPr>
          <a:xfrm>
            <a:off x="1676400" y="3200400"/>
            <a:ext cx="2133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Tm="1000">
    <p:sndAc>
      <p:stSnd>
        <p:snd r:embed="rId2" name="最大化时发出蛙鸣声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9699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9700" name="AutoShape 4"/>
          <p:cNvSpPr/>
          <p:nvPr/>
        </p:nvSpPr>
        <p:spPr>
          <a:xfrm flipH="1">
            <a:off x="37338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9701" name="Rectangle 5"/>
          <p:cNvSpPr/>
          <p:nvPr/>
        </p:nvSpPr>
        <p:spPr>
          <a:xfrm>
            <a:off x="3733800" y="38862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9702" name="Line 6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03" name="Line 7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04" name="Line 8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05" name="Line 9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06" name="Line 10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07" name="Line 11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08" name="Line 12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09" name="Line 13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10" name="Line 14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11" name="Line 15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12" name="Line 16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13" name="Line 17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14" name="Line 18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15" name="Line 19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16" name="Line 20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17" name="Line 21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18" name="Line 22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19" name="Line 23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20" name="Line 24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21" name="Line 25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22" name="Line 26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23" name="Line 27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24" name="Line 28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25" name="Line 29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26" name="Line 30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27" name="Line 31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28" name="Line 3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29" name="Line 33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30" name="Line 34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31" name="Line 35"/>
          <p:cNvSpPr/>
          <p:nvPr/>
        </p:nvSpPr>
        <p:spPr>
          <a:xfrm>
            <a:off x="57912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32" name="Text Box 36"/>
          <p:cNvSpPr txBox="1"/>
          <p:nvPr/>
        </p:nvSpPr>
        <p:spPr>
          <a:xfrm>
            <a:off x="5638800" y="5668963"/>
            <a:ext cx="1100138" cy="1189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9733" name="Rectangle 37"/>
          <p:cNvSpPr/>
          <p:nvPr/>
        </p:nvSpPr>
        <p:spPr>
          <a:xfrm>
            <a:off x="2133600" y="42672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29734" name="Rectangle 38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29735" name="Rectangle 39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  <p:sp>
        <p:nvSpPr>
          <p:cNvPr id="29736" name="Line 40"/>
          <p:cNvSpPr/>
          <p:nvPr/>
        </p:nvSpPr>
        <p:spPr>
          <a:xfrm flipH="1">
            <a:off x="1676400" y="1143000"/>
            <a:ext cx="205740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37" name="Line 41"/>
          <p:cNvSpPr/>
          <p:nvPr/>
        </p:nvSpPr>
        <p:spPr>
          <a:xfrm>
            <a:off x="1676400" y="3200400"/>
            <a:ext cx="2133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Tm="1000">
    <p:sndAc>
      <p:stSnd>
        <p:snd r:embed="rId2" name="最大化时发出蛙鸣声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0723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0724" name="AutoShape 4"/>
          <p:cNvSpPr/>
          <p:nvPr/>
        </p:nvSpPr>
        <p:spPr>
          <a:xfrm flipH="1">
            <a:off x="41148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0725" name="Rectangle 5"/>
          <p:cNvSpPr/>
          <p:nvPr/>
        </p:nvSpPr>
        <p:spPr>
          <a:xfrm>
            <a:off x="3733800" y="38862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0726" name="Line 6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27" name="Line 7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28" name="Line 8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29" name="Line 9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30" name="Line 10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31" name="Line 11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32" name="Line 12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33" name="Line 13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34" name="Line 14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35" name="Line 15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36" name="Line 16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37" name="Line 17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38" name="Line 18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39" name="Line 19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40" name="Line 20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41" name="Line 21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42" name="Line 22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43" name="Line 23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44" name="Line 24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45" name="Line 25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46" name="Line 26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47" name="Line 27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48" name="Line 28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49" name="Line 29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50" name="Line 30"/>
          <p:cNvSpPr/>
          <p:nvPr/>
        </p:nvSpPr>
        <p:spPr>
          <a:xfrm>
            <a:off x="4114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51" name="Line 31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52" name="Line 3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53" name="Line 33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54" name="Line 34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55" name="Line 35"/>
          <p:cNvSpPr/>
          <p:nvPr/>
        </p:nvSpPr>
        <p:spPr>
          <a:xfrm>
            <a:off x="61722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56" name="Text Box 36"/>
          <p:cNvSpPr txBox="1"/>
          <p:nvPr/>
        </p:nvSpPr>
        <p:spPr>
          <a:xfrm>
            <a:off x="5638800" y="5668963"/>
            <a:ext cx="1100138" cy="1189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0757" name="Rectangle 37"/>
          <p:cNvSpPr/>
          <p:nvPr/>
        </p:nvSpPr>
        <p:spPr>
          <a:xfrm>
            <a:off x="2133600" y="42672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30758" name="Rectangle 38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30759" name="Rectangle 39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  <p:sp>
        <p:nvSpPr>
          <p:cNvPr id="30760" name="Line 40"/>
          <p:cNvSpPr/>
          <p:nvPr/>
        </p:nvSpPr>
        <p:spPr>
          <a:xfrm flipH="1">
            <a:off x="1676400" y="1143000"/>
            <a:ext cx="205740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61" name="Line 41"/>
          <p:cNvSpPr/>
          <p:nvPr/>
        </p:nvSpPr>
        <p:spPr>
          <a:xfrm>
            <a:off x="1676400" y="3200400"/>
            <a:ext cx="2133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Tm="1000">
    <p:sndAc>
      <p:stSnd>
        <p:snd r:embed="rId2" name="最大化时发出蛙鸣声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1747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1748" name="AutoShape 4"/>
          <p:cNvSpPr/>
          <p:nvPr/>
        </p:nvSpPr>
        <p:spPr>
          <a:xfrm flipH="1">
            <a:off x="44196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1749" name="Rectangle 5"/>
          <p:cNvSpPr/>
          <p:nvPr/>
        </p:nvSpPr>
        <p:spPr>
          <a:xfrm>
            <a:off x="3733800" y="38862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1750" name="Line 6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1" name="Line 7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2" name="Line 8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3" name="Line 9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4" name="Line 10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5" name="Line 11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6" name="Line 12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7" name="Line 13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8" name="Line 14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9" name="Line 15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60" name="Line 16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61" name="Line 17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62" name="Line 18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63" name="Line 19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64" name="Line 20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65" name="Line 21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66" name="Line 22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67" name="Line 23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68" name="Line 24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69" name="Line 25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70" name="Line 26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71" name="Line 27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72" name="Line 28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73" name="Line 29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74" name="Line 30"/>
          <p:cNvSpPr/>
          <p:nvPr/>
        </p:nvSpPr>
        <p:spPr>
          <a:xfrm>
            <a:off x="44196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75" name="Line 31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76" name="Line 3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77" name="Line 33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78" name="Line 34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79" name="Line 35"/>
          <p:cNvSpPr/>
          <p:nvPr/>
        </p:nvSpPr>
        <p:spPr>
          <a:xfrm>
            <a:off x="64770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80" name="Text Box 36"/>
          <p:cNvSpPr txBox="1"/>
          <p:nvPr/>
        </p:nvSpPr>
        <p:spPr>
          <a:xfrm>
            <a:off x="5638800" y="5668963"/>
            <a:ext cx="1100138" cy="1189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1781" name="Rectangle 37"/>
          <p:cNvSpPr/>
          <p:nvPr/>
        </p:nvSpPr>
        <p:spPr>
          <a:xfrm>
            <a:off x="2133600" y="42672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31782" name="Rectangle 38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31783" name="Rectangle 39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  <p:sp>
        <p:nvSpPr>
          <p:cNvPr id="31784" name="Line 40"/>
          <p:cNvSpPr/>
          <p:nvPr/>
        </p:nvSpPr>
        <p:spPr>
          <a:xfrm flipH="1">
            <a:off x="1676400" y="1143000"/>
            <a:ext cx="205740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85" name="Line 41"/>
          <p:cNvSpPr/>
          <p:nvPr/>
        </p:nvSpPr>
        <p:spPr>
          <a:xfrm>
            <a:off x="1676400" y="3200400"/>
            <a:ext cx="2133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Tm="1000">
    <p:sndAc>
      <p:stSnd>
        <p:snd r:embed="rId2" name="最大化时发出蛙鸣声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2771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2772" name="AutoShape 4"/>
          <p:cNvSpPr/>
          <p:nvPr/>
        </p:nvSpPr>
        <p:spPr>
          <a:xfrm flipH="1">
            <a:off x="48006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2773" name="Rectangle 5"/>
          <p:cNvSpPr/>
          <p:nvPr/>
        </p:nvSpPr>
        <p:spPr>
          <a:xfrm>
            <a:off x="3733800" y="38862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2774" name="Line 6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5" name="Line 7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6" name="Line 8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7" name="Line 9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8" name="Line 10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9" name="Line 11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0" name="Line 12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1" name="Line 13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2" name="Line 14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3" name="Line 15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4" name="Line 16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5" name="Line 17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6" name="Line 18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7" name="Line 19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8" name="Line 20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9" name="Line 21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0" name="Line 22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1" name="Line 23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2" name="Line 24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3" name="Line 25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4" name="Line 26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5" name="Line 27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6" name="Line 28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7" name="Line 29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8" name="Line 30"/>
          <p:cNvSpPr/>
          <p:nvPr/>
        </p:nvSpPr>
        <p:spPr>
          <a:xfrm>
            <a:off x="48006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9" name="Line 31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800" name="Line 3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801" name="Line 33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802" name="Line 34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803" name="Line 35"/>
          <p:cNvSpPr/>
          <p:nvPr/>
        </p:nvSpPr>
        <p:spPr>
          <a:xfrm>
            <a:off x="68580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804" name="Text Box 36"/>
          <p:cNvSpPr txBox="1"/>
          <p:nvPr/>
        </p:nvSpPr>
        <p:spPr>
          <a:xfrm>
            <a:off x="5638800" y="5668963"/>
            <a:ext cx="1100138" cy="1189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2805" name="Rectangle 37"/>
          <p:cNvSpPr/>
          <p:nvPr/>
        </p:nvSpPr>
        <p:spPr>
          <a:xfrm>
            <a:off x="2133600" y="42672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32806" name="Rectangle 38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32807" name="Rectangle 39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  <p:sp>
        <p:nvSpPr>
          <p:cNvPr id="32808" name="Line 40"/>
          <p:cNvSpPr/>
          <p:nvPr/>
        </p:nvSpPr>
        <p:spPr>
          <a:xfrm flipH="1">
            <a:off x="1676400" y="1143000"/>
            <a:ext cx="205740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809" name="Line 41"/>
          <p:cNvSpPr/>
          <p:nvPr/>
        </p:nvSpPr>
        <p:spPr>
          <a:xfrm>
            <a:off x="1676400" y="3200400"/>
            <a:ext cx="2133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Tm="1000">
    <p:sndAc>
      <p:stSnd>
        <p:snd r:embed="rId2" name="最大化时发出蛙鸣声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/>
          <p:nvPr/>
        </p:nvSpPr>
        <p:spPr>
          <a:xfrm>
            <a:off x="3048000" y="838200"/>
            <a:ext cx="2811463" cy="1828800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4339" name="Line 3"/>
          <p:cNvSpPr/>
          <p:nvPr/>
        </p:nvSpPr>
        <p:spPr>
          <a:xfrm>
            <a:off x="3048000" y="2667000"/>
            <a:ext cx="2819400" cy="0"/>
          </a:xfrm>
          <a:prstGeom prst="line">
            <a:avLst/>
          </a:prstGeom>
          <a:ln w="381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40" name="Line 4"/>
          <p:cNvSpPr/>
          <p:nvPr/>
        </p:nvSpPr>
        <p:spPr>
          <a:xfrm flipV="1">
            <a:off x="5867400" y="838200"/>
            <a:ext cx="0" cy="1828800"/>
          </a:xfrm>
          <a:prstGeom prst="line">
            <a:avLst/>
          </a:prstGeom>
          <a:ln w="381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41" name="Text Box 5"/>
          <p:cNvSpPr txBox="1"/>
          <p:nvPr/>
        </p:nvSpPr>
        <p:spPr>
          <a:xfrm>
            <a:off x="5943600" y="1524000"/>
            <a:ext cx="1066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/>
            <a:r>
              <a:rPr lang="zh-CN" altLang="en-US" sz="2800" dirty="0">
                <a:latin typeface="Times New Roman" panose="02020603050405020304" pitchFamily="18" charset="0"/>
              </a:rPr>
              <a:t>宽</a:t>
            </a:r>
          </a:p>
        </p:txBody>
      </p:sp>
      <p:sp>
        <p:nvSpPr>
          <p:cNvPr id="14342" name="Text Box 6"/>
          <p:cNvSpPr txBox="1"/>
          <p:nvPr/>
        </p:nvSpPr>
        <p:spPr>
          <a:xfrm>
            <a:off x="4248150" y="2743200"/>
            <a:ext cx="1219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/>
            <a:r>
              <a:rPr lang="zh-CN" altLang="en-US" sz="2800" dirty="0">
                <a:latin typeface="Times New Roman" panose="02020603050405020304" pitchFamily="18" charset="0"/>
              </a:rPr>
              <a:t>长</a:t>
            </a:r>
          </a:p>
        </p:txBody>
      </p:sp>
      <p:sp>
        <p:nvSpPr>
          <p:cNvPr id="14343" name="Text Box 7"/>
          <p:cNvSpPr txBox="1"/>
          <p:nvPr/>
        </p:nvSpPr>
        <p:spPr>
          <a:xfrm>
            <a:off x="685800" y="3733800"/>
            <a:ext cx="77724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/>
            <a:r>
              <a:rPr lang="zh-CN" altLang="en-US" sz="6000" dirty="0">
                <a:latin typeface="Times New Roman" panose="02020603050405020304" pitchFamily="18" charset="0"/>
              </a:rPr>
              <a:t>长方形的面积</a:t>
            </a:r>
            <a:r>
              <a:rPr lang="en-US" altLang="zh-CN" sz="6000" dirty="0">
                <a:latin typeface="Times New Roman" panose="02020603050405020304" pitchFamily="18" charset="0"/>
              </a:rPr>
              <a:t>=</a:t>
            </a:r>
            <a:r>
              <a:rPr lang="zh-CN" altLang="en-US" sz="6000" dirty="0">
                <a:solidFill>
                  <a:srgbClr val="FF3300"/>
                </a:solidFill>
                <a:latin typeface="Times New Roman" panose="02020603050405020304" pitchFamily="18" charset="0"/>
              </a:rPr>
              <a:t>长</a:t>
            </a:r>
            <a:r>
              <a:rPr lang="en-US" altLang="zh-CN" sz="60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zh-CN" altLang="en-US" sz="6000" dirty="0">
                <a:solidFill>
                  <a:srgbClr val="FF3300"/>
                </a:solidFill>
                <a:latin typeface="Times New Roman" panose="02020603050405020304" pitchFamily="18" charset="0"/>
              </a:rPr>
              <a:t>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41" grpId="0"/>
      <p:bldP spid="14342" grpId="0"/>
      <p:bldP spid="1434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3795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3796" name="AutoShape 4"/>
          <p:cNvSpPr/>
          <p:nvPr/>
        </p:nvSpPr>
        <p:spPr>
          <a:xfrm flipH="1">
            <a:off x="51054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3797" name="Rectangle 5"/>
          <p:cNvSpPr/>
          <p:nvPr/>
        </p:nvSpPr>
        <p:spPr>
          <a:xfrm>
            <a:off x="3733800" y="38862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3798" name="Line 6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799" name="Line 7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00" name="Line 8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01" name="Line 9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02" name="Line 10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03" name="Line 11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04" name="Line 12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05" name="Line 13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06" name="Line 14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07" name="Line 15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08" name="Line 16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09" name="Line 17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10" name="Line 18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11" name="Line 19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12" name="Line 20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13" name="Line 21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14" name="Line 22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15" name="Line 23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16" name="Line 24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17" name="Line 25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18" name="Line 26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19" name="Line 27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20" name="Line 28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21" name="Line 29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22" name="Line 30"/>
          <p:cNvSpPr/>
          <p:nvPr/>
        </p:nvSpPr>
        <p:spPr>
          <a:xfrm>
            <a:off x="51054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23" name="Line 31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24" name="Line 3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25" name="Line 33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26" name="Line 34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27" name="Line 35"/>
          <p:cNvSpPr/>
          <p:nvPr/>
        </p:nvSpPr>
        <p:spPr>
          <a:xfrm>
            <a:off x="7162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28" name="Text Box 36"/>
          <p:cNvSpPr txBox="1"/>
          <p:nvPr/>
        </p:nvSpPr>
        <p:spPr>
          <a:xfrm>
            <a:off x="5638800" y="5668963"/>
            <a:ext cx="1100138" cy="1189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3829" name="Rectangle 37"/>
          <p:cNvSpPr/>
          <p:nvPr/>
        </p:nvSpPr>
        <p:spPr>
          <a:xfrm>
            <a:off x="2133600" y="42672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33830" name="Rectangle 38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33831" name="Rectangle 39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  <p:sp>
        <p:nvSpPr>
          <p:cNvPr id="33832" name="Line 40"/>
          <p:cNvSpPr/>
          <p:nvPr/>
        </p:nvSpPr>
        <p:spPr>
          <a:xfrm flipH="1">
            <a:off x="1676400" y="1143000"/>
            <a:ext cx="205740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33" name="Line 41"/>
          <p:cNvSpPr/>
          <p:nvPr/>
        </p:nvSpPr>
        <p:spPr>
          <a:xfrm>
            <a:off x="1676400" y="3200400"/>
            <a:ext cx="2133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Tm="1000">
    <p:sndAc>
      <p:stSnd>
        <p:snd r:embed="rId2" name="最大化时发出蛙鸣声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4819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4820" name="AutoShape 4"/>
          <p:cNvSpPr/>
          <p:nvPr/>
        </p:nvSpPr>
        <p:spPr>
          <a:xfrm flipH="1">
            <a:off x="54102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4821" name="Rectangle 5"/>
          <p:cNvSpPr/>
          <p:nvPr/>
        </p:nvSpPr>
        <p:spPr>
          <a:xfrm>
            <a:off x="3733800" y="38862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4822" name="Line 6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3" name="Line 7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4" name="Line 8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5" name="Line 9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6" name="Line 10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7" name="Line 11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8" name="Line 12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9" name="Line 13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0" name="Line 14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1" name="Line 15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2" name="Line 16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3" name="Line 17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4" name="Line 18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5" name="Line 19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6" name="Line 20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7" name="Line 21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8" name="Line 22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9" name="Line 23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40" name="Line 24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41" name="Line 25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42" name="Line 26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43" name="Line 27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44" name="Line 28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45" name="Line 29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46" name="Line 30"/>
          <p:cNvSpPr/>
          <p:nvPr/>
        </p:nvSpPr>
        <p:spPr>
          <a:xfrm>
            <a:off x="54102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47" name="Line 31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48" name="Line 3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49" name="Line 33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50" name="Line 34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51" name="Line 35"/>
          <p:cNvSpPr/>
          <p:nvPr/>
        </p:nvSpPr>
        <p:spPr>
          <a:xfrm>
            <a:off x="74676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52" name="Text Box 36"/>
          <p:cNvSpPr txBox="1"/>
          <p:nvPr/>
        </p:nvSpPr>
        <p:spPr>
          <a:xfrm>
            <a:off x="5638800" y="5668963"/>
            <a:ext cx="1100138" cy="1189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4853" name="Rectangle 37"/>
          <p:cNvSpPr/>
          <p:nvPr/>
        </p:nvSpPr>
        <p:spPr>
          <a:xfrm>
            <a:off x="2133600" y="42672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34854" name="Rectangle 38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34855" name="Rectangle 39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  <p:sp>
        <p:nvSpPr>
          <p:cNvPr id="34856" name="Line 40"/>
          <p:cNvSpPr/>
          <p:nvPr/>
        </p:nvSpPr>
        <p:spPr>
          <a:xfrm flipH="1">
            <a:off x="1676400" y="1143000"/>
            <a:ext cx="205740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57" name="Line 41"/>
          <p:cNvSpPr/>
          <p:nvPr/>
        </p:nvSpPr>
        <p:spPr>
          <a:xfrm>
            <a:off x="1676400" y="3200400"/>
            <a:ext cx="2133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Tm="1000">
    <p:sndAc>
      <p:stSnd>
        <p:snd r:embed="rId2" name="最大化时发出蛙鸣声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5843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5844" name="AutoShape 4"/>
          <p:cNvSpPr/>
          <p:nvPr/>
        </p:nvSpPr>
        <p:spPr>
          <a:xfrm flipH="1">
            <a:off x="57150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5845" name="Rectangle 5"/>
          <p:cNvSpPr/>
          <p:nvPr/>
        </p:nvSpPr>
        <p:spPr>
          <a:xfrm>
            <a:off x="3733800" y="18288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5846" name="Line 6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47" name="Line 7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48" name="Line 8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49" name="Line 9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50" name="Line 10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51" name="Line 11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52" name="Line 12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53" name="Line 13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54" name="Line 14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55" name="Line 15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56" name="Line 16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57" name="Line 17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58" name="Line 18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59" name="Line 19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60" name="Line 20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61" name="Line 21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62" name="Line 22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63" name="Line 23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64" name="Line 24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65" name="Line 25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66" name="Line 26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67" name="Line 27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68" name="Line 28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69" name="Line 29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70" name="Line 30"/>
          <p:cNvSpPr/>
          <p:nvPr/>
        </p:nvSpPr>
        <p:spPr>
          <a:xfrm>
            <a:off x="57912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71" name="Line 31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72" name="Line 3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73" name="Line 33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74" name="Line 34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75" name="Line 35"/>
          <p:cNvSpPr/>
          <p:nvPr/>
        </p:nvSpPr>
        <p:spPr>
          <a:xfrm>
            <a:off x="77724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76" name="Text Box 36"/>
          <p:cNvSpPr txBox="1"/>
          <p:nvPr/>
        </p:nvSpPr>
        <p:spPr>
          <a:xfrm>
            <a:off x="5638800" y="35814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5877" name="Rectangle 37"/>
          <p:cNvSpPr/>
          <p:nvPr/>
        </p:nvSpPr>
        <p:spPr>
          <a:xfrm>
            <a:off x="2133600" y="22098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35878" name="Rectangle 38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35879" name="Rectangle 39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  <p:sp>
        <p:nvSpPr>
          <p:cNvPr id="35880" name="Line 40"/>
          <p:cNvSpPr/>
          <p:nvPr/>
        </p:nvSpPr>
        <p:spPr>
          <a:xfrm flipH="1">
            <a:off x="1676400" y="1143000"/>
            <a:ext cx="205740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81" name="Line 41"/>
          <p:cNvSpPr/>
          <p:nvPr/>
        </p:nvSpPr>
        <p:spPr>
          <a:xfrm>
            <a:off x="1676400" y="3200400"/>
            <a:ext cx="2133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Tm="1000">
    <p:sndAc>
      <p:stSnd>
        <p:snd r:embed="rId2" name="最大化时发出蛙鸣声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6867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6868" name="AutoShape 4"/>
          <p:cNvSpPr/>
          <p:nvPr/>
        </p:nvSpPr>
        <p:spPr>
          <a:xfrm flipH="1">
            <a:off x="57150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6869" name="Rectangle 5"/>
          <p:cNvSpPr/>
          <p:nvPr/>
        </p:nvSpPr>
        <p:spPr>
          <a:xfrm>
            <a:off x="3733800" y="25146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6870" name="Line 6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71" name="Line 7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72" name="Line 8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73" name="Line 9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74" name="Line 10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75" name="Line 11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76" name="Line 12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77" name="Line 13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78" name="Line 14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79" name="Line 15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80" name="Line 16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81" name="Line 17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82" name="Line 18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83" name="Line 19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84" name="Line 20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85" name="Line 21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86" name="Line 22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87" name="Line 23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88" name="Line 24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89" name="Line 25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90" name="Line 26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91" name="Line 27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92" name="Line 28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93" name="Line 29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94" name="Line 30"/>
          <p:cNvSpPr/>
          <p:nvPr/>
        </p:nvSpPr>
        <p:spPr>
          <a:xfrm>
            <a:off x="57912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95" name="Line 31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96" name="Line 3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97" name="Line 33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98" name="Line 34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99" name="Line 35"/>
          <p:cNvSpPr/>
          <p:nvPr/>
        </p:nvSpPr>
        <p:spPr>
          <a:xfrm>
            <a:off x="77724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900" name="Text Box 36"/>
          <p:cNvSpPr txBox="1"/>
          <p:nvPr/>
        </p:nvSpPr>
        <p:spPr>
          <a:xfrm>
            <a:off x="5638800" y="42672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6901" name="Rectangle 37"/>
          <p:cNvSpPr/>
          <p:nvPr/>
        </p:nvSpPr>
        <p:spPr>
          <a:xfrm>
            <a:off x="21336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36902" name="Rectangle 38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36903" name="Rectangle 39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  <p:sp>
        <p:nvSpPr>
          <p:cNvPr id="36904" name="Line 40"/>
          <p:cNvSpPr/>
          <p:nvPr/>
        </p:nvSpPr>
        <p:spPr>
          <a:xfrm flipH="1">
            <a:off x="1676400" y="1143000"/>
            <a:ext cx="205740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905" name="Line 41"/>
          <p:cNvSpPr/>
          <p:nvPr/>
        </p:nvSpPr>
        <p:spPr>
          <a:xfrm>
            <a:off x="1676400" y="3200400"/>
            <a:ext cx="2133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Tm="1000">
    <p:sndAc>
      <p:stSnd>
        <p:snd r:embed="rId2" name="最大化时发出蛙鸣声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7891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7892" name="AutoShape 4"/>
          <p:cNvSpPr/>
          <p:nvPr/>
        </p:nvSpPr>
        <p:spPr>
          <a:xfrm flipH="1">
            <a:off x="57150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7893" name="Rectangle 5"/>
          <p:cNvSpPr/>
          <p:nvPr/>
        </p:nvSpPr>
        <p:spPr>
          <a:xfrm>
            <a:off x="3733800" y="11430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7894" name="Line 6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895" name="Line 7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896" name="Line 8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897" name="Line 9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898" name="Line 10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899" name="Line 11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00" name="Line 12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01" name="Line 13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02" name="Line 14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03" name="Line 15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04" name="Line 16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05" name="Line 17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06" name="Line 18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07" name="Line 19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08" name="Line 20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09" name="Line 21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10" name="Line 22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11" name="Line 23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12" name="Line 24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13" name="Line 25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14" name="Line 26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15" name="Line 27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16" name="Line 28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17" name="Line 29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18" name="Line 30"/>
          <p:cNvSpPr/>
          <p:nvPr/>
        </p:nvSpPr>
        <p:spPr>
          <a:xfrm>
            <a:off x="57912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19" name="Line 31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20" name="Line 3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21" name="Line 33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22" name="Line 34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23" name="Line 35"/>
          <p:cNvSpPr/>
          <p:nvPr/>
        </p:nvSpPr>
        <p:spPr>
          <a:xfrm>
            <a:off x="77724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24" name="Text Box 36"/>
          <p:cNvSpPr txBox="1"/>
          <p:nvPr/>
        </p:nvSpPr>
        <p:spPr>
          <a:xfrm>
            <a:off x="5638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7925" name="Rectangle 37"/>
          <p:cNvSpPr/>
          <p:nvPr/>
        </p:nvSpPr>
        <p:spPr>
          <a:xfrm>
            <a:off x="2133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37926" name="Rectangle 38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37927" name="Rectangle 39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  <p:sp>
        <p:nvSpPr>
          <p:cNvPr id="37928" name="Line 40"/>
          <p:cNvSpPr/>
          <p:nvPr/>
        </p:nvSpPr>
        <p:spPr>
          <a:xfrm flipH="1">
            <a:off x="1676400" y="1143000"/>
            <a:ext cx="205740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29" name="Line 41"/>
          <p:cNvSpPr/>
          <p:nvPr/>
        </p:nvSpPr>
        <p:spPr>
          <a:xfrm>
            <a:off x="1676400" y="3200400"/>
            <a:ext cx="2133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6122" name="Rectangle 42"/>
          <p:cNvSpPr/>
          <p:nvPr/>
        </p:nvSpPr>
        <p:spPr>
          <a:xfrm>
            <a:off x="5105400" y="2895600"/>
            <a:ext cx="704850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US" altLang="zh-CN" sz="7200" b="1" dirty="0">
                <a:latin typeface="Times New Roman" panose="02020603050405020304" pitchFamily="18" charset="0"/>
                <a:ea typeface="金山简隶书" pitchFamily="49" charset="-122"/>
              </a:rPr>
              <a:t>=</a:t>
            </a:r>
          </a:p>
        </p:txBody>
      </p:sp>
      <p:sp>
        <p:nvSpPr>
          <p:cNvPr id="46123" name="Rectangle 43"/>
          <p:cNvSpPr/>
          <p:nvPr/>
        </p:nvSpPr>
        <p:spPr>
          <a:xfrm>
            <a:off x="3048000" y="1600200"/>
            <a:ext cx="704850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US" altLang="zh-CN" sz="7200" b="1" dirty="0">
                <a:latin typeface="Times New Roman" panose="02020603050405020304" pitchFamily="18" charset="0"/>
                <a:ea typeface="金山简隶书" pitchFamily="49" charset="-122"/>
              </a:rPr>
              <a:t>=</a:t>
            </a:r>
          </a:p>
        </p:txBody>
      </p:sp>
    </p:spTree>
  </p:cSld>
  <p:clrMapOvr>
    <a:masterClrMapping/>
  </p:clrMapOvr>
  <p:transition>
    <p:sndAc>
      <p:stSnd>
        <p:snd r:embed="rId2" name="最大化时发出蛙鸣声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22" grpId="0" build="p"/>
      <p:bldP spid="4612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/>
          <p:nvPr/>
        </p:nvSpPr>
        <p:spPr>
          <a:xfrm>
            <a:off x="2133600" y="1371600"/>
            <a:ext cx="4267200" cy="1828800"/>
          </a:xfrm>
          <a:prstGeom prst="parallelogram">
            <a:avLst>
              <a:gd name="adj" fmla="val 58333"/>
            </a:avLst>
          </a:prstGeom>
          <a:solidFill>
            <a:srgbClr val="CC33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3555" name="Line 3"/>
          <p:cNvSpPr/>
          <p:nvPr/>
        </p:nvSpPr>
        <p:spPr>
          <a:xfrm>
            <a:off x="4419600" y="1371600"/>
            <a:ext cx="0" cy="2743200"/>
          </a:xfrm>
          <a:prstGeom prst="line">
            <a:avLst/>
          </a:prstGeom>
          <a:ln w="28575" cap="flat" cmpd="sng">
            <a:solidFill>
              <a:srgbClr val="FFFFFF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916" name="Text Box 4"/>
          <p:cNvSpPr txBox="1"/>
          <p:nvPr/>
        </p:nvSpPr>
        <p:spPr>
          <a:xfrm>
            <a:off x="1676400" y="4038600"/>
            <a:ext cx="5410200" cy="1431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/>
            <a:r>
              <a:rPr lang="zh-CN" altLang="en-US" sz="4400" dirty="0">
                <a:solidFill>
                  <a:srgbClr val="660033"/>
                </a:solidFill>
                <a:latin typeface="Times New Roman" panose="02020603050405020304" pitchFamily="18" charset="0"/>
              </a:rPr>
              <a:t>还有哪些不同的剪、拼方法？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/>
          <p:nvPr/>
        </p:nvSpPr>
        <p:spPr>
          <a:xfrm>
            <a:off x="914400" y="914400"/>
            <a:ext cx="5867400" cy="3444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/>
            <a:r>
              <a:rPr lang="zh-CN" altLang="en-US" sz="4000" dirty="0">
                <a:latin typeface="Times New Roman" panose="02020603050405020304" pitchFamily="18" charset="0"/>
              </a:rPr>
              <a:t>长方形面积</a:t>
            </a:r>
            <a:r>
              <a:rPr lang="en-US" altLang="zh-CN" sz="4000" dirty="0">
                <a:latin typeface="Times New Roman" panose="02020603050405020304" pitchFamily="18" charset="0"/>
              </a:rPr>
              <a:t>=</a:t>
            </a:r>
            <a:r>
              <a:rPr lang="zh-CN" altLang="en-US" sz="4000" dirty="0">
                <a:latin typeface="Times New Roman" panose="02020603050405020304" pitchFamily="18" charset="0"/>
              </a:rPr>
              <a:t>长</a:t>
            </a:r>
            <a:r>
              <a:rPr lang="en-US" altLang="zh-CN" sz="4000" dirty="0">
                <a:latin typeface="Times New Roman" panose="02020603050405020304" pitchFamily="18" charset="0"/>
              </a:rPr>
              <a:t>×</a:t>
            </a:r>
            <a:r>
              <a:rPr lang="zh-CN" altLang="en-US" sz="4000" dirty="0">
                <a:latin typeface="Times New Roman" panose="02020603050405020304" pitchFamily="18" charset="0"/>
              </a:rPr>
              <a:t>宽</a:t>
            </a:r>
          </a:p>
          <a:p>
            <a:pPr fontAlgn="base"/>
            <a:endParaRPr lang="zh-CN" altLang="en-US" sz="4000" dirty="0">
              <a:latin typeface="Times New Roman" panose="02020603050405020304" pitchFamily="18" charset="0"/>
            </a:endParaRPr>
          </a:p>
          <a:p>
            <a:pPr fontAlgn="base"/>
            <a:r>
              <a:rPr lang="zh-CN" altLang="en-US" sz="4000" dirty="0">
                <a:latin typeface="Times New Roman" panose="02020603050405020304" pitchFamily="18" charset="0"/>
              </a:rPr>
              <a:t>平行四边形面积</a:t>
            </a:r>
            <a:r>
              <a:rPr lang="en-US" altLang="zh-CN" sz="4000" dirty="0">
                <a:latin typeface="Times New Roman" panose="02020603050405020304" pitchFamily="18" charset="0"/>
              </a:rPr>
              <a:t>=</a:t>
            </a:r>
            <a:r>
              <a:rPr lang="zh-CN" altLang="en-US" sz="4000" dirty="0">
                <a:latin typeface="Times New Roman" panose="02020603050405020304" pitchFamily="18" charset="0"/>
              </a:rPr>
              <a:t>底</a:t>
            </a:r>
            <a:r>
              <a:rPr lang="en-US" altLang="zh-CN" sz="4000" dirty="0">
                <a:latin typeface="Times New Roman" panose="02020603050405020304" pitchFamily="18" charset="0"/>
              </a:rPr>
              <a:t>×</a:t>
            </a:r>
            <a:r>
              <a:rPr lang="zh-CN" altLang="en-US" sz="4000" dirty="0">
                <a:latin typeface="Times New Roman" panose="02020603050405020304" pitchFamily="18" charset="0"/>
              </a:rPr>
              <a:t>高</a:t>
            </a:r>
          </a:p>
          <a:p>
            <a:pPr fontAlgn="base"/>
            <a:r>
              <a:rPr lang="zh-CN" altLang="en-US" sz="4000" dirty="0">
                <a:latin typeface="Times New Roman" panose="02020603050405020304" pitchFamily="18" charset="0"/>
              </a:rPr>
              <a:t>                         </a:t>
            </a:r>
          </a:p>
        </p:txBody>
      </p:sp>
      <p:grpSp>
        <p:nvGrpSpPr>
          <p:cNvPr id="21512" name="Group 8"/>
          <p:cNvGrpSpPr/>
          <p:nvPr/>
        </p:nvGrpSpPr>
        <p:grpSpPr>
          <a:xfrm>
            <a:off x="2209800" y="1981200"/>
            <a:ext cx="152400" cy="381000"/>
            <a:chOff x="1392" y="1200"/>
            <a:chExt cx="96" cy="240"/>
          </a:xfrm>
        </p:grpSpPr>
        <p:sp>
          <p:nvSpPr>
            <p:cNvPr id="39943" name="Line 3"/>
            <p:cNvSpPr/>
            <p:nvPr/>
          </p:nvSpPr>
          <p:spPr>
            <a:xfrm>
              <a:off x="1392" y="1200"/>
              <a:ext cx="0" cy="240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44" name="Line 4"/>
            <p:cNvSpPr/>
            <p:nvPr/>
          </p:nvSpPr>
          <p:spPr>
            <a:xfrm>
              <a:off x="1488" y="1200"/>
              <a:ext cx="0" cy="240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1509" name="Rectangle 5"/>
          <p:cNvSpPr/>
          <p:nvPr/>
        </p:nvSpPr>
        <p:spPr>
          <a:xfrm>
            <a:off x="4038600" y="3429000"/>
            <a:ext cx="29718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/>
            <a:r>
              <a:rPr lang="en-US" altLang="zh-CN" sz="4000" dirty="0">
                <a:latin typeface="Times New Roman" panose="02020603050405020304" pitchFamily="18" charset="0"/>
              </a:rPr>
              <a:t> </a:t>
            </a:r>
            <a:r>
              <a:rPr lang="en-US" altLang="zh-CN" sz="4000" i="1" dirty="0">
                <a:latin typeface="Times New Roman" panose="02020603050405020304" pitchFamily="18" charset="0"/>
              </a:rPr>
              <a:t>S</a:t>
            </a:r>
            <a:r>
              <a:rPr lang="en-US" altLang="zh-CN" sz="4000" dirty="0">
                <a:latin typeface="Times New Roman" panose="02020603050405020304" pitchFamily="18" charset="0"/>
              </a:rPr>
              <a:t>=</a:t>
            </a:r>
            <a:r>
              <a:rPr lang="en-US" altLang="zh-CN" sz="4000" i="1" dirty="0">
                <a:latin typeface="Times New Roman" panose="02020603050405020304" pitchFamily="18" charset="0"/>
              </a:rPr>
              <a:t>a</a:t>
            </a:r>
            <a:r>
              <a:rPr lang="en-US" altLang="zh-CN" sz="4000" dirty="0">
                <a:latin typeface="Times New Roman" panose="02020603050405020304" pitchFamily="18" charset="0"/>
              </a:rPr>
              <a:t> × </a:t>
            </a:r>
            <a:r>
              <a:rPr lang="en-US" altLang="zh-CN" sz="4000" i="1" dirty="0">
                <a:latin typeface="Times New Roman" panose="02020603050405020304" pitchFamily="18" charset="0"/>
              </a:rPr>
              <a:t>h</a:t>
            </a:r>
            <a:endParaRPr lang="en-US" altLang="zh-CN" sz="4000" dirty="0">
              <a:latin typeface="Times New Roman" panose="02020603050405020304" pitchFamily="18" charset="0"/>
            </a:endParaRPr>
          </a:p>
        </p:txBody>
      </p:sp>
      <p:sp>
        <p:nvSpPr>
          <p:cNvPr id="21510" name="Rectangle 6"/>
          <p:cNvSpPr/>
          <p:nvPr/>
        </p:nvSpPr>
        <p:spPr>
          <a:xfrm>
            <a:off x="4438650" y="4137025"/>
            <a:ext cx="1409700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/>
            <a:r>
              <a:rPr lang="en-US" altLang="zh-CN" sz="4000" dirty="0">
                <a:latin typeface="Times New Roman" panose="02020603050405020304" pitchFamily="18" charset="0"/>
              </a:rPr>
              <a:t>=</a:t>
            </a:r>
            <a:r>
              <a:rPr lang="en-US" altLang="zh-CN" sz="4000" i="1" dirty="0">
                <a:latin typeface="Times New Roman" panose="02020603050405020304" pitchFamily="18" charset="0"/>
              </a:rPr>
              <a:t>a</a:t>
            </a:r>
            <a:r>
              <a:rPr lang="en-US" altLang="zh-CN" sz="4000" dirty="0">
                <a:latin typeface="Times New Roman" panose="02020603050405020304" pitchFamily="18" charset="0"/>
              </a:rPr>
              <a:t> </a:t>
            </a:r>
            <a:r>
              <a:rPr lang="en-US" altLang="zh-CN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</a:t>
            </a: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000" i="1" dirty="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1511" name="Rectangle 7"/>
          <p:cNvSpPr/>
          <p:nvPr/>
        </p:nvSpPr>
        <p:spPr>
          <a:xfrm>
            <a:off x="4457700" y="4860925"/>
            <a:ext cx="12573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US" altLang="zh-CN" sz="4000" dirty="0">
                <a:latin typeface="Times New Roman" panose="02020603050405020304" pitchFamily="18" charset="0"/>
              </a:rPr>
              <a:t>=</a:t>
            </a:r>
            <a:r>
              <a:rPr lang="en-US" altLang="zh-CN" sz="4000" i="1" dirty="0">
                <a:latin typeface="Times New Roman" panose="02020603050405020304" pitchFamily="18" charset="0"/>
              </a:rPr>
              <a:t>ab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  <p:bldP spid="21510" grpId="0"/>
      <p:bldP spid="215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/>
          <p:nvPr/>
        </p:nvSpPr>
        <p:spPr>
          <a:xfrm>
            <a:off x="0" y="0"/>
            <a:ext cx="9321800" cy="56737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US" altLang="zh-CN" sz="6000" b="1" dirty="0">
                <a:latin typeface="Times New Roman" panose="02020603050405020304" pitchFamily="18" charset="0"/>
              </a:rPr>
              <a:t>1.</a:t>
            </a:r>
            <a:r>
              <a:rPr lang="zh-CN" altLang="en-US" sz="6000" b="1" dirty="0">
                <a:latin typeface="Times New Roman" panose="02020603050405020304" pitchFamily="18" charset="0"/>
              </a:rPr>
              <a:t>填空</a:t>
            </a:r>
            <a:r>
              <a:rPr lang="en-US" altLang="zh-CN" sz="6000" b="1" dirty="0">
                <a:latin typeface="Times New Roman" panose="02020603050405020304" pitchFamily="18" charset="0"/>
              </a:rPr>
              <a:t>: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US" altLang="zh-CN" sz="6000" b="1" dirty="0">
                <a:latin typeface="Times New Roman" panose="02020603050405020304" pitchFamily="18" charset="0"/>
              </a:rPr>
              <a:t>  </a:t>
            </a:r>
            <a:r>
              <a:rPr lang="en-US" altLang="zh-CN" sz="4800" b="1" dirty="0">
                <a:latin typeface="Times New Roman" panose="02020603050405020304" pitchFamily="18" charset="0"/>
              </a:rPr>
              <a:t>(1) </a:t>
            </a:r>
            <a:r>
              <a:rPr lang="zh-CN" altLang="en-US" sz="4800" b="1" dirty="0">
                <a:latin typeface="Times New Roman" panose="02020603050405020304" pitchFamily="18" charset="0"/>
              </a:rPr>
              <a:t>平行四边形的面积</a:t>
            </a:r>
            <a:r>
              <a:rPr lang="en-US" altLang="zh-CN" sz="4800" b="1" dirty="0">
                <a:latin typeface="Times New Roman" panose="02020603050405020304" pitchFamily="18" charset="0"/>
              </a:rPr>
              <a:t>=(    )×</a:t>
            </a:r>
            <a:r>
              <a:rPr lang="zh-CN" altLang="en-US" sz="4800" b="1" dirty="0">
                <a:latin typeface="Times New Roman" panose="02020603050405020304" pitchFamily="18" charset="0"/>
              </a:rPr>
              <a:t>高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zh-CN" altLang="en-US" sz="4800" b="1" dirty="0">
                <a:latin typeface="Times New Roman" panose="02020603050405020304" pitchFamily="18" charset="0"/>
              </a:rPr>
              <a:t>   </a:t>
            </a:r>
            <a:r>
              <a:rPr lang="en-US" altLang="zh-CN" sz="4800" b="1" dirty="0">
                <a:latin typeface="Times New Roman" panose="02020603050405020304" pitchFamily="18" charset="0"/>
              </a:rPr>
              <a:t>(2) </a:t>
            </a:r>
            <a:r>
              <a:rPr lang="zh-CN" altLang="en-US" sz="4800" b="1" dirty="0">
                <a:latin typeface="Times New Roman" panose="02020603050405020304" pitchFamily="18" charset="0"/>
              </a:rPr>
              <a:t>底</a:t>
            </a:r>
            <a:r>
              <a:rPr lang="en-US" altLang="zh-CN" sz="4800" b="1" dirty="0">
                <a:latin typeface="Times New Roman" panose="02020603050405020304" pitchFamily="18" charset="0"/>
              </a:rPr>
              <a:t>×</a:t>
            </a:r>
            <a:r>
              <a:rPr lang="zh-CN" altLang="en-US" sz="4800" b="1" dirty="0">
                <a:latin typeface="Times New Roman" panose="02020603050405020304" pitchFamily="18" charset="0"/>
              </a:rPr>
              <a:t>高</a:t>
            </a:r>
            <a:r>
              <a:rPr lang="en-US" altLang="zh-CN" sz="4800" b="1" dirty="0">
                <a:latin typeface="Times New Roman" panose="02020603050405020304" pitchFamily="18" charset="0"/>
              </a:rPr>
              <a:t>=(                         )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US" altLang="zh-CN" sz="4800" b="1" dirty="0">
                <a:latin typeface="Times New Roman" panose="02020603050405020304" pitchFamily="18" charset="0"/>
              </a:rPr>
              <a:t>   (3) S= </a:t>
            </a:r>
            <a:r>
              <a:rPr lang="en-US" altLang="zh-CN" sz="4800" b="1" dirty="0">
                <a:latin typeface="黑体" panose="02010609060101010101" pitchFamily="2" charset="-122"/>
                <a:ea typeface="黑体" panose="02010609060101010101" pitchFamily="2" charset="-122"/>
                <a:sym typeface="Symbol" panose="05050102010706020507" pitchFamily="18" charset="2"/>
              </a:rPr>
              <a:t>a</a:t>
            </a:r>
            <a:r>
              <a:rPr lang="en-US" altLang="zh-CN" sz="4800" b="1" dirty="0">
                <a:latin typeface="Times New Roman" panose="02020603050405020304" pitchFamily="18" charset="0"/>
              </a:rPr>
              <a:t>×(  )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en-US" altLang="zh-CN" sz="4800" b="1" dirty="0">
                <a:latin typeface="Times New Roman" panose="02020603050405020304" pitchFamily="18" charset="0"/>
              </a:rPr>
              <a:t>   (4) (   )= </a:t>
            </a:r>
            <a:r>
              <a:rPr lang="en-US" altLang="zh-CN" sz="4800" b="1" dirty="0">
                <a:latin typeface="黑体" panose="02010609060101010101" pitchFamily="2" charset="-122"/>
                <a:ea typeface="黑体" panose="02010609060101010101" pitchFamily="2" charset="-122"/>
                <a:sym typeface="Symbol" panose="05050102010706020507" pitchFamily="18" charset="2"/>
              </a:rPr>
              <a:t>ah</a:t>
            </a:r>
            <a:r>
              <a:rPr lang="en-US" altLang="zh-CN" sz="48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1203" name="Text Box 3"/>
          <p:cNvSpPr txBox="1"/>
          <p:nvPr/>
        </p:nvSpPr>
        <p:spPr>
          <a:xfrm>
            <a:off x="6705600" y="1447800"/>
            <a:ext cx="857250" cy="9144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底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1204" name="Rectangle 4"/>
          <p:cNvSpPr/>
          <p:nvPr/>
        </p:nvSpPr>
        <p:spPr>
          <a:xfrm>
            <a:off x="3657600" y="2667000"/>
            <a:ext cx="3962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平行四边形的面积</a:t>
            </a:r>
            <a:endParaRPr lang="zh-CN" altLang="en-US" sz="4800" b="1" dirty="0">
              <a:latin typeface="Times New Roman" panose="02020603050405020304" pitchFamily="18" charset="0"/>
            </a:endParaRPr>
          </a:p>
        </p:txBody>
      </p:sp>
      <p:sp>
        <p:nvSpPr>
          <p:cNvPr id="51205" name="Text Box 5"/>
          <p:cNvSpPr txBox="1"/>
          <p:nvPr/>
        </p:nvSpPr>
        <p:spPr>
          <a:xfrm>
            <a:off x="3276600" y="3733800"/>
            <a:ext cx="565150" cy="9144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US" altLang="zh-CN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</a:t>
            </a:r>
            <a:endParaRPr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51206" name="Rectangle 6"/>
          <p:cNvSpPr/>
          <p:nvPr/>
        </p:nvSpPr>
        <p:spPr>
          <a:xfrm>
            <a:off x="1600200" y="4800600"/>
            <a:ext cx="523875" cy="8239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endParaRPr lang="en-US" altLang="zh-CN" sz="4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  <p:bldP spid="51204" grpId="0" build="p"/>
      <p:bldP spid="51205" grpId="0" build="p"/>
      <p:bldP spid="5120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/>
          <p:nvPr/>
        </p:nvSpPr>
        <p:spPr>
          <a:xfrm>
            <a:off x="0" y="182563"/>
            <a:ext cx="8636000" cy="2105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US" altLang="zh-CN" sz="6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6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口算出下面每个平行</a:t>
            </a:r>
          </a:p>
          <a:p>
            <a:pPr fontAlgn="base">
              <a:spcBef>
                <a:spcPct val="0"/>
              </a:spcBef>
            </a:pPr>
            <a:r>
              <a:rPr lang="zh-CN" altLang="en-US" sz="6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四边形的面积</a:t>
            </a:r>
            <a:r>
              <a:rPr lang="en-US" altLang="zh-CN" sz="6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:</a:t>
            </a:r>
          </a:p>
        </p:txBody>
      </p:sp>
      <p:sp>
        <p:nvSpPr>
          <p:cNvPr id="41987" name="AutoShape 3"/>
          <p:cNvSpPr/>
          <p:nvPr/>
        </p:nvSpPr>
        <p:spPr>
          <a:xfrm>
            <a:off x="1905000" y="2362200"/>
            <a:ext cx="6019800" cy="1447800"/>
          </a:xfrm>
          <a:prstGeom prst="parallelogram">
            <a:avLst>
              <a:gd name="adj" fmla="val 10394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 fontAlgn="base">
              <a:spcBef>
                <a:spcPct val="0"/>
              </a:spcBef>
            </a:pPr>
            <a:endParaRPr lang="zh-CN" altLang="zh-CN" dirty="0">
              <a:latin typeface="Times New Roman" panose="02020603050405020304" pitchFamily="18" charset="0"/>
            </a:endParaRPr>
          </a:p>
        </p:txBody>
      </p:sp>
      <p:sp>
        <p:nvSpPr>
          <p:cNvPr id="41988" name="Line 4"/>
          <p:cNvSpPr/>
          <p:nvPr/>
        </p:nvSpPr>
        <p:spPr>
          <a:xfrm>
            <a:off x="3429000" y="2438400"/>
            <a:ext cx="0" cy="13716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989" name="Text Box 5"/>
          <p:cNvSpPr txBox="1"/>
          <p:nvPr/>
        </p:nvSpPr>
        <p:spPr>
          <a:xfrm>
            <a:off x="3276600" y="3678238"/>
            <a:ext cx="2276475" cy="1098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US" altLang="zh-CN" sz="6600" b="1" dirty="0"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sz="6600" b="1" dirty="0">
                <a:latin typeface="黑体" panose="02010609060101010101" pitchFamily="2" charset="-122"/>
                <a:ea typeface="黑体" panose="02010609060101010101" pitchFamily="2" charset="-122"/>
              </a:rPr>
              <a:t>厘米</a:t>
            </a:r>
            <a:endParaRPr lang="zh-CN" altLang="en-US" sz="6600" dirty="0">
              <a:latin typeface="Times New Roman" panose="02020603050405020304" pitchFamily="18" charset="0"/>
            </a:endParaRPr>
          </a:p>
        </p:txBody>
      </p:sp>
      <p:sp>
        <p:nvSpPr>
          <p:cNvPr id="41990" name="Text Box 6"/>
          <p:cNvSpPr txBox="1"/>
          <p:nvPr/>
        </p:nvSpPr>
        <p:spPr>
          <a:xfrm>
            <a:off x="3581400" y="2459038"/>
            <a:ext cx="3114675" cy="1098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US" altLang="zh-CN" sz="6600" b="1" dirty="0">
                <a:latin typeface="黑体" panose="02010609060101010101" pitchFamily="2" charset="-122"/>
                <a:ea typeface="黑体" panose="02010609060101010101" pitchFamily="2" charset="-122"/>
              </a:rPr>
              <a:t>1.5</a:t>
            </a:r>
            <a:r>
              <a:rPr lang="zh-CN" altLang="en-US" sz="6600" b="1" dirty="0">
                <a:latin typeface="黑体" panose="02010609060101010101" pitchFamily="2" charset="-122"/>
                <a:ea typeface="黑体" panose="02010609060101010101" pitchFamily="2" charset="-122"/>
              </a:rPr>
              <a:t>厘米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1991" name="Line 7"/>
          <p:cNvSpPr/>
          <p:nvPr/>
        </p:nvSpPr>
        <p:spPr>
          <a:xfrm>
            <a:off x="3429000" y="3581400"/>
            <a:ext cx="3048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992" name="Line 8"/>
          <p:cNvSpPr/>
          <p:nvPr/>
        </p:nvSpPr>
        <p:spPr>
          <a:xfrm>
            <a:off x="3733800" y="3581400"/>
            <a:ext cx="0" cy="2286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233" name="Rectangle 9"/>
          <p:cNvSpPr/>
          <p:nvPr/>
        </p:nvSpPr>
        <p:spPr>
          <a:xfrm>
            <a:off x="42863" y="5214938"/>
            <a:ext cx="9224962" cy="1311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US" altLang="zh-CN" sz="8000" b="1" dirty="0"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en-US" altLang="zh-CN" sz="8000" b="1" dirty="0">
                <a:latin typeface="黑体" panose="02010609060101010101" pitchFamily="2" charset="-122"/>
                <a:ea typeface="黑体" panose="02010609060101010101" pitchFamily="2" charset="-122"/>
                <a:sym typeface="Symbol" panose="05050102010706020507" pitchFamily="18" charset="2"/>
              </a:rPr>
              <a:t></a:t>
            </a:r>
            <a:r>
              <a:rPr lang="en-US" altLang="zh-CN" sz="8000" b="1" dirty="0">
                <a:latin typeface="黑体" panose="02010609060101010101" pitchFamily="2" charset="-122"/>
                <a:ea typeface="黑体" panose="02010609060101010101" pitchFamily="2" charset="-122"/>
              </a:rPr>
              <a:t>1.5=6(</a:t>
            </a:r>
            <a:r>
              <a:rPr lang="zh-CN" altLang="en-US" sz="8000" b="1" dirty="0">
                <a:latin typeface="黑体" panose="02010609060101010101" pitchFamily="2" charset="-122"/>
                <a:ea typeface="黑体" panose="02010609060101010101" pitchFamily="2" charset="-122"/>
              </a:rPr>
              <a:t>平方厘米</a:t>
            </a:r>
            <a:r>
              <a:rPr lang="en-US" altLang="zh-CN" sz="8000" b="1" dirty="0">
                <a:latin typeface="Times New Roman" panose="02020603050405020304" pitchFamily="18" charset="0"/>
              </a:rPr>
              <a:t>)</a:t>
            </a:r>
            <a:endParaRPr lang="en-US" altLang="zh-CN" sz="4000" b="1" dirty="0">
              <a:latin typeface="Times New Roman" panose="02020603050405020304" pitchFamily="18" charset="0"/>
            </a:endParaRPr>
          </a:p>
        </p:txBody>
      </p:sp>
      <p:sp>
        <p:nvSpPr>
          <p:cNvPr id="41994" name="Rectangle 10"/>
          <p:cNvSpPr/>
          <p:nvPr/>
        </p:nvSpPr>
        <p:spPr>
          <a:xfrm>
            <a:off x="457200" y="2438400"/>
            <a:ext cx="1073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US" altLang="zh-CN" sz="6000" dirty="0">
                <a:latin typeface="Times New Roman" panose="02020603050405020304" pitchFamily="18" charset="0"/>
              </a:rPr>
              <a:t>(1)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/>
          <p:nvPr/>
        </p:nvSpPr>
        <p:spPr>
          <a:xfrm>
            <a:off x="914400" y="914400"/>
            <a:ext cx="65532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5400" dirty="0">
                <a:solidFill>
                  <a:srgbClr val="0000FF"/>
                </a:solidFill>
                <a:latin typeface="Times New Roman" panose="02020603050405020304" pitchFamily="18" charset="0"/>
              </a:rPr>
              <a:t>计算下列图形的面积</a:t>
            </a:r>
          </a:p>
        </p:txBody>
      </p:sp>
      <p:sp>
        <p:nvSpPr>
          <p:cNvPr id="43011" name="AutoShape 3"/>
          <p:cNvSpPr/>
          <p:nvPr/>
        </p:nvSpPr>
        <p:spPr>
          <a:xfrm>
            <a:off x="1981200" y="3124200"/>
            <a:ext cx="4419600" cy="2133600"/>
          </a:xfrm>
          <a:prstGeom prst="parallelogram">
            <a:avLst>
              <a:gd name="adj" fmla="val 51785"/>
            </a:avLst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3012" name="AutoShape 4"/>
          <p:cNvSpPr/>
          <p:nvPr/>
        </p:nvSpPr>
        <p:spPr>
          <a:xfrm>
            <a:off x="1752600" y="2819400"/>
            <a:ext cx="4800600" cy="2133600"/>
          </a:xfrm>
          <a:prstGeom prst="parallelogram">
            <a:avLst>
              <a:gd name="adj" fmla="val 56250"/>
            </a:avLst>
          </a:prstGeom>
          <a:noFill/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>
            <a:spAutoFit/>
          </a:bodyPr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3013" name="AutoShape 5"/>
          <p:cNvSpPr/>
          <p:nvPr/>
        </p:nvSpPr>
        <p:spPr>
          <a:xfrm>
            <a:off x="2209800" y="3048000"/>
            <a:ext cx="4343400" cy="2514600"/>
          </a:xfrm>
          <a:prstGeom prst="parallelogram">
            <a:avLst>
              <a:gd name="adj" fmla="val 43181"/>
            </a:avLst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3014" name="Line 6"/>
          <p:cNvSpPr/>
          <p:nvPr/>
        </p:nvSpPr>
        <p:spPr>
          <a:xfrm>
            <a:off x="2971800" y="2819400"/>
            <a:ext cx="2743200" cy="1447800"/>
          </a:xfrm>
          <a:prstGeom prst="line">
            <a:avLst/>
          </a:prstGeom>
          <a:ln w="95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3015" name="Text Box 8"/>
          <p:cNvSpPr txBox="1"/>
          <p:nvPr/>
        </p:nvSpPr>
        <p:spPr>
          <a:xfrm>
            <a:off x="4419600" y="3200400"/>
            <a:ext cx="1371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10 </a:t>
            </a:r>
            <a:r>
              <a:rPr lang="zh-CN" altLang="en-US" dirty="0">
                <a:latin typeface="Times New Roman" panose="02020603050405020304" pitchFamily="18" charset="0"/>
              </a:rPr>
              <a:t>厘米</a:t>
            </a:r>
          </a:p>
        </p:txBody>
      </p:sp>
      <p:sp>
        <p:nvSpPr>
          <p:cNvPr id="43016" name="Text Box 9"/>
          <p:cNvSpPr txBox="1"/>
          <p:nvPr/>
        </p:nvSpPr>
        <p:spPr>
          <a:xfrm>
            <a:off x="2895600" y="5105400"/>
            <a:ext cx="1371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15 </a:t>
            </a:r>
            <a:r>
              <a:rPr lang="zh-CN" altLang="en-US" dirty="0">
                <a:latin typeface="Times New Roman" panose="02020603050405020304" pitchFamily="18" charset="0"/>
              </a:rPr>
              <a:t>厘米</a:t>
            </a:r>
          </a:p>
        </p:txBody>
      </p:sp>
      <p:sp>
        <p:nvSpPr>
          <p:cNvPr id="43017" name="Line 10"/>
          <p:cNvSpPr/>
          <p:nvPr/>
        </p:nvSpPr>
        <p:spPr>
          <a:xfrm flipV="1">
            <a:off x="5562600" y="3962400"/>
            <a:ext cx="76200" cy="152400"/>
          </a:xfrm>
          <a:prstGeom prst="line">
            <a:avLst/>
          </a:prstGeom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3018" name="Line 11"/>
          <p:cNvSpPr/>
          <p:nvPr/>
        </p:nvSpPr>
        <p:spPr>
          <a:xfrm flipV="1">
            <a:off x="5562600" y="3962400"/>
            <a:ext cx="76200" cy="152400"/>
          </a:xfrm>
          <a:prstGeom prst="line">
            <a:avLst/>
          </a:prstGeom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90" name="Line 14"/>
          <p:cNvSpPr/>
          <p:nvPr/>
        </p:nvSpPr>
        <p:spPr>
          <a:xfrm>
            <a:off x="2971800" y="2819400"/>
            <a:ext cx="0" cy="2133600"/>
          </a:xfrm>
          <a:prstGeom prst="line">
            <a:avLst/>
          </a:prstGeom>
          <a:ln w="9525" cap="flat" cmpd="sng">
            <a:solidFill>
              <a:srgbClr val="CC3399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91" name="Text Box 15"/>
          <p:cNvSpPr txBox="1"/>
          <p:nvPr/>
        </p:nvSpPr>
        <p:spPr>
          <a:xfrm>
            <a:off x="2971800" y="3810000"/>
            <a:ext cx="1143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8 </a:t>
            </a:r>
            <a:r>
              <a:rPr lang="zh-CN" altLang="en-US" dirty="0">
                <a:latin typeface="Times New Roman" panose="02020603050405020304" pitchFamily="18" charset="0"/>
              </a:rPr>
              <a:t>厘米</a:t>
            </a:r>
          </a:p>
        </p:txBody>
      </p:sp>
      <p:sp>
        <p:nvSpPr>
          <p:cNvPr id="24592" name="Text Box 16"/>
          <p:cNvSpPr txBox="1"/>
          <p:nvPr/>
        </p:nvSpPr>
        <p:spPr>
          <a:xfrm>
            <a:off x="5867400" y="3886200"/>
            <a:ext cx="1371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12 </a:t>
            </a:r>
            <a:r>
              <a:rPr lang="zh-CN" altLang="en-US" dirty="0">
                <a:latin typeface="Times New Roman" panose="02020603050405020304" pitchFamily="18" charset="0"/>
              </a:rPr>
              <a:t>厘米</a:t>
            </a:r>
          </a:p>
        </p:txBody>
      </p:sp>
      <p:grpSp>
        <p:nvGrpSpPr>
          <p:cNvPr id="43022" name="Group 22"/>
          <p:cNvGrpSpPr/>
          <p:nvPr/>
        </p:nvGrpSpPr>
        <p:grpSpPr>
          <a:xfrm rot="-3997315">
            <a:off x="5562600" y="3981450"/>
            <a:ext cx="228600" cy="228600"/>
            <a:chOff x="4176" y="3408"/>
            <a:chExt cx="144" cy="144"/>
          </a:xfrm>
        </p:grpSpPr>
        <p:sp>
          <p:nvSpPr>
            <p:cNvPr id="43026" name="Line 19"/>
            <p:cNvSpPr/>
            <p:nvPr/>
          </p:nvSpPr>
          <p:spPr>
            <a:xfrm>
              <a:off x="4176" y="3408"/>
              <a:ext cx="144" cy="0"/>
            </a:xfrm>
            <a:prstGeom prst="line">
              <a:avLst/>
            </a:prstGeom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27" name="Line 21"/>
            <p:cNvSpPr/>
            <p:nvPr/>
          </p:nvSpPr>
          <p:spPr>
            <a:xfrm>
              <a:off x="4320" y="3408"/>
              <a:ext cx="0" cy="144"/>
            </a:xfrm>
            <a:prstGeom prst="line">
              <a:avLst/>
            </a:prstGeom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4600" name="Group 24"/>
          <p:cNvGrpSpPr/>
          <p:nvPr/>
        </p:nvGrpSpPr>
        <p:grpSpPr>
          <a:xfrm>
            <a:off x="2971800" y="4648200"/>
            <a:ext cx="304800" cy="304800"/>
            <a:chOff x="1872" y="3696"/>
            <a:chExt cx="192" cy="192"/>
          </a:xfrm>
        </p:grpSpPr>
        <p:sp>
          <p:nvSpPr>
            <p:cNvPr id="43024" name="Line 17"/>
            <p:cNvSpPr/>
            <p:nvPr/>
          </p:nvSpPr>
          <p:spPr>
            <a:xfrm>
              <a:off x="1872" y="3696"/>
              <a:ext cx="192" cy="0"/>
            </a:xfrm>
            <a:prstGeom prst="line">
              <a:avLst/>
            </a:prstGeom>
            <a:ln w="9525" cap="flat" cmpd="sng">
              <a:solidFill>
                <a:srgbClr val="CC3399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25" name="Line 23"/>
            <p:cNvSpPr/>
            <p:nvPr/>
          </p:nvSpPr>
          <p:spPr>
            <a:xfrm>
              <a:off x="2064" y="3696"/>
              <a:ext cx="0" cy="192"/>
            </a:xfrm>
            <a:prstGeom prst="line">
              <a:avLst/>
            </a:prstGeom>
            <a:ln w="9525" cap="flat" cmpd="sng">
              <a:solidFill>
                <a:srgbClr val="CC3399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1" grpId="0"/>
      <p:bldP spid="245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/>
          <p:nvPr/>
        </p:nvSpPr>
        <p:spPr>
          <a:xfrm>
            <a:off x="457200" y="914400"/>
            <a:ext cx="2811463" cy="1828800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2531" name="AutoShape 3"/>
          <p:cNvSpPr/>
          <p:nvPr/>
        </p:nvSpPr>
        <p:spPr>
          <a:xfrm>
            <a:off x="4800600" y="1219200"/>
            <a:ext cx="3732213" cy="1447800"/>
          </a:xfrm>
          <a:prstGeom prst="parallelogram">
            <a:avLst>
              <a:gd name="adj" fmla="val 64446"/>
            </a:avLst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2532" name="Text Box 4"/>
          <p:cNvSpPr txBox="1"/>
          <p:nvPr/>
        </p:nvSpPr>
        <p:spPr>
          <a:xfrm>
            <a:off x="3505200" y="1905000"/>
            <a:ext cx="914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/>
            <a:r>
              <a:rPr lang="zh-CN" altLang="en-US" sz="2800" dirty="0">
                <a:latin typeface="Times New Roman" panose="02020603050405020304" pitchFamily="18" charset="0"/>
              </a:rPr>
              <a:t>拉成</a:t>
            </a:r>
          </a:p>
        </p:txBody>
      </p:sp>
      <p:sp>
        <p:nvSpPr>
          <p:cNvPr id="22533" name="Line 5"/>
          <p:cNvSpPr/>
          <p:nvPr/>
        </p:nvSpPr>
        <p:spPr>
          <a:xfrm>
            <a:off x="3581400" y="1600200"/>
            <a:ext cx="9144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stealth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34" name="Text Box 6"/>
          <p:cNvSpPr txBox="1"/>
          <p:nvPr/>
        </p:nvSpPr>
        <p:spPr>
          <a:xfrm>
            <a:off x="1295400" y="3184525"/>
            <a:ext cx="43434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/>
            <a:r>
              <a:rPr lang="zh-CN" altLang="en-US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什么变了？</a:t>
            </a:r>
          </a:p>
        </p:txBody>
      </p:sp>
      <p:sp>
        <p:nvSpPr>
          <p:cNvPr id="22535" name="Text Box 7"/>
          <p:cNvSpPr txBox="1"/>
          <p:nvPr/>
        </p:nvSpPr>
        <p:spPr>
          <a:xfrm>
            <a:off x="1295400" y="5105400"/>
            <a:ext cx="46482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/>
            <a:r>
              <a:rPr lang="zh-CN" altLang="en-US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面积变大还是变小？</a:t>
            </a:r>
          </a:p>
        </p:txBody>
      </p:sp>
      <p:sp>
        <p:nvSpPr>
          <p:cNvPr id="22536" name="Text Box 8"/>
          <p:cNvSpPr txBox="1"/>
          <p:nvPr/>
        </p:nvSpPr>
        <p:spPr>
          <a:xfrm>
            <a:off x="1295400" y="4098925"/>
            <a:ext cx="31242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/>
            <a:r>
              <a:rPr lang="zh-CN" altLang="en-US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变成了什么？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  <p:bldP spid="22532" grpId="0"/>
      <p:bldP spid="22534" grpId="0"/>
      <p:bldP spid="22535" grpId="0"/>
      <p:bldP spid="2253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/>
          <p:nvPr/>
        </p:nvSpPr>
        <p:spPr>
          <a:xfrm>
            <a:off x="0" y="-17462"/>
            <a:ext cx="9445625" cy="42084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US" altLang="zh-CN" sz="7200" b="1" dirty="0">
                <a:latin typeface="Times New Roman" panose="02020603050405020304" pitchFamily="18" charset="0"/>
              </a:rPr>
              <a:t>4.</a:t>
            </a:r>
            <a:r>
              <a:rPr lang="zh-CN" altLang="en-US" sz="6600" b="1" dirty="0">
                <a:latin typeface="黑体" panose="02010609060101010101" pitchFamily="2" charset="-122"/>
                <a:ea typeface="黑体" panose="02010609060101010101" pitchFamily="2" charset="-122"/>
              </a:rPr>
              <a:t>下图中两个平行四边形</a:t>
            </a:r>
          </a:p>
          <a:p>
            <a:pPr fontAlgn="base">
              <a:spcBef>
                <a:spcPct val="0"/>
              </a:spcBef>
            </a:pPr>
            <a:r>
              <a:rPr lang="zh-CN" altLang="en-US" sz="6600" b="1" dirty="0">
                <a:latin typeface="黑体" panose="02010609060101010101" pitchFamily="2" charset="-122"/>
                <a:ea typeface="黑体" panose="02010609060101010101" pitchFamily="2" charset="-122"/>
              </a:rPr>
              <a:t>的面积相等吗</a:t>
            </a:r>
            <a:r>
              <a:rPr lang="en-US" altLang="zh-CN" sz="6600" b="1" dirty="0">
                <a:latin typeface="黑体" panose="02010609060101010101" pitchFamily="2" charset="-122"/>
                <a:ea typeface="黑体" panose="02010609060101010101" pitchFamily="2" charset="-122"/>
              </a:rPr>
              <a:t>? </a:t>
            </a:r>
            <a:r>
              <a:rPr lang="zh-CN" altLang="en-US" sz="6600" b="1" dirty="0">
                <a:latin typeface="黑体" panose="02010609060101010101" pitchFamily="2" charset="-122"/>
                <a:ea typeface="黑体" panose="02010609060101010101" pitchFamily="2" charset="-122"/>
              </a:rPr>
              <a:t>为什么</a:t>
            </a:r>
            <a:r>
              <a:rPr lang="en-US" altLang="zh-CN" sz="6600" b="1" dirty="0">
                <a:latin typeface="黑体" panose="02010609060101010101" pitchFamily="2" charset="-122"/>
                <a:ea typeface="黑体" panose="02010609060101010101" pitchFamily="2" charset="-122"/>
              </a:rPr>
              <a:t>? </a:t>
            </a:r>
          </a:p>
          <a:p>
            <a:pPr fontAlgn="base">
              <a:spcBef>
                <a:spcPct val="0"/>
              </a:spcBef>
            </a:pPr>
            <a:r>
              <a:rPr lang="zh-CN" altLang="en-US" sz="6600" b="1" dirty="0">
                <a:latin typeface="黑体" panose="02010609060101010101" pitchFamily="2" charset="-122"/>
                <a:ea typeface="黑体" panose="02010609060101010101" pitchFamily="2" charset="-122"/>
              </a:rPr>
              <a:t>每个平行四边形的面积</a:t>
            </a:r>
          </a:p>
          <a:p>
            <a:pPr fontAlgn="base">
              <a:spcBef>
                <a:spcPct val="0"/>
              </a:spcBef>
            </a:pPr>
            <a:r>
              <a:rPr lang="zh-CN" altLang="en-US" sz="6600" b="1" dirty="0">
                <a:latin typeface="黑体" panose="02010609060101010101" pitchFamily="2" charset="-122"/>
                <a:ea typeface="黑体" panose="02010609060101010101" pitchFamily="2" charset="-122"/>
              </a:rPr>
              <a:t>是多少</a:t>
            </a:r>
            <a:r>
              <a:rPr lang="en-US" altLang="zh-CN" sz="6600" b="1" dirty="0"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</a:p>
        </p:txBody>
      </p:sp>
      <p:sp>
        <p:nvSpPr>
          <p:cNvPr id="44035" name="Line 3"/>
          <p:cNvSpPr/>
          <p:nvPr/>
        </p:nvSpPr>
        <p:spPr>
          <a:xfrm>
            <a:off x="0" y="4343400"/>
            <a:ext cx="9144000" cy="0"/>
          </a:xfrm>
          <a:prstGeom prst="line">
            <a:avLst/>
          </a:prstGeom>
          <a:ln w="7620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036" name="Line 4"/>
          <p:cNvSpPr/>
          <p:nvPr/>
        </p:nvSpPr>
        <p:spPr>
          <a:xfrm>
            <a:off x="0" y="5943600"/>
            <a:ext cx="9144000" cy="0"/>
          </a:xfrm>
          <a:prstGeom prst="line">
            <a:avLst/>
          </a:prstGeom>
          <a:ln w="7620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037" name="AutoShape 5"/>
          <p:cNvSpPr/>
          <p:nvPr/>
        </p:nvSpPr>
        <p:spPr>
          <a:xfrm>
            <a:off x="3048000" y="4343400"/>
            <a:ext cx="4876800" cy="1600200"/>
          </a:xfrm>
          <a:prstGeom prst="parallelogram">
            <a:avLst>
              <a:gd name="adj" fmla="val 137962"/>
            </a:avLst>
          </a:prstGeom>
          <a:solidFill>
            <a:schemeClr val="bg1"/>
          </a:solidFill>
          <a:ln w="762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4038" name="Line 6"/>
          <p:cNvSpPr/>
          <p:nvPr/>
        </p:nvSpPr>
        <p:spPr>
          <a:xfrm>
            <a:off x="838200" y="4343400"/>
            <a:ext cx="2743200" cy="0"/>
          </a:xfrm>
          <a:prstGeom prst="line">
            <a:avLst/>
          </a:prstGeom>
          <a:ln w="76200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039" name="Line 7"/>
          <p:cNvSpPr/>
          <p:nvPr/>
        </p:nvSpPr>
        <p:spPr>
          <a:xfrm>
            <a:off x="3505200" y="4343400"/>
            <a:ext cx="2209800" cy="1600200"/>
          </a:xfrm>
          <a:prstGeom prst="line">
            <a:avLst/>
          </a:prstGeom>
          <a:ln w="76200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040" name="Line 8"/>
          <p:cNvSpPr/>
          <p:nvPr/>
        </p:nvSpPr>
        <p:spPr>
          <a:xfrm>
            <a:off x="914400" y="4343400"/>
            <a:ext cx="2209800" cy="1600200"/>
          </a:xfrm>
          <a:prstGeom prst="line">
            <a:avLst/>
          </a:prstGeom>
          <a:ln w="76200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041" name="Line 9"/>
          <p:cNvSpPr/>
          <p:nvPr/>
        </p:nvSpPr>
        <p:spPr>
          <a:xfrm flipV="1">
            <a:off x="3124200" y="4343400"/>
            <a:ext cx="0" cy="1600200"/>
          </a:xfrm>
          <a:prstGeom prst="line">
            <a:avLst/>
          </a:prstGeom>
          <a:ln w="7620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042" name="Line 10"/>
          <p:cNvSpPr/>
          <p:nvPr/>
        </p:nvSpPr>
        <p:spPr>
          <a:xfrm flipH="1">
            <a:off x="2895600" y="4572000"/>
            <a:ext cx="228600" cy="0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043" name="Line 11"/>
          <p:cNvSpPr/>
          <p:nvPr/>
        </p:nvSpPr>
        <p:spPr>
          <a:xfrm>
            <a:off x="2895600" y="4343400"/>
            <a:ext cx="0" cy="228600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260" name="Text Box 12"/>
          <p:cNvSpPr txBox="1"/>
          <p:nvPr/>
        </p:nvSpPr>
        <p:spPr>
          <a:xfrm>
            <a:off x="2590800" y="5759450"/>
            <a:ext cx="3114675" cy="1098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US" altLang="zh-CN" sz="6600" b="1" dirty="0">
                <a:latin typeface="黑体" panose="02010609060101010101" pitchFamily="2" charset="-122"/>
                <a:ea typeface="黑体" panose="02010609060101010101" pitchFamily="2" charset="-122"/>
              </a:rPr>
              <a:t>2.5</a:t>
            </a:r>
            <a:r>
              <a:rPr lang="zh-CN" altLang="en-US" sz="6600" b="1" dirty="0">
                <a:latin typeface="黑体" panose="02010609060101010101" pitchFamily="2" charset="-122"/>
                <a:ea typeface="黑体" panose="02010609060101010101" pitchFamily="2" charset="-122"/>
              </a:rPr>
              <a:t>厘米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3261" name="Rectangle 13"/>
          <p:cNvSpPr/>
          <p:nvPr/>
        </p:nvSpPr>
        <p:spPr>
          <a:xfrm>
            <a:off x="0" y="4572000"/>
            <a:ext cx="3114675" cy="1098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US" altLang="zh-CN" sz="6600" b="1" dirty="0">
                <a:latin typeface="黑体" panose="02010609060101010101" pitchFamily="2" charset="-122"/>
                <a:ea typeface="黑体" panose="02010609060101010101" pitchFamily="2" charset="-122"/>
              </a:rPr>
              <a:t>1.6</a:t>
            </a:r>
            <a:r>
              <a:rPr lang="zh-CN" altLang="en-US" sz="6600" b="1" dirty="0">
                <a:latin typeface="黑体" panose="02010609060101010101" pitchFamily="2" charset="-122"/>
                <a:ea typeface="黑体" panose="02010609060101010101" pitchFamily="2" charset="-122"/>
              </a:rPr>
              <a:t>厘米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0" grpId="0" build="p"/>
      <p:bldP spid="5326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/>
          <p:nvPr/>
        </p:nvSpPr>
        <p:spPr>
          <a:xfrm>
            <a:off x="4479925" y="3017838"/>
            <a:ext cx="184150" cy="8239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/>
            <a:endParaRPr lang="zh-CN" altLang="zh-CN" sz="4800" dirty="0">
              <a:latin typeface="Times New Roman" panose="02020603050405020304" pitchFamily="18" charset="0"/>
            </a:endParaRPr>
          </a:p>
        </p:txBody>
      </p:sp>
      <p:sp>
        <p:nvSpPr>
          <p:cNvPr id="19460" name="AutoShape 4"/>
          <p:cNvSpPr/>
          <p:nvPr/>
        </p:nvSpPr>
        <p:spPr>
          <a:xfrm>
            <a:off x="2362200" y="1219200"/>
            <a:ext cx="3732213" cy="1828800"/>
          </a:xfrm>
          <a:prstGeom prst="parallelogram">
            <a:avLst>
              <a:gd name="adj" fmla="val 51019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9461" name="Text Box 5"/>
          <p:cNvSpPr txBox="1"/>
          <p:nvPr/>
        </p:nvSpPr>
        <p:spPr>
          <a:xfrm>
            <a:off x="838200" y="3505200"/>
            <a:ext cx="3657600" cy="1616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/>
            <a:r>
              <a:rPr lang="zh-CN" altLang="en-US" sz="4000" dirty="0">
                <a:latin typeface="Times New Roman" panose="02020603050405020304" pitchFamily="18" charset="0"/>
              </a:rPr>
              <a:t>这是什么图形？</a:t>
            </a:r>
          </a:p>
          <a:p>
            <a:pPr fontAlgn="base"/>
            <a:endParaRPr lang="en-US" altLang="zh-CN" sz="4000" dirty="0">
              <a:latin typeface="Times New Roman" panose="02020603050405020304" pitchFamily="18" charset="0"/>
            </a:endParaRPr>
          </a:p>
        </p:txBody>
      </p:sp>
      <p:sp>
        <p:nvSpPr>
          <p:cNvPr id="19462" name="Text Box 6"/>
          <p:cNvSpPr txBox="1"/>
          <p:nvPr/>
        </p:nvSpPr>
        <p:spPr>
          <a:xfrm>
            <a:off x="4648200" y="3505200"/>
            <a:ext cx="28956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/>
            <a:r>
              <a:rPr lang="zh-CN" altLang="en-US" sz="4000" dirty="0">
                <a:solidFill>
                  <a:srgbClr val="FF3300"/>
                </a:solidFill>
                <a:latin typeface="Times New Roman" panose="02020603050405020304" pitchFamily="18" charset="0"/>
              </a:rPr>
              <a:t>平行四边形</a:t>
            </a:r>
          </a:p>
        </p:txBody>
      </p:sp>
      <p:sp>
        <p:nvSpPr>
          <p:cNvPr id="19463" name="Rectangle 7"/>
          <p:cNvSpPr/>
          <p:nvPr/>
        </p:nvSpPr>
        <p:spPr>
          <a:xfrm>
            <a:off x="838200" y="4419600"/>
            <a:ext cx="42672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4000" dirty="0">
                <a:latin typeface="Times New Roman" panose="02020603050405020304" pitchFamily="18" charset="0"/>
              </a:rPr>
              <a:t>它有什么特征？</a:t>
            </a:r>
          </a:p>
        </p:txBody>
      </p:sp>
      <p:sp>
        <p:nvSpPr>
          <p:cNvPr id="19464" name="Text Box 8"/>
          <p:cNvSpPr txBox="1"/>
          <p:nvPr/>
        </p:nvSpPr>
        <p:spPr>
          <a:xfrm>
            <a:off x="4800600" y="4343400"/>
            <a:ext cx="5181600" cy="1616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/>
            <a:r>
              <a:rPr lang="zh-CN" altLang="en-US" sz="4000" dirty="0">
                <a:solidFill>
                  <a:srgbClr val="FF3300"/>
                </a:solidFill>
                <a:latin typeface="Times New Roman" panose="02020603050405020304" pitchFamily="18" charset="0"/>
              </a:rPr>
              <a:t>两组对边分别平行</a:t>
            </a:r>
          </a:p>
          <a:p>
            <a:pPr fontAlgn="base"/>
            <a:r>
              <a:rPr lang="zh-CN" altLang="en-US" sz="4000" dirty="0">
                <a:solidFill>
                  <a:srgbClr val="FF3300"/>
                </a:solidFill>
                <a:latin typeface="Times New Roman" panose="02020603050405020304" pitchFamily="18" charset="0"/>
              </a:rPr>
              <a:t>且相等</a:t>
            </a:r>
          </a:p>
        </p:txBody>
      </p:sp>
      <p:sp>
        <p:nvSpPr>
          <p:cNvPr id="19465" name="Line 9"/>
          <p:cNvSpPr/>
          <p:nvPr/>
        </p:nvSpPr>
        <p:spPr>
          <a:xfrm>
            <a:off x="2362200" y="3048000"/>
            <a:ext cx="2819400" cy="0"/>
          </a:xfrm>
          <a:prstGeom prst="line">
            <a:avLst/>
          </a:prstGeom>
          <a:ln w="2857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66" name="Line 10"/>
          <p:cNvSpPr/>
          <p:nvPr/>
        </p:nvSpPr>
        <p:spPr>
          <a:xfrm>
            <a:off x="3290888" y="1219200"/>
            <a:ext cx="0" cy="1828800"/>
          </a:xfrm>
          <a:prstGeom prst="line">
            <a:avLst/>
          </a:prstGeom>
          <a:ln w="19050" cap="flat" cmpd="sng">
            <a:solidFill>
              <a:srgbClr val="FF33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0" grpId="0" animBg="1"/>
      <p:bldP spid="19461" grpId="0"/>
      <p:bldP spid="19462" grpId="0"/>
      <p:bldP spid="19463" grpId="0"/>
      <p:bldP spid="194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/>
          <p:nvPr/>
        </p:nvSpPr>
        <p:spPr>
          <a:xfrm>
            <a:off x="2743200" y="1066800"/>
            <a:ext cx="3733800" cy="1828800"/>
          </a:xfrm>
          <a:prstGeom prst="parallelogram">
            <a:avLst>
              <a:gd name="adj" fmla="val 51041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147" name="Line 3"/>
          <p:cNvSpPr/>
          <p:nvPr/>
        </p:nvSpPr>
        <p:spPr>
          <a:xfrm>
            <a:off x="2743200" y="2895600"/>
            <a:ext cx="2819400" cy="0"/>
          </a:xfrm>
          <a:prstGeom prst="line">
            <a:avLst/>
          </a:prstGeom>
          <a:ln w="381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49" name="Line 5"/>
          <p:cNvSpPr/>
          <p:nvPr/>
        </p:nvSpPr>
        <p:spPr>
          <a:xfrm>
            <a:off x="3695700" y="1066800"/>
            <a:ext cx="0" cy="1828800"/>
          </a:xfrm>
          <a:prstGeom prst="line">
            <a:avLst/>
          </a:prstGeom>
          <a:ln w="28575" cap="flat" cmpd="sng">
            <a:solidFill>
              <a:srgbClr val="FF33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50" name="Text Box 6"/>
          <p:cNvSpPr txBox="1"/>
          <p:nvPr/>
        </p:nvSpPr>
        <p:spPr>
          <a:xfrm>
            <a:off x="3581400" y="3048000"/>
            <a:ext cx="838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/>
            <a:r>
              <a:rPr lang="zh-CN" altLang="en-US" sz="2800" dirty="0">
                <a:latin typeface="Times New Roman" panose="02020603050405020304" pitchFamily="18" charset="0"/>
              </a:rPr>
              <a:t>底</a:t>
            </a:r>
          </a:p>
        </p:txBody>
      </p:sp>
      <p:sp>
        <p:nvSpPr>
          <p:cNvPr id="6151" name="Text Box 7"/>
          <p:cNvSpPr txBox="1"/>
          <p:nvPr/>
        </p:nvSpPr>
        <p:spPr>
          <a:xfrm>
            <a:off x="3733800" y="1695450"/>
            <a:ext cx="533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/>
            <a:r>
              <a:rPr lang="zh-CN" altLang="en-US" sz="2800" dirty="0">
                <a:latin typeface="Times New Roman" panose="02020603050405020304" pitchFamily="18" charset="0"/>
              </a:rPr>
              <a:t>高</a:t>
            </a:r>
          </a:p>
        </p:txBody>
      </p:sp>
      <p:sp>
        <p:nvSpPr>
          <p:cNvPr id="6152" name="Text Box 8"/>
          <p:cNvSpPr txBox="1"/>
          <p:nvPr/>
        </p:nvSpPr>
        <p:spPr>
          <a:xfrm>
            <a:off x="1219200" y="4114800"/>
            <a:ext cx="58674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/>
            <a:r>
              <a:rPr lang="zh-CN" altLang="en-US" sz="4800" dirty="0">
                <a:latin typeface="Times New Roman" panose="02020603050405020304" pitchFamily="18" charset="0"/>
              </a:rPr>
              <a:t>平行四边形的面积</a:t>
            </a:r>
            <a:r>
              <a:rPr lang="en-US" altLang="zh-CN" sz="4800" dirty="0">
                <a:latin typeface="Times New Roman" panose="02020603050405020304" pitchFamily="18" charset="0"/>
              </a:rPr>
              <a:t>=</a:t>
            </a:r>
            <a:r>
              <a:rPr lang="zh-CN" altLang="en-US" sz="4800" dirty="0">
                <a:solidFill>
                  <a:srgbClr val="FF3300"/>
                </a:solidFill>
                <a:latin typeface="Times New Roman" panose="02020603050405020304" pitchFamily="18" charset="0"/>
              </a:rPr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50" grpId="0"/>
      <p:bldP spid="6151" grpId="0"/>
      <p:bldP spid="61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/>
          <p:nvPr/>
        </p:nvSpPr>
        <p:spPr>
          <a:xfrm>
            <a:off x="4800600" y="1524000"/>
            <a:ext cx="3733800" cy="1828800"/>
          </a:xfrm>
          <a:prstGeom prst="parallelogram">
            <a:avLst>
              <a:gd name="adj" fmla="val 51041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5363" name="Rectangle 3"/>
          <p:cNvSpPr/>
          <p:nvPr/>
        </p:nvSpPr>
        <p:spPr>
          <a:xfrm>
            <a:off x="1143000" y="1524000"/>
            <a:ext cx="2819400" cy="1828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5365" name="Text Box 5"/>
          <p:cNvSpPr txBox="1"/>
          <p:nvPr/>
        </p:nvSpPr>
        <p:spPr>
          <a:xfrm>
            <a:off x="1143000" y="4343400"/>
            <a:ext cx="75438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/>
            <a:r>
              <a:rPr lang="zh-CN" altLang="en-US" sz="4000" dirty="0">
                <a:latin typeface="Times New Roman" panose="02020603050405020304" pitchFamily="18" charset="0"/>
              </a:rPr>
              <a:t>长方形与平行四边形有 </a:t>
            </a:r>
            <a:r>
              <a:rPr lang="zh-CN" altLang="en-US" sz="4000" dirty="0">
                <a:solidFill>
                  <a:srgbClr val="FF3300"/>
                </a:solidFill>
                <a:latin typeface="Times New Roman" panose="02020603050405020304" pitchFamily="18" charset="0"/>
              </a:rPr>
              <a:t>？</a:t>
            </a:r>
            <a:r>
              <a:rPr lang="zh-CN" altLang="en-US" sz="4000" dirty="0">
                <a:latin typeface="Times New Roman" panose="02020603050405020304" pitchFamily="18" charset="0"/>
              </a:rPr>
              <a:t>关系</a:t>
            </a:r>
          </a:p>
        </p:txBody>
      </p:sp>
      <p:sp>
        <p:nvSpPr>
          <p:cNvPr id="15366" name="Line 6"/>
          <p:cNvSpPr/>
          <p:nvPr/>
        </p:nvSpPr>
        <p:spPr>
          <a:xfrm>
            <a:off x="1143000" y="3352800"/>
            <a:ext cx="2819400" cy="0"/>
          </a:xfrm>
          <a:prstGeom prst="line">
            <a:avLst/>
          </a:prstGeom>
          <a:ln w="381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367" name="Line 7"/>
          <p:cNvSpPr/>
          <p:nvPr/>
        </p:nvSpPr>
        <p:spPr>
          <a:xfrm>
            <a:off x="4800600" y="3352800"/>
            <a:ext cx="2819400" cy="0"/>
          </a:xfrm>
          <a:prstGeom prst="line">
            <a:avLst/>
          </a:prstGeom>
          <a:ln w="381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368" name="Line 8"/>
          <p:cNvSpPr/>
          <p:nvPr/>
        </p:nvSpPr>
        <p:spPr>
          <a:xfrm>
            <a:off x="3962400" y="1524000"/>
            <a:ext cx="0" cy="1828800"/>
          </a:xfrm>
          <a:prstGeom prst="line">
            <a:avLst/>
          </a:prstGeom>
          <a:ln w="381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369" name="Line 9"/>
          <p:cNvSpPr/>
          <p:nvPr/>
        </p:nvSpPr>
        <p:spPr>
          <a:xfrm>
            <a:off x="5753100" y="1524000"/>
            <a:ext cx="0" cy="1828800"/>
          </a:xfrm>
          <a:prstGeom prst="line">
            <a:avLst/>
          </a:prstGeom>
          <a:ln w="28575" cap="flat" cmpd="sng">
            <a:solidFill>
              <a:srgbClr val="FF33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370" name="Text Box 10"/>
          <p:cNvSpPr txBox="1"/>
          <p:nvPr/>
        </p:nvSpPr>
        <p:spPr>
          <a:xfrm>
            <a:off x="2286000" y="3429000"/>
            <a:ext cx="762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/>
            <a:r>
              <a:rPr lang="zh-CN" altLang="en-US" sz="2800" dirty="0">
                <a:latin typeface="Times New Roman" panose="02020603050405020304" pitchFamily="18" charset="0"/>
              </a:rPr>
              <a:t>长</a:t>
            </a:r>
          </a:p>
        </p:txBody>
      </p:sp>
      <p:sp>
        <p:nvSpPr>
          <p:cNvPr id="15371" name="Text Box 11"/>
          <p:cNvSpPr txBox="1"/>
          <p:nvPr/>
        </p:nvSpPr>
        <p:spPr>
          <a:xfrm>
            <a:off x="3352800" y="2133600"/>
            <a:ext cx="533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/>
            <a:r>
              <a:rPr lang="zh-CN" altLang="en-US" sz="2800" dirty="0">
                <a:latin typeface="Times New Roman" panose="02020603050405020304" pitchFamily="18" charset="0"/>
              </a:rPr>
              <a:t>宽</a:t>
            </a:r>
          </a:p>
        </p:txBody>
      </p:sp>
      <p:sp>
        <p:nvSpPr>
          <p:cNvPr id="15372" name="Text Box 12"/>
          <p:cNvSpPr txBox="1"/>
          <p:nvPr/>
        </p:nvSpPr>
        <p:spPr>
          <a:xfrm>
            <a:off x="5562600" y="3429000"/>
            <a:ext cx="762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/>
            <a:r>
              <a:rPr lang="zh-CN" altLang="en-US" sz="2800" dirty="0">
                <a:latin typeface="Times New Roman" panose="02020603050405020304" pitchFamily="18" charset="0"/>
              </a:rPr>
              <a:t>底</a:t>
            </a:r>
          </a:p>
        </p:txBody>
      </p:sp>
      <p:sp>
        <p:nvSpPr>
          <p:cNvPr id="15373" name="Text Box 13"/>
          <p:cNvSpPr txBox="1"/>
          <p:nvPr/>
        </p:nvSpPr>
        <p:spPr>
          <a:xfrm>
            <a:off x="5867400" y="2147888"/>
            <a:ext cx="4572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/>
            <a:r>
              <a:rPr lang="zh-CN" altLang="en-US" sz="2800" dirty="0">
                <a:latin typeface="Times New Roman" panose="02020603050405020304" pitchFamily="18" charset="0"/>
              </a:rPr>
              <a:t>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5" grpId="0"/>
      <p:bldP spid="15370" grpId="0"/>
      <p:bldP spid="15371" grpId="0"/>
      <p:bldP spid="15372" grpId="0"/>
      <p:bldP spid="153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0483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0484" name="AutoShape 4"/>
          <p:cNvSpPr/>
          <p:nvPr/>
        </p:nvSpPr>
        <p:spPr>
          <a:xfrm flipH="1">
            <a:off x="16764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0485" name="Rectangle 5"/>
          <p:cNvSpPr/>
          <p:nvPr/>
        </p:nvSpPr>
        <p:spPr>
          <a:xfrm>
            <a:off x="3733800" y="38862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0486" name="Line 6"/>
          <p:cNvSpPr/>
          <p:nvPr/>
        </p:nvSpPr>
        <p:spPr>
          <a:xfrm>
            <a:off x="16764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87" name="Line 7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88" name="Line 8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89" name="Line 9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90" name="Line 10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91" name="Line 11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92" name="Line 1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93" name="Text Box 13"/>
          <p:cNvSpPr txBox="1"/>
          <p:nvPr/>
        </p:nvSpPr>
        <p:spPr>
          <a:xfrm>
            <a:off x="5638800" y="5668963"/>
            <a:ext cx="1100138" cy="1189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0494" name="Rectangle 14"/>
          <p:cNvSpPr/>
          <p:nvPr/>
        </p:nvSpPr>
        <p:spPr>
          <a:xfrm>
            <a:off x="2133600" y="42672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50191" name="Rectangle 15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50192" name="Rectangle 16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  <p:sp>
        <p:nvSpPr>
          <p:cNvPr id="20497" name="Line 17"/>
          <p:cNvSpPr/>
          <p:nvPr/>
        </p:nvSpPr>
        <p:spPr>
          <a:xfrm flipH="1">
            <a:off x="5791200" y="1143000"/>
            <a:ext cx="198120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1" grpId="0"/>
      <p:bldP spid="501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1507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1508" name="AutoShape 4"/>
          <p:cNvSpPr/>
          <p:nvPr/>
        </p:nvSpPr>
        <p:spPr>
          <a:xfrm flipH="1">
            <a:off x="16764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1509" name="Rectangle 5"/>
          <p:cNvSpPr/>
          <p:nvPr/>
        </p:nvSpPr>
        <p:spPr>
          <a:xfrm>
            <a:off x="3733800" y="38862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1510" name="Line 6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1" name="Line 7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2" name="Line 8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3" name="Line 9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4" name="Line 10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5" name="Line 11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6" name="Line 12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7" name="Line 13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8" name="Line 14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9" name="Line 15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20" name="Line 16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21" name="Line 17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22" name="Line 18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23" name="Line 19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24" name="Line 20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25" name="Line 21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26" name="Line 22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27" name="Line 23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28" name="Line 24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29" name="Line 25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30" name="Line 26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31" name="Line 27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32" name="Line 28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33" name="Line 29"/>
          <p:cNvSpPr/>
          <p:nvPr/>
        </p:nvSpPr>
        <p:spPr>
          <a:xfrm>
            <a:off x="16764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34" name="Line 30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35" name="Line 31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36" name="Line 3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37" name="Line 33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38" name="Line 34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39" name="Line 35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40" name="Text Box 36"/>
          <p:cNvSpPr txBox="1"/>
          <p:nvPr/>
        </p:nvSpPr>
        <p:spPr>
          <a:xfrm>
            <a:off x="5638800" y="5668963"/>
            <a:ext cx="1100138" cy="1189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1541" name="Rectangle 37"/>
          <p:cNvSpPr/>
          <p:nvPr/>
        </p:nvSpPr>
        <p:spPr>
          <a:xfrm>
            <a:off x="2133600" y="42672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21542" name="Rectangle 38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21543" name="Rectangle 39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2531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2532" name="AutoShape 4"/>
          <p:cNvSpPr/>
          <p:nvPr/>
        </p:nvSpPr>
        <p:spPr>
          <a:xfrm flipH="1">
            <a:off x="13716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2533" name="Rectangle 5"/>
          <p:cNvSpPr/>
          <p:nvPr/>
        </p:nvSpPr>
        <p:spPr>
          <a:xfrm>
            <a:off x="3733800" y="38862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2534" name="Line 6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35" name="Line 7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36" name="Line 8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37" name="Line 9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38" name="Line 10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39" name="Line 11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0" name="Line 12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1" name="Line 13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2" name="Line 14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3" name="Line 15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4" name="Line 16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5" name="Line 17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6" name="Line 18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7" name="Line 19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8" name="Line 20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9" name="Line 21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0" name="Line 22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1" name="Line 23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2" name="Line 24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3" name="Line 25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4" name="Line 26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5" name="Line 27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6" name="Line 28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7" name="Line 29"/>
          <p:cNvSpPr/>
          <p:nvPr/>
        </p:nvSpPr>
        <p:spPr>
          <a:xfrm>
            <a:off x="13716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8" name="Line 30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9" name="Line 31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60" name="Line 3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61" name="Line 33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62" name="Line 34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63" name="Line 35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64" name="Text Box 36"/>
          <p:cNvSpPr txBox="1"/>
          <p:nvPr/>
        </p:nvSpPr>
        <p:spPr>
          <a:xfrm>
            <a:off x="5638800" y="5668963"/>
            <a:ext cx="1100138" cy="1189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2565" name="Rectangle 37"/>
          <p:cNvSpPr/>
          <p:nvPr/>
        </p:nvSpPr>
        <p:spPr>
          <a:xfrm>
            <a:off x="2133600" y="42672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22566" name="Rectangle 38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22567" name="Rectangle 39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全屏显示(4:3)</PresentationFormat>
  <Paragraphs>130</Paragraphs>
  <Slides>30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41" baseType="lpstr">
      <vt:lpstr>黑体</vt:lpstr>
      <vt:lpstr>华文彩云</vt:lpstr>
      <vt:lpstr>金山简隶书</vt:lpstr>
      <vt:lpstr>隶书</vt:lpstr>
      <vt:lpstr>宋体</vt:lpstr>
      <vt:lpstr>微软雅黑</vt:lpstr>
      <vt:lpstr>Arial</vt:lpstr>
      <vt:lpstr>Calibri</vt:lpstr>
      <vt:lpstr>Symbol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2001-04-27T00:04:09Z</dcterms:created>
  <dcterms:modified xsi:type="dcterms:W3CDTF">2023-01-16T16:42:12Z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19173EFCF36544939C65BE7502200E29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