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308" r:id="rId3"/>
    <p:sldId id="309" r:id="rId4"/>
    <p:sldId id="280" r:id="rId5"/>
    <p:sldId id="294" r:id="rId6"/>
    <p:sldId id="314" r:id="rId7"/>
    <p:sldId id="315" r:id="rId8"/>
    <p:sldId id="296" r:id="rId9"/>
    <p:sldId id="313" r:id="rId10"/>
    <p:sldId id="264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660066"/>
    <a:srgbClr val="FF6699"/>
    <a:srgbClr val="FF0066"/>
    <a:srgbClr val="0000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1224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A3217ED-0B93-4474-B3E9-BBCDD16DD2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3DB17C-A228-4C90-AEA5-6D4F32CEAC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7FAF7-6C84-4FFA-A4ED-12A7548402AB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FDCB8-BD58-4728-A623-B7EE092C9725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8B3F0-9755-4F1E-82D5-CFE885378061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87512-30C0-462E-BB74-9872AE8B78B7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5D033-17C4-449D-9927-12A40FDE46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756CB-57AA-4812-B034-156111452098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9A90-ACA2-4904-88FF-CD787EF853EB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47FAC-F685-4371-80D2-6AB2CD725F3E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1741-5BD7-4750-8664-8FCA8C2E32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E813-D778-451A-870D-E71F1FC3C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1B55-14A0-48B5-AC1E-1565DF96E4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2149-12A3-4296-9326-994316A21C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C320-C75D-491F-913D-17BFC89FF2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5055-A3A7-4967-A905-4FEE6CE8A1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536E-5E23-4789-A2BD-108135C47B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E3EC-883F-4EA1-A5E3-1F93BACD9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2C31-08D8-4649-A381-1DCBC01B9B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1F36-1852-4B54-9226-3B9C71DC14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6A75-BB7B-4988-8FF6-2E4C4C5947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A81E-A830-4711-AF8F-14EDC95070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B1A1-E9D9-4007-9CF2-E4BB4FB207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1E8A-3F6E-4F80-BB61-FC69DFB010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D61E-D9BC-4B09-8793-D15D419BB3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14A0-54EC-406D-857F-DA23812800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EE5C-4993-4DB3-A8D7-0A78613BA2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39E1-7B01-4573-A893-528CABFCB3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A890-DE44-4DD8-9783-7A2941EE8B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8803-658F-4D36-A863-14226A5CD1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D40B1E-1ED1-4CD2-9D23-0DB820A524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DA872C-4E49-494D-80A2-9BB23CDC3C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/>
          <p:nvPr/>
        </p:nvSpPr>
        <p:spPr>
          <a:xfrm>
            <a:off x="0" y="897172"/>
            <a:ext cx="9144000" cy="144016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6600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CFrutiger" pitchFamily="50" charset="0"/>
                <a:ea typeface="+mj-ea"/>
                <a:cs typeface="+mj-cs"/>
              </a:rPr>
              <a:t>Around my home</a:t>
            </a:r>
            <a:endParaRPr lang="zh-CN" altLang="en-US" sz="6600" b="1" i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CFrutiger" pitchFamily="50" charset="0"/>
              <a:ea typeface="+mj-ea"/>
              <a:cs typeface="+mj-cs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472038" y="3140968"/>
            <a:ext cx="3786188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UPC" pitchFamily="18" charset="-34"/>
                <a:cs typeface="EucrosiaUPC" pitchFamily="18" charset="-34"/>
              </a:rPr>
              <a:t>第二课时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1026" name="Picture 2" descr="C:\Users\leon\Desktop\pic\communit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708919"/>
            <a:ext cx="3500438" cy="282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335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98463"/>
            <a:ext cx="29098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8"/>
          <p:cNvGrpSpPr/>
          <p:nvPr/>
        </p:nvGrpSpPr>
        <p:grpSpPr bwMode="auto">
          <a:xfrm>
            <a:off x="642938" y="1196975"/>
            <a:ext cx="8032750" cy="3660775"/>
            <a:chOff x="395536" y="1196752"/>
            <a:chExt cx="8208912" cy="3816424"/>
          </a:xfrm>
        </p:grpSpPr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5536" y="1196752"/>
              <a:ext cx="7272808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596336" y="1196752"/>
              <a:ext cx="1008112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5"/>
            <p:cNvSpPr txBox="1">
              <a:spLocks noChangeArrowheads="1"/>
            </p:cNvSpPr>
            <p:nvPr/>
          </p:nvSpPr>
          <p:spPr bwMode="auto">
            <a:xfrm>
              <a:off x="6588224" y="151672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Calibri" panose="020F0502020204030204" pitchFamily="34" charset="0"/>
                </a:rPr>
                <a:t>school(s)</a:t>
              </a:r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11273" name="TextBox 6"/>
            <p:cNvSpPr txBox="1">
              <a:spLocks noChangeArrowheads="1"/>
            </p:cNvSpPr>
            <p:nvPr/>
          </p:nvSpPr>
          <p:spPr bwMode="auto">
            <a:xfrm>
              <a:off x="7884368" y="1516722"/>
              <a:ext cx="720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Calibri" panose="020F0502020204030204" pitchFamily="34" charset="0"/>
                </a:rPr>
                <a:t>…</a:t>
              </a:r>
              <a:endParaRPr lang="zh-CN" altLang="en-US" sz="2000">
                <a:latin typeface="Calibri" panose="020F0502020204030204" pitchFamily="34" charset="0"/>
              </a:endParaRPr>
            </a:p>
          </p:txBody>
        </p:sp>
        <p:pic>
          <p:nvPicPr>
            <p:cNvPr id="11274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6256" y="1980336"/>
              <a:ext cx="432048" cy="36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4830763"/>
            <a:ext cx="6767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Arial" panose="020B0604020202020204" pitchFamily="34" charset="0"/>
              </a:rPr>
              <a:t>S1: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n-US" altLang="zh-CN" sz="2400" dirty="0">
                <a:cs typeface="Arial" panose="020B0604020202020204" pitchFamily="34" charset="0"/>
              </a:rPr>
              <a:t> 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 …</a:t>
            </a:r>
            <a:r>
              <a:rPr lang="en-US" altLang="zh-CN" sz="2400" dirty="0">
                <a:cs typeface="Arial" panose="020B0604020202020204" pitchFamily="34" charset="0"/>
              </a:rPr>
              <a:t> near your home?</a:t>
            </a:r>
          </a:p>
          <a:p>
            <a:pPr eaLnBrk="1" hangingPunct="1"/>
            <a:r>
              <a:rPr lang="en-US" altLang="zh-CN" sz="2400" dirty="0">
                <a:cs typeface="Arial" panose="020B0604020202020204" pitchFamily="34" charset="0"/>
              </a:rPr>
              <a:t>S2: Yes, 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n-US" altLang="zh-CN" sz="2400" dirty="0">
                <a:cs typeface="Arial" panose="020B0604020202020204" pitchFamily="34" charset="0"/>
              </a:rPr>
              <a:t>./No, 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isn’t</a:t>
            </a:r>
            <a:r>
              <a:rPr lang="en-US" altLang="zh-CN" sz="2400" dirty="0">
                <a:cs typeface="Arial" panose="020B0604020202020204" pitchFamily="34" charset="0"/>
              </a:rPr>
              <a:t>.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4438" y="5732463"/>
            <a:ext cx="6372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Arial" panose="020B0604020202020204" pitchFamily="34" charset="0"/>
              </a:rPr>
              <a:t>S1: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Are </a:t>
            </a:r>
            <a:r>
              <a:rPr lang="en-US" altLang="zh-CN" sz="2400" dirty="0">
                <a:cs typeface="Arial" panose="020B0604020202020204" pitchFamily="34" charset="0"/>
              </a:rPr>
              <a:t>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any …(s) </a:t>
            </a:r>
            <a:r>
              <a:rPr lang="en-US" altLang="zh-CN" sz="2400" dirty="0">
                <a:cs typeface="Arial" panose="020B0604020202020204" pitchFamily="34" charset="0"/>
              </a:rPr>
              <a:t>near your home?</a:t>
            </a:r>
          </a:p>
          <a:p>
            <a:pPr eaLnBrk="1" hangingPunct="1"/>
            <a:r>
              <a:rPr lang="en-US" altLang="zh-CN" sz="2400" dirty="0">
                <a:cs typeface="Arial" panose="020B0604020202020204" pitchFamily="34" charset="0"/>
              </a:rPr>
              <a:t>S2: Yes, 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are</a:t>
            </a:r>
            <a:r>
              <a:rPr lang="en-US" altLang="zh-CN" sz="2400" dirty="0">
                <a:cs typeface="Arial" panose="020B0604020202020204" pitchFamily="34" charset="0"/>
              </a:rPr>
              <a:t>./No, there 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aren’t</a:t>
            </a:r>
            <a:r>
              <a:rPr lang="en-US" altLang="zh-CN" sz="2400" dirty="0" smtClean="0">
                <a:cs typeface="Arial" panose="020B0604020202020204" pitchFamily="34" charset="0"/>
              </a:rPr>
              <a:t>. 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\Desktop\pic\170-1-zoom-1-hotel-aminta-sorrento-restaura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196975"/>
            <a:ext cx="2655888" cy="228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leon\Desktop\pic\supermarket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836613"/>
            <a:ext cx="2598737" cy="2760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leon\Desktop\pic\Wash_Par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484313"/>
            <a:ext cx="27178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Users\leon\Desktop\pic\1328653845SVA 380 2nd Ave Library 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4005263"/>
            <a:ext cx="2663825" cy="216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C:\Users\leon\Desktop\pic\Diesel_shop_in_Tel_Aviv_Israe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4149725"/>
            <a:ext cx="2914650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C:\Users\leon\Desktop\pic\2009616819184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4221163"/>
            <a:ext cx="2447925" cy="2106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9" descr="C:\Users\leon\Desktop\pic\1328653845SVA 380 2nd Ave Library 0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38300" y="981075"/>
            <a:ext cx="6821488" cy="555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11" descr="C:\Users\leon\Desktop\pic\20096168191842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8888" y="1052513"/>
            <a:ext cx="6550025" cy="563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10" descr="C:\Users\leon\Desktop\pic\Diesel_shop_in_Tel_Aviv_Israel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1127125"/>
            <a:ext cx="6408738" cy="554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6" descr="C:\Users\leon\Desktop\pic\supermarket_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1033463"/>
            <a:ext cx="5329238" cy="565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C:\Users\leon\Desktop\pic\170-1-zoom-1-hotel-aminta-sorrento-restaurant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331913" y="1125538"/>
            <a:ext cx="6427787" cy="552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7" descr="C:\Users\leon\Desktop\pic\Wash_Park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95513" y="1125538"/>
            <a:ext cx="6256337" cy="543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08400" y="69215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restaurant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1071563"/>
            <a:ext cx="194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park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6688" y="40481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supermarket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6013" y="371633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shop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5738" y="3789363"/>
            <a:ext cx="194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school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04025" y="3573463"/>
            <a:ext cx="194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cs typeface="Arial" panose="020B0604020202020204" pitchFamily="34" charset="0"/>
              </a:rPr>
              <a:t>library</a:t>
            </a:r>
            <a:endParaRPr lang="zh-CN" alt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92" name="WordArt 6"/>
          <p:cNvSpPr>
            <a:spLocks noChangeArrowheads="1" noChangeShapeType="1" noTextEdit="1"/>
          </p:cNvSpPr>
          <p:nvPr/>
        </p:nvSpPr>
        <p:spPr bwMode="auto">
          <a:xfrm>
            <a:off x="214313" y="357188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\Desktop\pic\170-1-zoom-1-hotel-aminta-sorrento-restaura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787400"/>
            <a:ext cx="2655888" cy="228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leon\Desktop\pic\supermarket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765175"/>
            <a:ext cx="2598737" cy="275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leon\Desktop\pic\Wash_Par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3" y="1196975"/>
            <a:ext cx="2716212" cy="2360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Users\leon\Desktop\pic\1328653845SVA 380 2nd Ave Library 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4500563"/>
            <a:ext cx="2663825" cy="216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C:\Users\leon\Desktop\pic\Diesel_shop_in_Tel_Aviv_Israe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4149725"/>
            <a:ext cx="2914650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C:\Users\leon\Desktop\pic\2009616819184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4562475"/>
            <a:ext cx="2447925" cy="210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组合 17"/>
          <p:cNvGrpSpPr/>
          <p:nvPr/>
        </p:nvGrpSpPr>
        <p:grpSpPr bwMode="auto">
          <a:xfrm>
            <a:off x="2627313" y="3052763"/>
            <a:ext cx="4392612" cy="1816100"/>
            <a:chOff x="2627784" y="3053278"/>
            <a:chExt cx="4392488" cy="1815882"/>
          </a:xfrm>
        </p:grpSpPr>
        <p:sp>
          <p:nvSpPr>
            <p:cNvPr id="11" name="圆角矩形 10"/>
            <p:cNvSpPr/>
            <p:nvPr/>
          </p:nvSpPr>
          <p:spPr>
            <a:xfrm>
              <a:off x="2627784" y="3053278"/>
              <a:ext cx="4320480" cy="1800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14" name="TextBox 9"/>
            <p:cNvSpPr txBox="1">
              <a:spLocks noChangeArrowheads="1"/>
            </p:cNvSpPr>
            <p:nvPr/>
          </p:nvSpPr>
          <p:spPr bwMode="auto">
            <a:xfrm>
              <a:off x="2699792" y="3053278"/>
              <a:ext cx="432048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Calibri" panose="020F0502020204030204" pitchFamily="34" charset="0"/>
                </a:rPr>
                <a:t>There is a … near my home.</a:t>
              </a:r>
            </a:p>
            <a:p>
              <a:pPr eaLnBrk="1" hangingPunct="1"/>
              <a:r>
                <a:rPr lang="en-US" altLang="zh-CN" sz="2800" b="1">
                  <a:latin typeface="Calibri" panose="020F0502020204030204" pitchFamily="34" charset="0"/>
                </a:rPr>
                <a:t>It’s …</a:t>
              </a:r>
            </a:p>
            <a:p>
              <a:pPr eaLnBrk="1" hangingPunct="1"/>
              <a:r>
                <a:rPr lang="en-US" altLang="zh-CN" sz="2800" b="1">
                  <a:latin typeface="Calibri" panose="020F0502020204030204" pitchFamily="34" charset="0"/>
                </a:rPr>
                <a:t>There is …</a:t>
              </a:r>
            </a:p>
            <a:p>
              <a:pPr eaLnBrk="1" hangingPunct="1"/>
              <a:r>
                <a:rPr lang="en-US" altLang="zh-CN" sz="2800" b="1">
                  <a:latin typeface="Calibri" panose="020F0502020204030204" pitchFamily="34" charset="0"/>
                </a:rPr>
                <a:t>There are …</a:t>
              </a:r>
              <a:endParaRPr lang="zh-CN" altLang="en-US" sz="2800" b="1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组合 16"/>
          <p:cNvGrpSpPr/>
          <p:nvPr/>
        </p:nvGrpSpPr>
        <p:grpSpPr bwMode="auto">
          <a:xfrm>
            <a:off x="2555875" y="3041650"/>
            <a:ext cx="5386388" cy="1800225"/>
            <a:chOff x="2627685" y="2421626"/>
            <a:chExt cx="5386408" cy="1800200"/>
          </a:xfrm>
        </p:grpSpPr>
        <p:sp>
          <p:nvSpPr>
            <p:cNvPr id="15" name="圆角矩形 14"/>
            <p:cNvSpPr/>
            <p:nvPr/>
          </p:nvSpPr>
          <p:spPr>
            <a:xfrm>
              <a:off x="2627685" y="2421626"/>
              <a:ext cx="5170410" cy="1800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10" name="TextBox 15"/>
            <p:cNvSpPr txBox="1">
              <a:spLocks noChangeArrowheads="1"/>
            </p:cNvSpPr>
            <p:nvPr/>
          </p:nvSpPr>
          <p:spPr bwMode="auto">
            <a:xfrm>
              <a:off x="2843683" y="2449006"/>
              <a:ext cx="5170410" cy="156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cs typeface="Arial" panose="020B0604020202020204" pitchFamily="34" charset="0"/>
                </a:rPr>
                <a:t>There is </a:t>
              </a:r>
              <a:r>
                <a:rPr lang="en-US" altLang="zh-CN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 park </a:t>
              </a:r>
              <a:r>
                <a:rPr lang="en-US" altLang="zh-CN" sz="2400" b="1" dirty="0">
                  <a:cs typeface="Arial" panose="020B0604020202020204" pitchFamily="34" charset="0"/>
                </a:rPr>
                <a:t>near my home.</a:t>
              </a:r>
            </a:p>
            <a:p>
              <a:pPr eaLnBrk="1" hangingPunct="1"/>
              <a:r>
                <a:rPr lang="en-US" altLang="zh-CN" sz="2400" b="1" dirty="0">
                  <a:cs typeface="Arial" panose="020B0604020202020204" pitchFamily="34" charset="0"/>
                </a:rPr>
                <a:t>It’s </a:t>
              </a:r>
              <a:r>
                <a:rPr lang="en-US" altLang="zh-CN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beautiful</a:t>
              </a:r>
              <a:r>
                <a:rPr lang="en-US" altLang="zh-CN" sz="2400" b="1" dirty="0">
                  <a:cs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zh-CN" sz="2400" b="1" dirty="0">
                  <a:cs typeface="Arial" panose="020B0604020202020204" pitchFamily="34" charset="0"/>
                </a:rPr>
                <a:t>There is </a:t>
              </a:r>
              <a:r>
                <a:rPr lang="en-US" altLang="zh-CN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 big lake</a:t>
              </a:r>
              <a:r>
                <a:rPr lang="en-US" altLang="zh-CN" sz="2400" b="1" dirty="0">
                  <a:cs typeface="Arial" panose="020B0604020202020204" pitchFamily="34" charset="0"/>
                </a:rPr>
                <a:t> in it.</a:t>
              </a:r>
            </a:p>
            <a:p>
              <a:pPr eaLnBrk="1" hangingPunct="1"/>
              <a:r>
                <a:rPr lang="en-US" altLang="zh-CN" sz="2400" b="1" dirty="0">
                  <a:cs typeface="Arial" panose="020B0604020202020204" pitchFamily="34" charset="0"/>
                </a:rPr>
                <a:t>There are </a:t>
              </a:r>
              <a:r>
                <a:rPr lang="en-US" altLang="zh-CN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trees and flowers </a:t>
              </a:r>
              <a:r>
                <a:rPr lang="en-US" altLang="zh-CN" sz="2400" b="1" dirty="0">
                  <a:cs typeface="Arial" panose="020B0604020202020204" pitchFamily="34" charset="0"/>
                </a:rPr>
                <a:t>too.</a:t>
              </a:r>
              <a:endParaRPr lang="zh-CN" altLang="en-US" sz="2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410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539750" y="2565400"/>
            <a:ext cx="5688013" cy="7191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Jill’s home is on Brown Street.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)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539750" y="3284538"/>
            <a:ext cx="5688013" cy="72072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There is a park behind Alice’s home. (    )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539750" y="4005263"/>
            <a:ext cx="5688013" cy="7191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There is a shop on Green Street. (    )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39750" y="4724400"/>
            <a:ext cx="5688013" cy="72072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There are some shops and restaurants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near Miss Fang’s home.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)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539750" y="5445125"/>
            <a:ext cx="5688013" cy="72072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The park is on Brown Street. (    )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14313"/>
            <a:ext cx="3816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3438" y="26431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57813" y="335756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线形标注 2(带强调线) 17"/>
          <p:cNvSpPr/>
          <p:nvPr/>
        </p:nvSpPr>
        <p:spPr>
          <a:xfrm>
            <a:off x="7164388" y="3860800"/>
            <a:ext cx="647700" cy="5048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19"/>
              <a:gd name="adj6" fmla="val -45406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5400000">
            <a:off x="3820319" y="3393282"/>
            <a:ext cx="357187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7750" y="40719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2259806" y="4098132"/>
            <a:ext cx="357187" cy="590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线形标注 2(带强调线) 21"/>
          <p:cNvSpPr/>
          <p:nvPr/>
        </p:nvSpPr>
        <p:spPr>
          <a:xfrm>
            <a:off x="6659563" y="4652963"/>
            <a:ext cx="2016125" cy="504825"/>
          </a:xfrm>
          <a:prstGeom prst="accentCallout2">
            <a:avLst>
              <a:gd name="adj1" fmla="val 18750"/>
              <a:gd name="adj2" fmla="val -8333"/>
              <a:gd name="adj3" fmla="val -25952"/>
              <a:gd name="adj4" fmla="val -194077"/>
              <a:gd name="adj5" fmla="val -29239"/>
              <a:gd name="adj6" fmla="val -196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9063" y="5000625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9125" y="5572125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5400000">
            <a:off x="2859088" y="5427663"/>
            <a:ext cx="431800" cy="863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线形标注 2(带强调线) 25"/>
          <p:cNvSpPr/>
          <p:nvPr/>
        </p:nvSpPr>
        <p:spPr>
          <a:xfrm>
            <a:off x="7019925" y="6092825"/>
            <a:ext cx="1008063" cy="5048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238"/>
              <a:gd name="adj6" fmla="val -37231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92488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judge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12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288" y="1052513"/>
          <a:ext cx="7993062" cy="56706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Are there any restaurants near your home?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B. 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on a busy street.</a:t>
                      </a:r>
                    </a:p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there a park near your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home?      D.  Is your home on Green Street?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Alice: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Where is your home, Jill?</a:t>
                      </a: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Jill: It’s on Brown Street.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Alice: ____________________________________</a:t>
                      </a:r>
                      <a:endParaRPr lang="en-US" altLang="zh-CN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Jill: Yes.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There’s a park behind my home.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Jill: Where is your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home, Miss Fang?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 Fang: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_____________________  There are some shops, a supermarket                 </a:t>
                      </a:r>
                    </a:p>
                    <a:p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and a park on that street.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Jill: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_____________________________________________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Fang: Yes, there are.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Jill: ___________________________________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352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 Fang: Yes, it is.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58888" y="2571750"/>
            <a:ext cx="446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Calibri" panose="020F0502020204030204" pitchFamily="34" charset="0"/>
              </a:rPr>
              <a:t>Is there a park near your home? </a:t>
            </a:r>
            <a:endParaRPr lang="zh-CN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1563" y="5786438"/>
            <a:ext cx="482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Calibri" panose="020F0502020204030204" pitchFamily="34" charset="0"/>
              </a:rPr>
              <a:t>Is your home on Green Street? </a:t>
            </a:r>
            <a:endParaRPr lang="zh-CN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00125" y="4857750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Calibri" panose="020F0502020204030204" pitchFamily="34" charset="0"/>
              </a:rPr>
              <a:t>Are there any restaurants near your home?</a:t>
            </a:r>
            <a:endParaRPr lang="zh-CN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3713" y="3965575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Calibri" panose="020F0502020204030204" pitchFamily="34" charset="0"/>
              </a:rPr>
              <a:t>It’s on a busy street. </a:t>
            </a:r>
            <a:endParaRPr lang="zh-CN" altLang="en-US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WordArt 6"/>
          <p:cNvSpPr>
            <a:spLocks noChangeArrowheads="1" noChangeShapeType="1" noTextEdit="1"/>
          </p:cNvSpPr>
          <p:nvPr/>
        </p:nvSpPr>
        <p:spPr bwMode="auto">
          <a:xfrm>
            <a:off x="285750" y="357188"/>
            <a:ext cx="3709988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complete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571500" y="1285875"/>
            <a:ext cx="8001000" cy="178593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42938" y="1285875"/>
            <a:ext cx="821531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There be+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名词（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其它）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表示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事物存在的状态，即“</a:t>
            </a:r>
            <a:r>
              <a:rPr lang="en-US" altLang="zh-CN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有</a:t>
            </a:r>
            <a:r>
              <a:rPr lang="en-US" altLang="zh-CN" sz="3200" b="1" dirty="0">
                <a:solidFill>
                  <a:srgbClr val="FFFF00"/>
                </a:solidFill>
                <a:latin typeface="宋体" panose="02010600030101010101" pitchFamily="2" charset="-122"/>
              </a:rPr>
              <a:t>……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的形式由后面的名词决定：不可数名词或单数可数名词时，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is/was;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复数可数名词时，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are/were.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214438" y="1143000"/>
            <a:ext cx="6786562" cy="242887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4438" y="1285875"/>
            <a:ext cx="7100887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There be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句型的一般疑问句形式为：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Be there +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其它？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答语：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Yes, there be +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其它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Is there a park near your home?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Yes, there is a park behind my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1428750" y="5000625"/>
            <a:ext cx="6121400" cy="1512888"/>
          </a:xfrm>
          <a:prstGeom prst="snip2Diag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park behind Jill’s home?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60721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cs typeface="Arial" panose="020B0604020202020204" pitchFamily="34" charset="0"/>
              </a:rPr>
              <a:t>Yes, there is.</a:t>
            </a:r>
            <a:endParaRPr lang="zh-C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C:\Users\leon\Desktop\pic\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2803525"/>
            <a:ext cx="21431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剪去对角的矩形 14"/>
          <p:cNvSpPr/>
          <p:nvPr/>
        </p:nvSpPr>
        <p:spPr>
          <a:xfrm>
            <a:off x="1428750" y="5000625"/>
            <a:ext cx="6121400" cy="1512888"/>
          </a:xfrm>
          <a:prstGeom prst="snip2Diag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park on Brown Street?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dk1"/>
              </a:solidFill>
              <a:latin typeface="GCFrutiger" pitchFamily="50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29000" y="60721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cs typeface="Arial" panose="020B0604020202020204" pitchFamily="34" charset="0"/>
              </a:rPr>
              <a:t>No, there isn’t.</a:t>
            </a:r>
            <a:endParaRPr lang="zh-C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1214438" y="5000625"/>
            <a:ext cx="7058025" cy="1512888"/>
          </a:xfrm>
          <a:prstGeom prst="snip2Diag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supermarket on Brown Street?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/>
              </a:solidFill>
              <a:latin typeface="GCFrutiger" pitchFamily="50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86125" y="607218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cs typeface="Arial" panose="020B0604020202020204" pitchFamily="34" charset="0"/>
              </a:rPr>
              <a:t>No, there isn’t.</a:t>
            </a:r>
            <a:endParaRPr lang="zh-C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剪去对角的矩形 21"/>
          <p:cNvSpPr/>
          <p:nvPr/>
        </p:nvSpPr>
        <p:spPr>
          <a:xfrm>
            <a:off x="500063" y="5072063"/>
            <a:ext cx="7058025" cy="1512887"/>
          </a:xfrm>
          <a:prstGeom prst="snip2Diag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shops on Green Street?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57563" y="6072188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cs typeface="Arial" panose="020B0604020202020204" pitchFamily="34" charset="0"/>
              </a:rPr>
              <a:t>Yes, there are.</a:t>
            </a:r>
            <a:endParaRPr lang="zh-C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剪去对角的矩形 23"/>
          <p:cNvSpPr/>
          <p:nvPr/>
        </p:nvSpPr>
        <p:spPr>
          <a:xfrm>
            <a:off x="428625" y="5072063"/>
            <a:ext cx="8496300" cy="1512887"/>
          </a:xfrm>
          <a:prstGeom prst="snip2Diag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restaurants near Jill’s home?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43250" y="6000750"/>
            <a:ext cx="3240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cs typeface="Arial" panose="020B0604020202020204" pitchFamily="34" charset="0"/>
              </a:rPr>
              <a:t>No, there aren’t.</a:t>
            </a:r>
            <a:endParaRPr lang="zh-CN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9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249613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Quick response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14313"/>
            <a:ext cx="507206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20" grpId="0"/>
      <p:bldP spid="19" grpId="0" animBg="1"/>
      <p:bldP spid="18" grpId="0"/>
      <p:bldP spid="22" grpId="0" animBg="1"/>
      <p:bldP spid="23" grpId="0"/>
      <p:bldP spid="2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4149725"/>
            <a:ext cx="72723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cs typeface="Arial" panose="020B0604020202020204" pitchFamily="34" charset="0"/>
              </a:rPr>
              <a:t>— Is there …?</a:t>
            </a:r>
          </a:p>
          <a:p>
            <a:pPr eaLnBrk="1" hangingPunct="1"/>
            <a:r>
              <a:rPr lang="en-US" altLang="zh-CN" sz="2800" b="1" dirty="0">
                <a:cs typeface="Arial" panose="020B0604020202020204" pitchFamily="34" charset="0"/>
              </a:rPr>
              <a:t>— Yes, there is./No, there isn’t.</a:t>
            </a:r>
          </a:p>
          <a:p>
            <a:pPr eaLnBrk="1" hangingPunct="1"/>
            <a:endParaRPr lang="en-US" altLang="zh-CN" sz="28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b="1" dirty="0">
                <a:cs typeface="Arial" panose="020B0604020202020204" pitchFamily="34" charset="0"/>
              </a:rPr>
              <a:t>— Are there …?</a:t>
            </a:r>
          </a:p>
          <a:p>
            <a:pPr eaLnBrk="1" hangingPunct="1"/>
            <a:r>
              <a:rPr lang="en-US" altLang="zh-CN" sz="2800" b="1" dirty="0">
                <a:cs typeface="Arial" panose="020B0604020202020204" pitchFamily="34" charset="0"/>
              </a:rPr>
              <a:t>— Yes, there are./No, there aren’t.</a:t>
            </a:r>
            <a:endParaRPr lang="zh-CN" altLang="en-US" sz="2800" b="1" dirty="0">
              <a:cs typeface="Arial" panose="020B0604020202020204" pitchFamily="34" charset="0"/>
            </a:endParaRPr>
          </a:p>
        </p:txBody>
      </p:sp>
      <p:grpSp>
        <p:nvGrpSpPr>
          <p:cNvPr id="2" name="组合 24"/>
          <p:cNvGrpSpPr/>
          <p:nvPr/>
        </p:nvGrpSpPr>
        <p:grpSpPr bwMode="auto">
          <a:xfrm>
            <a:off x="4067175" y="765175"/>
            <a:ext cx="4537075" cy="3743325"/>
            <a:chOff x="3995936" y="764704"/>
            <a:chExt cx="4536504" cy="3744416"/>
          </a:xfrm>
        </p:grpSpPr>
        <p:grpSp>
          <p:nvGrpSpPr>
            <p:cNvPr id="10245" name="组合 23"/>
            <p:cNvGrpSpPr/>
            <p:nvPr/>
          </p:nvGrpSpPr>
          <p:grpSpPr bwMode="auto">
            <a:xfrm>
              <a:off x="3995936" y="764704"/>
              <a:ext cx="4536504" cy="3744416"/>
              <a:chOff x="4211960" y="764704"/>
              <a:chExt cx="4536504" cy="3744416"/>
            </a:xfrm>
          </p:grpSpPr>
          <p:grpSp>
            <p:nvGrpSpPr>
              <p:cNvPr id="10248" name="组合 22"/>
              <p:cNvGrpSpPr/>
              <p:nvPr/>
            </p:nvGrpSpPr>
            <p:grpSpPr bwMode="auto">
              <a:xfrm>
                <a:off x="4211960" y="764704"/>
                <a:ext cx="4536504" cy="3744416"/>
                <a:chOff x="4211960" y="764704"/>
                <a:chExt cx="4536504" cy="3744416"/>
              </a:xfrm>
            </p:grpSpPr>
            <p:sp>
              <p:nvSpPr>
                <p:cNvPr id="6" name="十字形 5"/>
                <p:cNvSpPr/>
                <p:nvPr/>
              </p:nvSpPr>
              <p:spPr>
                <a:xfrm>
                  <a:off x="4211960" y="764704"/>
                  <a:ext cx="4536504" cy="3744416"/>
                </a:xfrm>
                <a:prstGeom prst="plus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pic>
              <p:nvPicPr>
                <p:cNvPr id="1025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86121" y="908720"/>
                  <a:ext cx="530295" cy="458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252" name="组合 21"/>
                <p:cNvGrpSpPr/>
                <p:nvPr/>
              </p:nvGrpSpPr>
              <p:grpSpPr bwMode="auto">
                <a:xfrm>
                  <a:off x="4211960" y="764704"/>
                  <a:ext cx="4536504" cy="3744416"/>
                  <a:chOff x="4211960" y="764704"/>
                  <a:chExt cx="4536504" cy="3744416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4211960" y="1590445"/>
                    <a:ext cx="4536504" cy="354116"/>
                  </a:xfrm>
                  <a:prstGeom prst="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Park    Street</a:t>
                    </a:r>
                    <a:endParaRPr lang="zh-CN" altLang="en-US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4211960" y="3241926"/>
                    <a:ext cx="4536504" cy="352528"/>
                  </a:xfrm>
                  <a:prstGeom prst="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Garden    Street</a:t>
                    </a:r>
                    <a:endParaRPr lang="zh-CN" altLang="en-US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 rot="16200000">
                    <a:off x="5787368" y="2455960"/>
                    <a:ext cx="3744416" cy="361904"/>
                  </a:xfrm>
                  <a:prstGeom prst="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Green    Street</a:t>
                    </a:r>
                    <a:endParaRPr lang="zh-CN" altLang="en-US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 rot="16200000">
                    <a:off x="3428639" y="2455960"/>
                    <a:ext cx="3744416" cy="361904"/>
                  </a:xfrm>
                  <a:prstGeom prst="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Brown    Street</a:t>
                    </a:r>
                    <a:endParaRPr lang="zh-CN" altLang="en-US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pic>
                <p:nvPicPr>
                  <p:cNvPr id="1025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DDE"/>
                      </a:clrFrom>
                      <a:clrTo>
                        <a:srgbClr val="FFFDD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9482" y="2415785"/>
                    <a:ext cx="1028274" cy="8446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72200" y="1988840"/>
                    <a:ext cx="483894" cy="41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2360" y="2132856"/>
                    <a:ext cx="483894" cy="412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2240" y="3573016"/>
                    <a:ext cx="462766" cy="5360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0249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812360" y="2636912"/>
                <a:ext cx="530295" cy="45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120" y="2780928"/>
              <a:ext cx="476851" cy="47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3533327"/>
              <a:ext cx="476851" cy="47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889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全屏显示(4:3)</PresentationFormat>
  <Paragraphs>96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EucrosiaUPC</vt:lpstr>
      <vt:lpstr>GCFrutiger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2013-04-29T07:04:00Z</dcterms:created>
  <dcterms:modified xsi:type="dcterms:W3CDTF">2023-01-16T16:42:28Z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B705A39D5CD54667B6F92C622C404297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