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92" r:id="rId2"/>
    <p:sldId id="641" r:id="rId3"/>
    <p:sldId id="626" r:id="rId4"/>
    <p:sldId id="627" r:id="rId5"/>
    <p:sldId id="628" r:id="rId6"/>
    <p:sldId id="629" r:id="rId7"/>
    <p:sldId id="630" r:id="rId8"/>
    <p:sldId id="633" r:id="rId9"/>
    <p:sldId id="634" r:id="rId10"/>
    <p:sldId id="623" r:id="rId11"/>
    <p:sldId id="632" r:id="rId12"/>
    <p:sldId id="635" r:id="rId13"/>
    <p:sldId id="636" r:id="rId14"/>
    <p:sldId id="637" r:id="rId15"/>
    <p:sldId id="613" r:id="rId16"/>
    <p:sldId id="614" r:id="rId17"/>
    <p:sldId id="376" r:id="rId18"/>
  </p:sldIdLst>
  <p:sldSz cx="9144000" cy="6858000" type="screen4x3"/>
  <p:notesSz cx="6858000" cy="9144000"/>
  <p:custDataLst>
    <p:tags r:id="rId21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33FF"/>
    <a:srgbClr val="155BF7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2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ct val="0"/>
              </a:spcBef>
              <a:spcAft>
                <a:spcPct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ct val="0"/>
              </a:spcBef>
              <a:spcAft>
                <a:spcPct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32965181-BA3C-4BD8-8CC2-2EF40C2AC6C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ct val="0"/>
              </a:spcBef>
              <a:spcAft>
                <a:spcPct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ct val="0"/>
              </a:spcBef>
              <a:spcAft>
                <a:spcPct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FE534A3F-E14D-495D-98D6-A3FDE6746C6C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754063"/>
            <a:ext cx="4392612" cy="3294062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1413" y="754063"/>
            <a:ext cx="4392612" cy="3294062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1413" y="754063"/>
            <a:ext cx="4392612" cy="3294062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1413" y="754063"/>
            <a:ext cx="4392612" cy="3294062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4A058-B42C-4A84-B0B6-32CB7D3E92E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DB953-489F-4D58-AD1B-001E2626821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D8F0B-A657-46FC-98B0-8BD4266F430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2E693-FBE9-47F6-82BA-30B8672BE0B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4463D-4140-467C-92F0-C975E58FABB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5191-EFD8-4B6C-AE64-11AA7BD8E98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7F7F4-33D5-4197-A0EF-CF16CF8C490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88086-2BB4-4D0F-8BCB-51B7F3A4969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13219-42B7-4D35-994F-751A133AC40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C2076-E3A0-4B8E-B94B-EA7316FFA28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17D37-2387-49E5-83C8-F99ABF4195B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29307-3E6C-4C93-892F-9E982B01E23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89BEE-03EA-4D92-A9F3-D3EC5560583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76FC8-0AE7-45A8-8EA4-9F649C4E8F2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39D97-2D2E-4FFE-AD0D-F59014FDD67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A4B66-86AE-4289-B35A-B12B910F9BF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278F1-D7E0-4CDB-8C71-74CCBF5949A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7CF56-23B5-4D31-8883-E08FE7EF749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B8F4B-F849-4DC1-8704-BEAAE976939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42FE6-4A12-4AF8-8249-575262C0549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9459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ct val="0"/>
              </a:spcBef>
              <a:spcAft>
                <a:spcPct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CB4BF0B-E6B7-4107-B89A-F69E66D42E0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ct val="0"/>
              </a:spcBef>
              <a:spcAft>
                <a:spcPct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B26D4CA-BB02-4C94-9CB9-6A2254F013F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332656"/>
            <a:ext cx="7751762" cy="868363"/>
          </a:xfrm>
        </p:spPr>
        <p:txBody>
          <a:bodyPr lIns="90170" tIns="46990" rIns="90170" bIns="46990" anchor="t"/>
          <a:lstStyle/>
          <a:p>
            <a:pPr algn="l"/>
            <a:r>
              <a:rPr lang="zh-CN" altLang="en-US" sz="2800" b="1" dirty="0" smtClean="0">
                <a:solidFill>
                  <a:srgbClr val="504444"/>
                </a:solidFill>
              </a:rPr>
              <a:t>青岛版初中数学七年级上册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94805" y="3068960"/>
            <a:ext cx="4249737" cy="9985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zh-CN" altLang="en-US" sz="4400" dirty="0" smtClean="0">
                <a:solidFill>
                  <a:srgbClr val="504444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相反数与绝对值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/>
        </p:nvSpPr>
        <p:spPr bwMode="auto">
          <a:xfrm>
            <a:off x="4211960" y="1714500"/>
            <a:ext cx="4486275" cy="784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zh-CN" altLang="en-US" sz="4000" dirty="0">
                <a:solidFill>
                  <a:srgbClr val="504444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第二单元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4797152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0"/>
            <a:ext cx="8243887" cy="754063"/>
          </a:xfrm>
        </p:spPr>
        <p:txBody>
          <a:bodyPr/>
          <a:lstStyle/>
          <a:p>
            <a:pPr indent="360680"/>
            <a:r>
              <a:rPr lang="zh-CN" altLang="en-US" sz="3600" b="1" dirty="0" smtClean="0">
                <a:solidFill>
                  <a:srgbClr val="36B8D8"/>
                </a:solidFill>
              </a:rPr>
              <a:t>结论总结</a:t>
            </a:r>
          </a:p>
        </p:txBody>
      </p:sp>
      <p:sp>
        <p:nvSpPr>
          <p:cNvPr id="26626" name="Rectangle 2"/>
          <p:cNvSpPr txBox="1">
            <a:spLocks noRot="1" noChangeArrowheads="1"/>
          </p:cNvSpPr>
          <p:nvPr/>
        </p:nvSpPr>
        <p:spPr bwMode="auto">
          <a:xfrm>
            <a:off x="642938" y="785813"/>
            <a:ext cx="6321425" cy="6016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zh-CN" altLang="en-US" sz="2800" b="1" dirty="0">
                <a:latin typeface="宋体" panose="02010600030101010101" pitchFamily="2" charset="-122"/>
              </a:rPr>
              <a:t>通过本节课的内容，你有哪些收获？ 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642938" y="1571625"/>
            <a:ext cx="6551612" cy="5238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、什么是相反数？</a:t>
            </a:r>
            <a:endParaRPr lang="zh-CN" altLang="en-US" sz="2800" b="1" baseline="30000" dirty="0">
              <a:solidFill>
                <a:srgbClr val="660066"/>
              </a:solidFill>
              <a:latin typeface="宋体" panose="02010600030101010101" pitchFamily="2" charset="-122"/>
            </a:endParaRP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642938" y="2357438"/>
            <a:ext cx="8532812" cy="5238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、什么是绝对值？</a:t>
            </a: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642938" y="3000375"/>
            <a:ext cx="4410075" cy="5238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dirty="0">
                <a:latin typeface="宋体" panose="02010600030101010101" pitchFamily="2" charset="-122"/>
              </a:rPr>
              <a:t>3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、绝对值的化简法则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:</a:t>
            </a:r>
            <a:endParaRPr kumimoji="1" lang="zh-CN" altLang="en-US" sz="2800" b="1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1"/>
      <p:bldP spid="15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39750" y="1341438"/>
            <a:ext cx="8229600" cy="7667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/>
            </a:pPr>
            <a:endParaRPr kumimoji="1" lang="zh-CN" altLang="zh-CN" sz="3200" b="1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76238" y="2919413"/>
            <a:ext cx="184150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endParaRPr lang="zh-CN" altLang="zh-CN" sz="3200" b="1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357188" y="785813"/>
            <a:ext cx="34290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010000"/>
                </a:solidFill>
                <a:latin typeface="宋体" panose="02010600030101010101" pitchFamily="2" charset="-122"/>
              </a:rPr>
              <a:t>1.</a:t>
            </a:r>
            <a:r>
              <a:rPr kumimoji="1" lang="zh-CN" altLang="en-US" sz="2800" b="1">
                <a:solidFill>
                  <a:srgbClr val="010000"/>
                </a:solidFill>
                <a:latin typeface="宋体" panose="02010600030101010101" pitchFamily="2" charset="-122"/>
              </a:rPr>
              <a:t>填空：</a:t>
            </a:r>
          </a:p>
        </p:txBody>
      </p:sp>
      <p:sp>
        <p:nvSpPr>
          <p:cNvPr id="3079" name="Rectangle 10"/>
          <p:cNvSpPr>
            <a:spLocks noChangeArrowheads="1"/>
          </p:cNvSpPr>
          <p:nvPr/>
        </p:nvSpPr>
        <p:spPr bwMode="auto">
          <a:xfrm>
            <a:off x="4438650" y="3233738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grpSp>
        <p:nvGrpSpPr>
          <p:cNvPr id="3080" name="Group 26"/>
          <p:cNvGrpSpPr/>
          <p:nvPr/>
        </p:nvGrpSpPr>
        <p:grpSpPr>
          <a:xfrm>
            <a:off x="214313" y="1500188"/>
            <a:ext cx="9144000" cy="866775"/>
            <a:chOff x="0" y="947"/>
            <a:chExt cx="5760" cy="546"/>
          </a:xfrm>
        </p:grpSpPr>
        <p:sp>
          <p:nvSpPr>
            <p:cNvPr id="3088" name="Text Box 8"/>
            <p:cNvSpPr txBox="1">
              <a:spLocks noChangeArrowheads="1"/>
            </p:cNvSpPr>
            <p:nvPr/>
          </p:nvSpPr>
          <p:spPr bwMode="auto">
            <a:xfrm>
              <a:off x="0" y="1008"/>
              <a:ext cx="5760" cy="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>
                  <a:solidFill>
                    <a:srgbClr val="010000"/>
                  </a:solidFill>
                  <a:latin typeface="宋体" panose="02010600030101010101" pitchFamily="2" charset="-122"/>
                </a:rPr>
                <a:t>(1)     </a:t>
              </a:r>
              <a:r>
                <a:rPr kumimoji="1" lang="zh-CN" altLang="en-US" sz="2800" b="1">
                  <a:solidFill>
                    <a:srgbClr val="010000"/>
                  </a:solidFill>
                  <a:latin typeface="宋体" panose="02010600030101010101" pitchFamily="2" charset="-122"/>
                </a:rPr>
                <a:t>的符号是</a:t>
              </a:r>
              <a:r>
                <a:rPr kumimoji="1" lang="zh-CN" altLang="en-US" sz="2800" b="1" u="sng">
                  <a:solidFill>
                    <a:srgbClr val="010000"/>
                  </a:solidFill>
                  <a:latin typeface="宋体" panose="02010600030101010101" pitchFamily="2" charset="-122"/>
                </a:rPr>
                <a:t>         </a:t>
              </a:r>
              <a:r>
                <a:rPr kumimoji="1" lang="zh-CN" altLang="en-US" sz="2800" b="1">
                  <a:solidFill>
                    <a:srgbClr val="010000"/>
                  </a:solidFill>
                  <a:latin typeface="宋体" panose="02010600030101010101" pitchFamily="2" charset="-122"/>
                </a:rPr>
                <a:t>，绝对值是</a:t>
              </a:r>
              <a:r>
                <a:rPr kumimoji="1" lang="zh-CN" altLang="en-US" sz="2800" b="1" u="sng">
                  <a:solidFill>
                    <a:srgbClr val="010000"/>
                  </a:solidFill>
                  <a:latin typeface="宋体" panose="02010600030101010101" pitchFamily="2" charset="-122"/>
                </a:rPr>
                <a:t>       </a:t>
              </a:r>
              <a:r>
                <a:rPr kumimoji="1" lang="zh-CN" altLang="en-US" sz="2800" b="1">
                  <a:solidFill>
                    <a:srgbClr val="010000"/>
                  </a:solidFill>
                  <a:latin typeface="宋体" panose="02010600030101010101" pitchFamily="2" charset="-122"/>
                </a:rPr>
                <a:t>；</a:t>
              </a:r>
            </a:p>
          </p:txBody>
        </p:sp>
        <p:graphicFrame>
          <p:nvGraphicFramePr>
            <p:cNvPr id="3075" name="Object 3"/>
            <p:cNvGraphicFramePr>
              <a:graphicFrameLocks noChangeAspect="1"/>
            </p:cNvGraphicFramePr>
            <p:nvPr/>
          </p:nvGraphicFramePr>
          <p:xfrm>
            <a:off x="418" y="947"/>
            <a:ext cx="517" cy="5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4" name="Equation" r:id="rId3" imgW="6096000" imgH="9448800" progId="">
                    <p:embed/>
                  </p:oleObj>
                </mc:Choice>
                <mc:Fallback>
                  <p:oleObj name="Equation" r:id="rId3" imgW="6096000" imgH="9448800" progId="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18" y="947"/>
                          <a:ext cx="517" cy="54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81" name="Text Box 18"/>
          <p:cNvSpPr txBox="1">
            <a:spLocks noChangeArrowheads="1"/>
          </p:cNvSpPr>
          <p:nvPr/>
        </p:nvSpPr>
        <p:spPr bwMode="auto">
          <a:xfrm>
            <a:off x="214313" y="2428875"/>
            <a:ext cx="91440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010000"/>
                </a:solidFill>
                <a:latin typeface="宋体" panose="02010600030101010101" pitchFamily="2" charset="-122"/>
              </a:rPr>
              <a:t>(2) 10.5 </a:t>
            </a:r>
            <a:r>
              <a:rPr kumimoji="1" lang="zh-CN" altLang="en-US" sz="2800" b="1">
                <a:solidFill>
                  <a:srgbClr val="010000"/>
                </a:solidFill>
                <a:latin typeface="宋体" panose="02010600030101010101" pitchFamily="2" charset="-122"/>
              </a:rPr>
              <a:t>的符号是</a:t>
            </a:r>
            <a:r>
              <a:rPr kumimoji="1" lang="zh-CN" altLang="en-US" sz="2800" b="1" u="sng">
                <a:solidFill>
                  <a:srgbClr val="010000"/>
                </a:solidFill>
                <a:latin typeface="宋体" panose="02010600030101010101" pitchFamily="2" charset="-122"/>
              </a:rPr>
              <a:t>       </a:t>
            </a:r>
            <a:r>
              <a:rPr kumimoji="1" lang="zh-CN" altLang="en-US" sz="2800" b="1">
                <a:solidFill>
                  <a:srgbClr val="010000"/>
                </a:solidFill>
                <a:latin typeface="宋体" panose="02010600030101010101" pitchFamily="2" charset="-122"/>
              </a:rPr>
              <a:t>，绝对值是</a:t>
            </a:r>
            <a:r>
              <a:rPr kumimoji="1" lang="zh-CN" altLang="en-US" sz="2800" b="1" u="sng">
                <a:solidFill>
                  <a:srgbClr val="010000"/>
                </a:solidFill>
                <a:latin typeface="宋体" panose="02010600030101010101" pitchFamily="2" charset="-122"/>
              </a:rPr>
              <a:t>       </a:t>
            </a:r>
            <a:r>
              <a:rPr kumimoji="1" lang="zh-CN" altLang="en-US" sz="2800" b="1">
                <a:solidFill>
                  <a:srgbClr val="010000"/>
                </a:solidFill>
                <a:latin typeface="宋体" panose="02010600030101010101" pitchFamily="2" charset="-122"/>
              </a:rPr>
              <a:t>；</a:t>
            </a:r>
          </a:p>
        </p:txBody>
      </p:sp>
      <p:sp>
        <p:nvSpPr>
          <p:cNvPr id="3082" name="Text Box 20"/>
          <p:cNvSpPr txBox="1">
            <a:spLocks noChangeArrowheads="1"/>
          </p:cNvSpPr>
          <p:nvPr/>
        </p:nvSpPr>
        <p:spPr bwMode="auto">
          <a:xfrm>
            <a:off x="214313" y="4143375"/>
            <a:ext cx="91440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010000"/>
                </a:solidFill>
                <a:latin typeface="宋体" panose="02010600030101010101" pitchFamily="2" charset="-122"/>
              </a:rPr>
              <a:t>(4) </a:t>
            </a:r>
            <a:r>
              <a:rPr kumimoji="1" lang="zh-CN" altLang="en-US" sz="2800" b="1">
                <a:solidFill>
                  <a:srgbClr val="010000"/>
                </a:solidFill>
                <a:latin typeface="宋体" panose="02010600030101010101" pitchFamily="2" charset="-122"/>
              </a:rPr>
              <a:t>符号为“</a:t>
            </a:r>
            <a:r>
              <a:rPr kumimoji="1" lang="en-US" altLang="zh-CN" sz="2800" b="1">
                <a:solidFill>
                  <a:srgbClr val="010000"/>
                </a:solidFill>
                <a:latin typeface="宋体" panose="02010600030101010101" pitchFamily="2" charset="-122"/>
              </a:rPr>
              <a:t>-”</a:t>
            </a:r>
            <a:r>
              <a:rPr kumimoji="1" lang="zh-CN" altLang="en-US" sz="2800" b="1">
                <a:solidFill>
                  <a:srgbClr val="010000"/>
                </a:solidFill>
                <a:latin typeface="宋体" panose="02010600030101010101" pitchFamily="2" charset="-122"/>
              </a:rPr>
              <a:t>，绝对值是</a:t>
            </a:r>
            <a:r>
              <a:rPr kumimoji="1" lang="en-US" altLang="zh-CN" sz="2800" b="1">
                <a:solidFill>
                  <a:srgbClr val="010000"/>
                </a:solidFill>
                <a:latin typeface="宋体" panose="02010600030101010101" pitchFamily="2" charset="-122"/>
              </a:rPr>
              <a:t>9</a:t>
            </a:r>
            <a:r>
              <a:rPr kumimoji="1" lang="zh-CN" altLang="en-US" sz="2800" b="1">
                <a:solidFill>
                  <a:srgbClr val="010000"/>
                </a:solidFill>
                <a:latin typeface="宋体" panose="02010600030101010101" pitchFamily="2" charset="-122"/>
              </a:rPr>
              <a:t>的数是</a:t>
            </a:r>
            <a:r>
              <a:rPr kumimoji="1" lang="zh-CN" altLang="en-US" sz="2800" b="1" u="sng">
                <a:solidFill>
                  <a:srgbClr val="010000"/>
                </a:solidFill>
                <a:latin typeface="宋体" panose="02010600030101010101" pitchFamily="2" charset="-122"/>
              </a:rPr>
              <a:t>          </a:t>
            </a:r>
            <a:r>
              <a:rPr kumimoji="1" lang="zh-CN" altLang="en-US" sz="2800" b="1">
                <a:solidFill>
                  <a:srgbClr val="010000"/>
                </a:solidFill>
                <a:latin typeface="宋体" panose="02010600030101010101" pitchFamily="2" charset="-122"/>
              </a:rPr>
              <a:t>；</a:t>
            </a:r>
          </a:p>
        </p:txBody>
      </p:sp>
      <p:sp>
        <p:nvSpPr>
          <p:cNvPr id="3083" name="Rectangle 24"/>
          <p:cNvSpPr>
            <a:spLocks noChangeArrowheads="1"/>
          </p:cNvSpPr>
          <p:nvPr/>
        </p:nvSpPr>
        <p:spPr bwMode="auto">
          <a:xfrm>
            <a:off x="4495800" y="3233738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grpSp>
        <p:nvGrpSpPr>
          <p:cNvPr id="3084" name="Group 27"/>
          <p:cNvGrpSpPr/>
          <p:nvPr/>
        </p:nvGrpSpPr>
        <p:grpSpPr>
          <a:xfrm>
            <a:off x="214313" y="3000375"/>
            <a:ext cx="9144000" cy="995363"/>
            <a:chOff x="135" y="1631"/>
            <a:chExt cx="5760" cy="627"/>
          </a:xfrm>
        </p:grpSpPr>
        <p:sp>
          <p:nvSpPr>
            <p:cNvPr id="3087" name="Text Box 19"/>
            <p:cNvSpPr txBox="1">
              <a:spLocks noChangeArrowheads="1"/>
            </p:cNvSpPr>
            <p:nvPr/>
          </p:nvSpPr>
          <p:spPr bwMode="auto">
            <a:xfrm>
              <a:off x="135" y="1811"/>
              <a:ext cx="5760" cy="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>
                  <a:solidFill>
                    <a:srgbClr val="010000"/>
                  </a:solidFill>
                  <a:latin typeface="宋体" panose="02010600030101010101" pitchFamily="2" charset="-122"/>
                </a:rPr>
                <a:t>(3) </a:t>
              </a:r>
              <a:r>
                <a:rPr kumimoji="1" lang="zh-CN" altLang="en-US" sz="2800" b="1">
                  <a:solidFill>
                    <a:srgbClr val="010000"/>
                  </a:solidFill>
                  <a:latin typeface="宋体" panose="02010600030101010101" pitchFamily="2" charset="-122"/>
                </a:rPr>
                <a:t>绝对值为    的数是</a:t>
              </a:r>
              <a:r>
                <a:rPr kumimoji="1" lang="zh-CN" altLang="en-US" sz="2800" b="1" u="sng">
                  <a:solidFill>
                    <a:srgbClr val="010000"/>
                  </a:solidFill>
                  <a:latin typeface="宋体" panose="02010600030101010101" pitchFamily="2" charset="-122"/>
                </a:rPr>
                <a:t>           </a:t>
              </a:r>
              <a:r>
                <a:rPr kumimoji="1" lang="zh-CN" altLang="en-US" sz="2800" b="1">
                  <a:solidFill>
                    <a:srgbClr val="010000"/>
                  </a:solidFill>
                  <a:latin typeface="宋体" panose="02010600030101010101" pitchFamily="2" charset="-122"/>
                </a:rPr>
                <a:t>；</a:t>
              </a:r>
            </a:p>
          </p:txBody>
        </p:sp>
        <p:graphicFrame>
          <p:nvGraphicFramePr>
            <p:cNvPr id="3074" name="Object 2"/>
            <p:cNvGraphicFramePr>
              <a:graphicFrameLocks noChangeAspect="1"/>
            </p:cNvGraphicFramePr>
            <p:nvPr/>
          </p:nvGraphicFramePr>
          <p:xfrm>
            <a:off x="1620" y="1631"/>
            <a:ext cx="310" cy="6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5" name="Equation" r:id="rId5" imgW="3657600" imgH="9448800" progId="">
                    <p:embed/>
                  </p:oleObj>
                </mc:Choice>
                <mc:Fallback>
                  <p:oleObj name="Equation" r:id="rId5" imgW="3657600" imgH="9448800" progId="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620" y="1631"/>
                          <a:ext cx="310" cy="62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85" name="Text Box 25"/>
          <p:cNvSpPr txBox="1">
            <a:spLocks noChangeArrowheads="1"/>
          </p:cNvSpPr>
          <p:nvPr/>
        </p:nvSpPr>
        <p:spPr bwMode="auto">
          <a:xfrm>
            <a:off x="214313" y="4929188"/>
            <a:ext cx="91440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010000"/>
                </a:solidFill>
                <a:latin typeface="宋体" panose="02010600030101010101" pitchFamily="2" charset="-122"/>
              </a:rPr>
              <a:t>(5) </a:t>
            </a:r>
            <a:r>
              <a:rPr kumimoji="1" lang="zh-CN" altLang="en-US" sz="2800" b="1">
                <a:solidFill>
                  <a:srgbClr val="010000"/>
                </a:solidFill>
                <a:latin typeface="宋体" panose="02010600030101010101" pitchFamily="2" charset="-122"/>
              </a:rPr>
              <a:t>符号为“</a:t>
            </a:r>
            <a:r>
              <a:rPr kumimoji="1" lang="en-US" altLang="zh-CN" sz="2800" b="1">
                <a:solidFill>
                  <a:srgbClr val="010000"/>
                </a:solidFill>
                <a:latin typeface="宋体" panose="02010600030101010101" pitchFamily="2" charset="-122"/>
              </a:rPr>
              <a:t>+”</a:t>
            </a:r>
            <a:r>
              <a:rPr kumimoji="1" lang="zh-CN" altLang="en-US" sz="2800" b="1">
                <a:solidFill>
                  <a:srgbClr val="010000"/>
                </a:solidFill>
                <a:latin typeface="宋体" panose="02010600030101010101" pitchFamily="2" charset="-122"/>
              </a:rPr>
              <a:t>，绝对值是</a:t>
            </a:r>
            <a:r>
              <a:rPr kumimoji="1" lang="en-US" altLang="zh-CN" sz="2800" b="1">
                <a:solidFill>
                  <a:srgbClr val="010000"/>
                </a:solidFill>
                <a:latin typeface="宋体" panose="02010600030101010101" pitchFamily="2" charset="-122"/>
              </a:rPr>
              <a:t>0.37</a:t>
            </a:r>
            <a:r>
              <a:rPr kumimoji="1" lang="zh-CN" altLang="en-US" sz="2800" b="1">
                <a:solidFill>
                  <a:srgbClr val="010000"/>
                </a:solidFill>
                <a:latin typeface="宋体" panose="02010600030101010101" pitchFamily="2" charset="-122"/>
              </a:rPr>
              <a:t>的数是</a:t>
            </a:r>
            <a:r>
              <a:rPr kumimoji="1" lang="zh-CN" altLang="en-US" sz="2800" b="1" u="sng">
                <a:solidFill>
                  <a:srgbClr val="010000"/>
                </a:solidFill>
                <a:latin typeface="宋体" panose="02010600030101010101" pitchFamily="2" charset="-122"/>
              </a:rPr>
              <a:t>        </a:t>
            </a:r>
            <a:r>
              <a:rPr kumimoji="1" lang="zh-CN" altLang="en-US" sz="2800" b="1">
                <a:solidFill>
                  <a:srgbClr val="010000"/>
                </a:solidFill>
                <a:latin typeface="宋体" panose="02010600030101010101" pitchFamily="2" charset="-122"/>
              </a:rPr>
              <a:t>；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214313" y="0"/>
            <a:ext cx="8243887" cy="754063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360680" algn="ctr" fontAlgn="auto">
              <a:spcAft>
                <a:spcPct val="0"/>
              </a:spcAft>
              <a:defRPr/>
            </a:pPr>
            <a:r>
              <a:rPr lang="zh-CN" altLang="en-US" sz="3600" b="1">
                <a:solidFill>
                  <a:srgbClr val="36B8D8"/>
                </a:solidFill>
                <a:latin typeface="+mj-lt"/>
                <a:ea typeface="+mj-ea"/>
                <a:cs typeface="+mj-cs"/>
              </a:rPr>
              <a:t>课堂练习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3"/>
          <p:cNvSpPr txBox="1">
            <a:spLocks noChangeArrowheads="1"/>
          </p:cNvSpPr>
          <p:nvPr/>
        </p:nvSpPr>
        <p:spPr bwMode="auto">
          <a:xfrm>
            <a:off x="381000" y="857250"/>
            <a:ext cx="87630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2.</a:t>
            </a:r>
            <a:r>
              <a:rPr kumimoji="1"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比较下列各组数的大小：</a:t>
            </a:r>
          </a:p>
        </p:txBody>
      </p:sp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457200" y="1831975"/>
            <a:ext cx="86868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(1)-12.3</a:t>
            </a:r>
            <a:r>
              <a:rPr kumimoji="1" lang="en-US" altLang="zh-CN" sz="2800" b="1" u="sng">
                <a:solidFill>
                  <a:srgbClr val="000000"/>
                </a:solidFill>
                <a:latin typeface="宋体" panose="02010600030101010101" pitchFamily="2" charset="-122"/>
              </a:rPr>
              <a:t>     </a:t>
            </a: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-12</a:t>
            </a:r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457200" y="3279775"/>
            <a:ext cx="89916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(3)︱ -8︱</a:t>
            </a:r>
            <a:r>
              <a:rPr kumimoji="1" lang="en-US" altLang="zh-CN" sz="2800" b="1" u="sng">
                <a:solidFill>
                  <a:srgbClr val="000000"/>
                </a:solidFill>
                <a:latin typeface="宋体" panose="02010600030101010101" pitchFamily="2" charset="-122"/>
              </a:rPr>
              <a:t>      </a:t>
            </a: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-8</a:t>
            </a:r>
          </a:p>
        </p:txBody>
      </p:sp>
      <p:sp>
        <p:nvSpPr>
          <p:cNvPr id="30724" name="Rectangle 6"/>
          <p:cNvSpPr>
            <a:spLocks noChangeArrowheads="1"/>
          </p:cNvSpPr>
          <p:nvPr/>
        </p:nvSpPr>
        <p:spPr bwMode="auto">
          <a:xfrm>
            <a:off x="4041775" y="1785938"/>
            <a:ext cx="4602163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kumimoji="1"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）</a:t>
            </a: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-(-2.75)</a:t>
            </a:r>
            <a:r>
              <a:rPr kumimoji="1" lang="en-US" altLang="zh-CN" sz="2800" b="1" u="sng">
                <a:solidFill>
                  <a:srgbClr val="000000"/>
                </a:solidFill>
                <a:latin typeface="宋体" panose="02010600030101010101" pitchFamily="2" charset="-122"/>
              </a:rPr>
              <a:t>    </a:t>
            </a: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-(-2.67)</a:t>
            </a:r>
          </a:p>
        </p:txBody>
      </p:sp>
      <p:sp>
        <p:nvSpPr>
          <p:cNvPr id="30725" name="Rectangle 7"/>
          <p:cNvSpPr>
            <a:spLocks noChangeArrowheads="1"/>
          </p:cNvSpPr>
          <p:nvPr/>
        </p:nvSpPr>
        <p:spPr bwMode="auto">
          <a:xfrm>
            <a:off x="4143375" y="3214688"/>
            <a:ext cx="4525963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4</a:t>
            </a:r>
            <a:r>
              <a:rPr kumimoji="1"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）</a:t>
            </a: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-︱-0.4︱</a:t>
            </a:r>
            <a:r>
              <a:rPr kumimoji="1" lang="en-US" altLang="zh-CN" sz="2800" b="1" u="sng">
                <a:solidFill>
                  <a:srgbClr val="000000"/>
                </a:solidFill>
                <a:latin typeface="宋体" panose="02010600030101010101" pitchFamily="2" charset="-122"/>
              </a:rPr>
              <a:t>   </a:t>
            </a: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-(-0.4)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14313" y="0"/>
            <a:ext cx="8243887" cy="754063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360680" algn="ctr" fontAlgn="auto">
              <a:spcAft>
                <a:spcPct val="0"/>
              </a:spcAft>
              <a:defRPr/>
            </a:pPr>
            <a:r>
              <a:rPr lang="zh-CN" altLang="en-US" sz="3600" b="1">
                <a:solidFill>
                  <a:srgbClr val="36B8D8"/>
                </a:solidFill>
                <a:latin typeface="+mj-lt"/>
                <a:ea typeface="+mj-ea"/>
                <a:cs typeface="+mj-cs"/>
              </a:rPr>
              <a:t>课堂练习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3"/>
          <p:cNvSpPr txBox="1">
            <a:spLocks noChangeArrowheads="1"/>
          </p:cNvSpPr>
          <p:nvPr/>
        </p:nvSpPr>
        <p:spPr bwMode="auto">
          <a:xfrm>
            <a:off x="214313" y="-428625"/>
            <a:ext cx="8535987" cy="4400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 fontAlgn="t">
              <a:spcBef>
                <a:spcPct val="50000"/>
              </a:spcBef>
            </a:pPr>
            <a:endParaRPr kumimoji="1" lang="en-US" altLang="zh-CN" sz="2800" b="1">
              <a:latin typeface="宋体" panose="02010600030101010101" pitchFamily="2" charset="-122"/>
            </a:endParaRPr>
          </a:p>
          <a:p>
            <a:pPr algn="just" fontAlgn="t">
              <a:spcBef>
                <a:spcPct val="50000"/>
              </a:spcBef>
            </a:pPr>
            <a:endParaRPr kumimoji="1" lang="en-US" altLang="zh-CN" sz="2800" b="1">
              <a:latin typeface="宋体" panose="02010600030101010101" pitchFamily="2" charset="-122"/>
            </a:endParaRPr>
          </a:p>
          <a:p>
            <a:pPr algn="just" fontAlgn="t">
              <a:lnSpc>
                <a:spcPct val="150000"/>
              </a:lnSpc>
            </a:pPr>
            <a:r>
              <a:rPr kumimoji="1" lang="en-US" altLang="zh-CN" sz="2800" b="1">
                <a:latin typeface="宋体" panose="02010600030101010101" pitchFamily="2" charset="-122"/>
              </a:rPr>
              <a:t>3.</a:t>
            </a:r>
            <a:r>
              <a:rPr kumimoji="1" lang="zh-CN" altLang="en-US" sz="2800" b="1">
                <a:latin typeface="宋体" panose="02010600030101010101" pitchFamily="2" charset="-122"/>
              </a:rPr>
              <a:t>有理数</a:t>
            </a:r>
            <a:r>
              <a:rPr kumimoji="1" lang="en-US" altLang="zh-CN" sz="2800" b="1">
                <a:latin typeface="宋体" panose="02010600030101010101" pitchFamily="2" charset="-122"/>
              </a:rPr>
              <a:t>a</a:t>
            </a:r>
            <a:r>
              <a:rPr kumimoji="1" lang="zh-CN" altLang="en-US" sz="2800" b="1">
                <a:latin typeface="宋体" panose="02010600030101010101" pitchFamily="2" charset="-122"/>
              </a:rPr>
              <a:t>、</a:t>
            </a:r>
            <a:r>
              <a:rPr kumimoji="1" lang="en-US" altLang="zh-CN" sz="2800" b="1">
                <a:latin typeface="宋体" panose="02010600030101010101" pitchFamily="2" charset="-122"/>
              </a:rPr>
              <a:t>b</a:t>
            </a:r>
            <a:r>
              <a:rPr kumimoji="1" lang="zh-CN" altLang="en-US" sz="2800" b="1">
                <a:latin typeface="宋体" panose="02010600030101010101" pitchFamily="2" charset="-122"/>
              </a:rPr>
              <a:t>在数轴上如图，用 </a:t>
            </a:r>
            <a:r>
              <a:rPr kumimoji="1" lang="en-US" altLang="zh-CN" sz="2800" b="1">
                <a:latin typeface="宋体" panose="02010600030101010101" pitchFamily="2" charset="-122"/>
              </a:rPr>
              <a:t>&gt; </a:t>
            </a:r>
            <a:r>
              <a:rPr kumimoji="1" lang="zh-CN" altLang="en-US" sz="2800" b="1">
                <a:latin typeface="宋体" panose="02010600030101010101" pitchFamily="2" charset="-122"/>
              </a:rPr>
              <a:t>、</a:t>
            </a:r>
            <a:r>
              <a:rPr kumimoji="1" lang="en-US" altLang="zh-CN" sz="2800" b="1">
                <a:latin typeface="宋体" panose="02010600030101010101" pitchFamily="2" charset="-122"/>
              </a:rPr>
              <a:t>= </a:t>
            </a:r>
            <a:r>
              <a:rPr kumimoji="1" lang="zh-CN" altLang="en-US" sz="2800" b="1">
                <a:latin typeface="宋体" panose="02010600030101010101" pitchFamily="2" charset="-122"/>
              </a:rPr>
              <a:t>或 </a:t>
            </a:r>
            <a:r>
              <a:rPr kumimoji="1" lang="en-US" altLang="zh-CN" sz="2800" b="1">
                <a:latin typeface="宋体" panose="02010600030101010101" pitchFamily="2" charset="-122"/>
              </a:rPr>
              <a:t>&lt; </a:t>
            </a:r>
            <a:r>
              <a:rPr kumimoji="1" lang="zh-CN" altLang="en-US" sz="2800" b="1">
                <a:latin typeface="宋体" panose="02010600030101010101" pitchFamily="2" charset="-122"/>
              </a:rPr>
              <a:t>填空</a:t>
            </a:r>
          </a:p>
          <a:p>
            <a:pPr algn="just" fontAlgn="t">
              <a:lnSpc>
                <a:spcPct val="150000"/>
              </a:lnSpc>
            </a:pPr>
            <a:r>
              <a:rPr kumimoji="1" lang="zh-CN" altLang="en-US" sz="2800" b="1">
                <a:latin typeface="宋体" panose="02010600030101010101" pitchFamily="2" charset="-122"/>
              </a:rPr>
              <a:t>（</a:t>
            </a:r>
            <a:r>
              <a:rPr kumimoji="1" lang="en-US" altLang="zh-CN" sz="2800" b="1">
                <a:latin typeface="宋体" panose="02010600030101010101" pitchFamily="2" charset="-122"/>
              </a:rPr>
              <a:t>1</a:t>
            </a:r>
            <a:r>
              <a:rPr kumimoji="1" lang="zh-CN" altLang="en-US" sz="2800" b="1">
                <a:latin typeface="宋体" panose="02010600030101010101" pitchFamily="2" charset="-122"/>
              </a:rPr>
              <a:t>）</a:t>
            </a:r>
            <a:r>
              <a:rPr kumimoji="1" lang="en-US" altLang="zh-CN" sz="2800" b="1">
                <a:latin typeface="宋体" panose="02010600030101010101" pitchFamily="2" charset="-122"/>
              </a:rPr>
              <a:t>a____b , (2) |a|___|b| ,</a:t>
            </a:r>
          </a:p>
          <a:p>
            <a:pPr algn="just" fontAlgn="t">
              <a:lnSpc>
                <a:spcPct val="150000"/>
              </a:lnSpc>
            </a:pPr>
            <a:r>
              <a:rPr kumimoji="1" lang="en-US" altLang="zh-CN" sz="2800" b="1">
                <a:latin typeface="宋体" panose="02010600030101010101" pitchFamily="2" charset="-122"/>
              </a:rPr>
              <a:t> (3)–a___-b, (4)|a|___a ,</a:t>
            </a:r>
          </a:p>
          <a:p>
            <a:pPr algn="just" fontAlgn="t">
              <a:lnSpc>
                <a:spcPct val="150000"/>
              </a:lnSpc>
            </a:pPr>
            <a:r>
              <a:rPr kumimoji="1" lang="en-US" altLang="zh-CN" sz="2800" b="1">
                <a:latin typeface="宋体" panose="02010600030101010101" pitchFamily="2" charset="-122"/>
              </a:rPr>
              <a:t> (5) |b|____b </a:t>
            </a:r>
          </a:p>
          <a:p>
            <a:pPr algn="just" fontAlgn="t">
              <a:spcBef>
                <a:spcPct val="50000"/>
              </a:spcBef>
            </a:pPr>
            <a:endParaRPr kumimoji="1" lang="en-US" altLang="zh-CN" sz="2800" b="1">
              <a:latin typeface="宋体" panose="02010600030101010101" pitchFamily="2" charset="-122"/>
            </a:endParaRPr>
          </a:p>
        </p:txBody>
      </p:sp>
      <p:grpSp>
        <p:nvGrpSpPr>
          <p:cNvPr id="31746" name="Group 4"/>
          <p:cNvGrpSpPr/>
          <p:nvPr/>
        </p:nvGrpSpPr>
        <p:grpSpPr>
          <a:xfrm>
            <a:off x="2071688" y="4071938"/>
            <a:ext cx="4392612" cy="1233487"/>
            <a:chOff x="2993" y="2296"/>
            <a:chExt cx="2767" cy="777"/>
          </a:xfrm>
        </p:grpSpPr>
        <p:sp>
          <p:nvSpPr>
            <p:cNvPr id="31748" name="Line 5"/>
            <p:cNvSpPr>
              <a:spLocks noChangeShapeType="1"/>
            </p:cNvSpPr>
            <p:nvPr/>
          </p:nvSpPr>
          <p:spPr bwMode="auto">
            <a:xfrm flipH="1">
              <a:off x="3470" y="2296"/>
              <a:ext cx="0" cy="4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49" name="Line 6"/>
            <p:cNvSpPr>
              <a:spLocks noChangeShapeType="1"/>
            </p:cNvSpPr>
            <p:nvPr/>
          </p:nvSpPr>
          <p:spPr bwMode="auto">
            <a:xfrm flipH="1">
              <a:off x="4150" y="2296"/>
              <a:ext cx="0" cy="4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0" name="Text Box 7"/>
            <p:cNvSpPr txBox="1">
              <a:spLocks noChangeArrowheads="1"/>
            </p:cNvSpPr>
            <p:nvPr/>
          </p:nvSpPr>
          <p:spPr bwMode="auto">
            <a:xfrm>
              <a:off x="4332" y="2341"/>
              <a:ext cx="357" cy="40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just"/>
              <a:r>
                <a:rPr lang="en-US" altLang="zh-CN" sz="2800" b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31751" name="Text Box 8"/>
            <p:cNvSpPr txBox="1">
              <a:spLocks noChangeArrowheads="1"/>
            </p:cNvSpPr>
            <p:nvPr/>
          </p:nvSpPr>
          <p:spPr bwMode="auto">
            <a:xfrm>
              <a:off x="4014" y="2387"/>
              <a:ext cx="357" cy="6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just"/>
              <a:r>
                <a:rPr lang="en-US" altLang="zh-CN" sz="2400" b="1"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31752" name="Text Box 9"/>
            <p:cNvSpPr txBox="1">
              <a:spLocks noChangeArrowheads="1"/>
            </p:cNvSpPr>
            <p:nvPr/>
          </p:nvSpPr>
          <p:spPr bwMode="auto">
            <a:xfrm>
              <a:off x="3334" y="2341"/>
              <a:ext cx="357" cy="27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just"/>
              <a:r>
                <a:rPr lang="en-US" altLang="zh-CN" sz="3200" b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1753" name="Line 10"/>
            <p:cNvSpPr>
              <a:spLocks noChangeShapeType="1"/>
            </p:cNvSpPr>
            <p:nvPr/>
          </p:nvSpPr>
          <p:spPr bwMode="auto">
            <a:xfrm>
              <a:off x="2993" y="2341"/>
              <a:ext cx="2767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4" name="Line 11"/>
            <p:cNvSpPr>
              <a:spLocks noChangeShapeType="1"/>
            </p:cNvSpPr>
            <p:nvPr/>
          </p:nvSpPr>
          <p:spPr bwMode="auto">
            <a:xfrm>
              <a:off x="4420" y="2296"/>
              <a:ext cx="2" cy="4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214313" y="0"/>
            <a:ext cx="8243887" cy="754063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360680" algn="ctr" fontAlgn="auto">
              <a:spcAft>
                <a:spcPct val="0"/>
              </a:spcAft>
              <a:defRPr/>
            </a:pPr>
            <a:r>
              <a:rPr lang="zh-CN" altLang="en-US" sz="3600" b="1">
                <a:solidFill>
                  <a:srgbClr val="36B8D8"/>
                </a:solidFill>
                <a:latin typeface="+mj-lt"/>
                <a:ea typeface="+mj-ea"/>
                <a:cs typeface="+mj-cs"/>
              </a:rPr>
              <a:t>课堂练习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2"/>
          <p:cNvSpPr txBox="1">
            <a:spLocks noChangeArrowheads="1"/>
          </p:cNvSpPr>
          <p:nvPr/>
        </p:nvSpPr>
        <p:spPr bwMode="auto">
          <a:xfrm>
            <a:off x="428625" y="785813"/>
            <a:ext cx="8382000" cy="203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 fontAlgn="t">
              <a:lnSpc>
                <a:spcPct val="150000"/>
              </a:lnSpc>
            </a:pPr>
            <a:r>
              <a:rPr kumimoji="1" lang="en-US" altLang="zh-CN" sz="2800" b="1">
                <a:latin typeface="宋体" panose="02010600030101010101" pitchFamily="2" charset="-122"/>
              </a:rPr>
              <a:t>4</a:t>
            </a:r>
            <a:r>
              <a:rPr kumimoji="1" lang="zh-CN" altLang="en-US" sz="2800" b="1">
                <a:latin typeface="宋体" panose="02010600030101010101" pitchFamily="2" charset="-122"/>
              </a:rPr>
              <a:t>．如果</a:t>
            </a:r>
            <a:r>
              <a:rPr kumimoji="1" lang="en-US" altLang="zh-CN" sz="2800" b="1">
                <a:latin typeface="宋体" panose="02010600030101010101" pitchFamily="2" charset="-122"/>
              </a:rPr>
              <a:t>|x|=|-2.5|,</a:t>
            </a:r>
            <a:r>
              <a:rPr kumimoji="1" lang="zh-CN" altLang="en-US" sz="2800" b="1">
                <a:latin typeface="宋体" panose="02010600030101010101" pitchFamily="2" charset="-122"/>
              </a:rPr>
              <a:t>则</a:t>
            </a:r>
            <a:r>
              <a:rPr kumimoji="1" lang="en-US" altLang="zh-CN" sz="2800" b="1">
                <a:latin typeface="宋体" panose="02010600030101010101" pitchFamily="2" charset="-122"/>
              </a:rPr>
              <a:t>x=______</a:t>
            </a:r>
          </a:p>
          <a:p>
            <a:pPr fontAlgn="t">
              <a:lnSpc>
                <a:spcPct val="150000"/>
              </a:lnSpc>
            </a:pPr>
            <a:r>
              <a:rPr kumimoji="1" lang="en-US" altLang="zh-CN" sz="2800" b="1">
                <a:latin typeface="宋体" panose="02010600030101010101" pitchFamily="2" charset="-122"/>
              </a:rPr>
              <a:t>5</a:t>
            </a:r>
            <a:r>
              <a:rPr kumimoji="1" lang="zh-CN" altLang="en-US" sz="2800" b="1">
                <a:latin typeface="宋体" panose="02010600030101010101" pitchFamily="2" charset="-122"/>
              </a:rPr>
              <a:t>．绝对值小于</a:t>
            </a:r>
            <a:r>
              <a:rPr kumimoji="1" lang="en-US" altLang="zh-CN" sz="2800" b="1">
                <a:latin typeface="宋体" panose="02010600030101010101" pitchFamily="2" charset="-122"/>
              </a:rPr>
              <a:t>3</a:t>
            </a:r>
            <a:r>
              <a:rPr kumimoji="1" lang="zh-CN" altLang="en-US" sz="2800" b="1">
                <a:latin typeface="宋体" panose="02010600030101010101" pitchFamily="2" charset="-122"/>
              </a:rPr>
              <a:t>的整数有</a:t>
            </a:r>
            <a:r>
              <a:rPr kumimoji="1" lang="en-US" altLang="zh-CN" sz="2800" b="1">
                <a:latin typeface="宋体" panose="02010600030101010101" pitchFamily="2" charset="-122"/>
              </a:rPr>
              <a:t>____</a:t>
            </a:r>
            <a:r>
              <a:rPr kumimoji="1" lang="zh-CN" altLang="en-US" sz="2800" b="1">
                <a:latin typeface="宋体" panose="02010600030101010101" pitchFamily="2" charset="-122"/>
              </a:rPr>
              <a:t>个，其中最小的一个是</a:t>
            </a:r>
            <a:r>
              <a:rPr kumimoji="1" lang="en-US" altLang="zh-CN" sz="2800" b="1">
                <a:latin typeface="宋体" panose="02010600030101010101" pitchFamily="2" charset="-122"/>
              </a:rPr>
              <a:t>____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0"/>
            <a:ext cx="8243887" cy="754063"/>
          </a:xfrm>
        </p:spPr>
        <p:txBody>
          <a:bodyPr/>
          <a:lstStyle/>
          <a:p>
            <a:pPr indent="360680"/>
            <a:r>
              <a:rPr lang="zh-CN" altLang="en-US" sz="3600" b="1" smtClean="0">
                <a:solidFill>
                  <a:srgbClr val="36B8D8"/>
                </a:solidFill>
              </a:rPr>
              <a:t>课堂练习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0"/>
            <a:ext cx="8243887" cy="754063"/>
          </a:xfrm>
        </p:spPr>
        <p:txBody>
          <a:bodyPr/>
          <a:lstStyle/>
          <a:p>
            <a:pPr indent="360680"/>
            <a:r>
              <a:rPr lang="zh-CN" altLang="en-US" sz="3600" b="1" smtClean="0">
                <a:solidFill>
                  <a:srgbClr val="36B8D8"/>
                </a:solidFill>
              </a:rPr>
              <a:t>作业布置</a:t>
            </a:r>
          </a:p>
        </p:txBody>
      </p:sp>
      <p:sp>
        <p:nvSpPr>
          <p:cNvPr id="33794" name="Rectangle 5"/>
          <p:cNvSpPr txBox="1">
            <a:spLocks noChangeArrowheads="1"/>
          </p:cNvSpPr>
          <p:nvPr/>
        </p:nvSpPr>
        <p:spPr bwMode="auto">
          <a:xfrm>
            <a:off x="571500" y="1214438"/>
            <a:ext cx="8229600" cy="2498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zh-CN" altLang="en-US" sz="2800" b="1">
                <a:latin typeface="宋体" panose="02010600030101010101" pitchFamily="2" charset="-122"/>
              </a:rPr>
              <a:t>课本</a:t>
            </a:r>
            <a:r>
              <a:rPr lang="en-US" altLang="zh-CN" sz="2800" b="1">
                <a:latin typeface="宋体" panose="02010600030101010101" pitchFamily="2" charset="-122"/>
              </a:rPr>
              <a:t>P.38</a:t>
            </a:r>
            <a:r>
              <a:rPr lang="zh-CN" altLang="en-US" sz="2800" b="1">
                <a:latin typeface="宋体" panose="02010600030101010101" pitchFamily="2" charset="-122"/>
              </a:rPr>
              <a:t>第</a:t>
            </a:r>
            <a:r>
              <a:rPr lang="en-US" altLang="zh-CN" sz="2800" b="1">
                <a:latin typeface="宋体" panose="02010600030101010101" pitchFamily="2" charset="-122"/>
              </a:rPr>
              <a:t>1</a:t>
            </a:r>
            <a:r>
              <a:rPr lang="zh-CN" altLang="en-US" sz="2800" b="1">
                <a:latin typeface="宋体" panose="02010600030101010101" pitchFamily="2" charset="-122"/>
              </a:rPr>
              <a:t>、</a:t>
            </a:r>
            <a:r>
              <a:rPr lang="en-US" altLang="zh-CN" sz="2800" b="1">
                <a:latin typeface="宋体" panose="02010600030101010101" pitchFamily="2" charset="-122"/>
              </a:rPr>
              <a:t>2</a:t>
            </a:r>
            <a:r>
              <a:rPr lang="zh-CN" altLang="en-US" sz="2800" b="1">
                <a:latin typeface="宋体" panose="02010600030101010101" pitchFamily="2" charset="-122"/>
              </a:rPr>
              <a:t>题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anose="020B0604020202020204"/>
              <a:buNone/>
            </a:pPr>
            <a:r>
              <a:rPr lang="zh-CN" altLang="en-US" sz="4000" b="1">
                <a:latin typeface="宋体" panose="02010600030101010101" pitchFamily="2" charset="-122"/>
              </a:rPr>
              <a:t>   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zh-CN" altLang="en-US" sz="4000" b="1">
                <a:latin typeface="Calibri" panose="020F0502020204030204" pitchFamily="34" charset="0"/>
              </a:rPr>
              <a:t>                        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0"/>
            <a:ext cx="8243887" cy="754063"/>
          </a:xfrm>
        </p:spPr>
        <p:txBody>
          <a:bodyPr/>
          <a:lstStyle/>
          <a:p>
            <a:pPr indent="360680"/>
            <a:r>
              <a:rPr lang="zh-CN" altLang="en-US" sz="3600" b="1" smtClean="0">
                <a:solidFill>
                  <a:srgbClr val="36B8D8"/>
                </a:solidFill>
              </a:rPr>
              <a:t>板书设计</a:t>
            </a:r>
          </a:p>
        </p:txBody>
      </p:sp>
      <p:sp>
        <p:nvSpPr>
          <p:cNvPr id="35842" name="Rectangle 1"/>
          <p:cNvSpPr>
            <a:spLocks noChangeArrowheads="1"/>
          </p:cNvSpPr>
          <p:nvPr/>
        </p:nvSpPr>
        <p:spPr bwMode="auto">
          <a:xfrm>
            <a:off x="714375" y="735013"/>
            <a:ext cx="7215188" cy="3324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533400">
              <a:lnSpc>
                <a:spcPct val="150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　　　　 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2.3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相反数与绝对值</a:t>
            </a:r>
          </a:p>
          <a:p>
            <a:pPr indent="533400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相反数的定义：</a:t>
            </a:r>
          </a:p>
          <a:p>
            <a:pPr indent="533400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绝对值的定义：</a:t>
            </a:r>
          </a:p>
          <a:p>
            <a:pPr indent="533400">
              <a:lnSpc>
                <a:spcPct val="150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两个负数，绝对值大的负数反而小</a:t>
            </a:r>
          </a:p>
          <a:p>
            <a:pPr indent="533400">
              <a:lnSpc>
                <a:spcPct val="150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例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714375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lnSpc>
                <a:spcPct val="150000"/>
              </a:lnSpc>
              <a:spcAft>
                <a:spcPct val="0"/>
              </a:spcAft>
              <a:defRPr/>
            </a:pPr>
            <a:r>
              <a:rPr lang="zh-CN" altLang="en-US" sz="2800" b="1" dirty="0">
                <a:latin typeface="宋体" panose="02010600030101010101" pitchFamily="2" charset="-122"/>
              </a:rPr>
              <a:t>小明的家在学校西边</a:t>
            </a:r>
            <a:r>
              <a:rPr lang="en-US" altLang="zh-CN" sz="2800" b="1" dirty="0">
                <a:latin typeface="宋体" panose="02010600030101010101" pitchFamily="2" charset="-122"/>
              </a:rPr>
              <a:t>3㎞</a:t>
            </a:r>
            <a:r>
              <a:rPr lang="zh-CN" altLang="en-US" sz="2800" b="1" dirty="0">
                <a:latin typeface="宋体" panose="02010600030101010101" pitchFamily="2" charset="-122"/>
              </a:rPr>
              <a:t>处，小丽的家在学校东边</a:t>
            </a:r>
            <a:r>
              <a:rPr lang="en-US" altLang="zh-CN" sz="2800" b="1" dirty="0">
                <a:latin typeface="宋体" panose="02010600030101010101" pitchFamily="2" charset="-122"/>
              </a:rPr>
              <a:t>2km</a:t>
            </a:r>
            <a:r>
              <a:rPr lang="zh-CN" altLang="en-US" sz="2800" b="1" dirty="0">
                <a:latin typeface="宋体" panose="02010600030101010101" pitchFamily="2" charset="-122"/>
              </a:rPr>
              <a:t>处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。他</a:t>
            </a:r>
            <a:r>
              <a:rPr lang="zh-CN" altLang="en-US" sz="2800" b="1" dirty="0">
                <a:latin typeface="宋体" panose="02010600030101010101" pitchFamily="2" charset="-122"/>
              </a:rPr>
              <a:t>们上学所花的时间与各家到学校的距离有什么关系</a:t>
            </a:r>
            <a:r>
              <a:rPr lang="en-US" altLang="zh-CN" sz="2800" b="1" dirty="0">
                <a:latin typeface="宋体" panose="02010600030101010101" pitchFamily="2" charset="-122"/>
              </a:rPr>
              <a:t>?</a:t>
            </a:r>
          </a:p>
        </p:txBody>
      </p:sp>
      <p:sp>
        <p:nvSpPr>
          <p:cNvPr id="289795" name="Text Box 3"/>
          <p:cNvSpPr txBox="1">
            <a:spLocks noChangeArrowheads="1"/>
          </p:cNvSpPr>
          <p:nvPr/>
        </p:nvSpPr>
        <p:spPr bwMode="auto">
          <a:xfrm>
            <a:off x="500063" y="1916113"/>
            <a:ext cx="8143875" cy="111376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如果学校门前的大街看成一条数轴，把学校看作原点，那么你能把小明和小丽家的相对位置在数轴上表示出来吗？</a:t>
            </a:r>
          </a:p>
        </p:txBody>
      </p:sp>
      <p:grpSp>
        <p:nvGrpSpPr>
          <p:cNvPr id="2" name="Group 4"/>
          <p:cNvGrpSpPr/>
          <p:nvPr/>
        </p:nvGrpSpPr>
        <p:grpSpPr>
          <a:xfrm>
            <a:off x="929481" y="3536157"/>
            <a:ext cx="6911975" cy="1449387"/>
            <a:chOff x="657" y="2478"/>
            <a:chExt cx="4354" cy="913"/>
          </a:xfrm>
        </p:grpSpPr>
        <p:grpSp>
          <p:nvGrpSpPr>
            <p:cNvPr id="16390" name="Group 5"/>
            <p:cNvGrpSpPr/>
            <p:nvPr/>
          </p:nvGrpSpPr>
          <p:grpSpPr>
            <a:xfrm>
              <a:off x="657" y="2478"/>
              <a:ext cx="4354" cy="913"/>
              <a:chOff x="567" y="1117"/>
              <a:chExt cx="4354" cy="913"/>
            </a:xfrm>
          </p:grpSpPr>
          <p:grpSp>
            <p:nvGrpSpPr>
              <p:cNvPr id="16393" name="Group 6"/>
              <p:cNvGrpSpPr/>
              <p:nvPr/>
            </p:nvGrpSpPr>
            <p:grpSpPr>
              <a:xfrm>
                <a:off x="567" y="1117"/>
                <a:ext cx="4354" cy="913"/>
                <a:chOff x="567" y="1117"/>
                <a:chExt cx="4354" cy="913"/>
              </a:xfrm>
            </p:grpSpPr>
            <p:grpSp>
              <p:nvGrpSpPr>
                <p:cNvPr id="16395" name="Group 7"/>
                <p:cNvGrpSpPr/>
                <p:nvPr/>
              </p:nvGrpSpPr>
              <p:grpSpPr>
                <a:xfrm>
                  <a:off x="567" y="1706"/>
                  <a:ext cx="4354" cy="324"/>
                  <a:chOff x="567" y="1706"/>
                  <a:chExt cx="4354" cy="324"/>
                </a:xfrm>
              </p:grpSpPr>
              <p:sp>
                <p:nvSpPr>
                  <p:cNvPr id="16398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567" y="1797"/>
                    <a:ext cx="4354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6600"/>
                    </a:solidFill>
                    <a:round/>
                    <a:tailEnd type="triangl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399" name="Line 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789" y="1706"/>
                    <a:ext cx="0" cy="9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00" name="Line 1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150" y="1706"/>
                    <a:ext cx="0" cy="9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01" name="Lin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470" y="1706"/>
                    <a:ext cx="0" cy="9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02" name="Line 1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54" y="1706"/>
                    <a:ext cx="0" cy="9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03" name="Line 1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474" y="1706"/>
                    <a:ext cx="0" cy="9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04" name="Line 1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39" y="1706"/>
                    <a:ext cx="0" cy="9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405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99" y="1797"/>
                    <a:ext cx="317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b="1">
                        <a:latin typeface="宋体" panose="02010600030101010101" pitchFamily="2" charset="-122"/>
                      </a:rPr>
                      <a:t>0</a:t>
                    </a:r>
                  </a:p>
                </p:txBody>
              </p:sp>
              <p:sp>
                <p:nvSpPr>
                  <p:cNvPr id="16406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59" y="1797"/>
                    <a:ext cx="273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b="1">
                        <a:latin typeface="宋体" panose="02010600030101010101" pitchFamily="2" charset="-122"/>
                      </a:rPr>
                      <a:t>2</a:t>
                    </a:r>
                  </a:p>
                </p:txBody>
              </p:sp>
              <p:sp>
                <p:nvSpPr>
                  <p:cNvPr id="16407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79" y="1797"/>
                    <a:ext cx="363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b="1">
                        <a:latin typeface="宋体" panose="02010600030101010101" pitchFamily="2" charset="-122"/>
                      </a:rPr>
                      <a:t>1</a:t>
                    </a:r>
                  </a:p>
                </p:txBody>
              </p:sp>
              <p:sp>
                <p:nvSpPr>
                  <p:cNvPr id="16408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4" y="1797"/>
                    <a:ext cx="317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b="1">
                        <a:latin typeface="宋体" panose="02010600030101010101" pitchFamily="2" charset="-122"/>
                      </a:rPr>
                      <a:t>-1</a:t>
                    </a:r>
                  </a:p>
                </p:txBody>
              </p:sp>
              <p:sp>
                <p:nvSpPr>
                  <p:cNvPr id="16409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48" y="1797"/>
                    <a:ext cx="318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b="1">
                        <a:latin typeface="宋体" panose="02010600030101010101" pitchFamily="2" charset="-122"/>
                      </a:rPr>
                      <a:t>-3</a:t>
                    </a:r>
                  </a:p>
                </p:txBody>
              </p:sp>
              <p:sp>
                <p:nvSpPr>
                  <p:cNvPr id="16410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83" y="1797"/>
                    <a:ext cx="363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b="1">
                        <a:latin typeface="宋体" panose="02010600030101010101" pitchFamily="2" charset="-122"/>
                      </a:rPr>
                      <a:t>-2</a:t>
                    </a:r>
                  </a:p>
                </p:txBody>
              </p:sp>
            </p:grpSp>
            <p:sp>
              <p:nvSpPr>
                <p:cNvPr id="16396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703" y="1162"/>
                  <a:ext cx="227" cy="5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zh-CN" altLang="en-US" b="1">
                      <a:solidFill>
                        <a:srgbClr val="FF0000"/>
                      </a:solidFill>
                      <a:latin typeface="宋体" panose="02010600030101010101" pitchFamily="2" charset="-122"/>
                    </a:rPr>
                    <a:t>小明家</a:t>
                  </a:r>
                </a:p>
              </p:txBody>
            </p:sp>
            <p:sp>
              <p:nvSpPr>
                <p:cNvPr id="16397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4059" y="1117"/>
                  <a:ext cx="227" cy="5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zh-CN" altLang="en-US" b="1">
                      <a:solidFill>
                        <a:srgbClr val="FF0000"/>
                      </a:solidFill>
                      <a:latin typeface="宋体" panose="02010600030101010101" pitchFamily="2" charset="-122"/>
                    </a:rPr>
                    <a:t>小丽家</a:t>
                  </a:r>
                </a:p>
              </p:txBody>
            </p:sp>
          </p:grpSp>
          <p:sp>
            <p:nvSpPr>
              <p:cNvPr id="16394" name="Text Box 23"/>
              <p:cNvSpPr txBox="1">
                <a:spLocks noChangeArrowheads="1"/>
              </p:cNvSpPr>
              <p:nvPr/>
            </p:nvSpPr>
            <p:spPr bwMode="auto">
              <a:xfrm>
                <a:off x="2653" y="1207"/>
                <a:ext cx="227" cy="40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b="1">
                    <a:solidFill>
                      <a:srgbClr val="FF0000"/>
                    </a:solidFill>
                    <a:latin typeface="宋体" panose="02010600030101010101" pitchFamily="2" charset="-122"/>
                  </a:rPr>
                  <a:t>学校</a:t>
                </a:r>
              </a:p>
            </p:txBody>
          </p:sp>
        </p:grpSp>
        <p:sp>
          <p:nvSpPr>
            <p:cNvPr id="16391" name="Text Box 24"/>
            <p:cNvSpPr txBox="1">
              <a:spLocks noChangeArrowheads="1"/>
            </p:cNvSpPr>
            <p:nvPr/>
          </p:nvSpPr>
          <p:spPr bwMode="auto">
            <a:xfrm>
              <a:off x="930" y="2931"/>
              <a:ext cx="181" cy="2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宋体" panose="02010600030101010101" pitchFamily="2" charset="-122"/>
                </a:rPr>
                <a:t>A</a:t>
              </a:r>
            </a:p>
          </p:txBody>
        </p:sp>
        <p:sp>
          <p:nvSpPr>
            <p:cNvPr id="16392" name="Text Box 25"/>
            <p:cNvSpPr txBox="1">
              <a:spLocks noChangeArrowheads="1"/>
            </p:cNvSpPr>
            <p:nvPr/>
          </p:nvSpPr>
          <p:spPr bwMode="auto">
            <a:xfrm>
              <a:off x="4241" y="2931"/>
              <a:ext cx="181" cy="2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宋体" panose="02010600030101010101" pitchFamily="2" charset="-122"/>
                </a:rPr>
                <a:t>B</a:t>
              </a:r>
            </a:p>
          </p:txBody>
        </p:sp>
      </p:grpSp>
      <p:sp>
        <p:nvSpPr>
          <p:cNvPr id="289819" name="Text Box 27"/>
          <p:cNvSpPr txBox="1">
            <a:spLocks noChangeArrowheads="1"/>
          </p:cNvSpPr>
          <p:nvPr/>
        </p:nvSpPr>
        <p:spPr bwMode="auto">
          <a:xfrm>
            <a:off x="640556" y="5193507"/>
            <a:ext cx="741680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点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与原点的距离是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，点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B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与原点的距离是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2</a:t>
            </a: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>
          <a:xfrm>
            <a:off x="214313" y="0"/>
            <a:ext cx="8243887" cy="7540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indent="360680" algn="ctr" fontAlgn="auto">
              <a:spcAft>
                <a:spcPct val="0"/>
              </a:spcAft>
              <a:defRPr/>
            </a:pPr>
            <a:r>
              <a:rPr lang="zh-CN" altLang="en-US" sz="3600" b="1" dirty="0">
                <a:solidFill>
                  <a:srgbClr val="36B8D8"/>
                </a:solidFill>
                <a:latin typeface="+mj-lt"/>
                <a:ea typeface="+mj-ea"/>
                <a:cs typeface="+mj-cs"/>
              </a:rPr>
              <a:t>导入新课</a:t>
            </a:r>
          </a:p>
        </p:txBody>
      </p:sp>
    </p:spTree>
  </p:cSld>
  <p:clrMapOvr>
    <a:masterClrMapping/>
  </p:clrMapOvr>
  <p:transition spd="med">
    <p:strips dir="rd"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9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9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9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9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5" grpId="0"/>
      <p:bldP spid="28981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42938" y="857250"/>
            <a:ext cx="8215312" cy="1384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  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数轴上表示一个数的点与原点的</a:t>
            </a:r>
            <a:r>
              <a:rPr kumimoji="1" lang="zh-CN" altLang="en-US" sz="2800" b="1" dirty="0">
                <a:solidFill>
                  <a:srgbClr val="F91515"/>
                </a:solidFill>
                <a:latin typeface="宋体" panose="02010600030101010101" pitchFamily="2" charset="-122"/>
              </a:rPr>
              <a:t>距离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，叫做这个数的</a:t>
            </a:r>
            <a:r>
              <a:rPr kumimoji="1"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绝对值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。</a:t>
            </a:r>
          </a:p>
        </p:txBody>
      </p:sp>
      <p:grpSp>
        <p:nvGrpSpPr>
          <p:cNvPr id="2" name="Group 3"/>
          <p:cNvGrpSpPr/>
          <p:nvPr/>
        </p:nvGrpSpPr>
        <p:grpSpPr>
          <a:xfrm>
            <a:off x="1285875" y="2428875"/>
            <a:ext cx="6096000" cy="1392238"/>
            <a:chOff x="960" y="1872"/>
            <a:chExt cx="3984" cy="1061"/>
          </a:xfrm>
        </p:grpSpPr>
        <p:grpSp>
          <p:nvGrpSpPr>
            <p:cNvPr id="17431" name="Group 4"/>
            <p:cNvGrpSpPr/>
            <p:nvPr/>
          </p:nvGrpSpPr>
          <p:grpSpPr>
            <a:xfrm>
              <a:off x="960" y="2438"/>
              <a:ext cx="3984" cy="495"/>
              <a:chOff x="960" y="2438"/>
              <a:chExt cx="3984" cy="495"/>
            </a:xfrm>
          </p:grpSpPr>
          <p:sp>
            <p:nvSpPr>
              <p:cNvPr id="17445" name="Line 5"/>
              <p:cNvSpPr>
                <a:spLocks noChangeShapeType="1"/>
              </p:cNvSpPr>
              <p:nvPr/>
            </p:nvSpPr>
            <p:spPr bwMode="auto">
              <a:xfrm>
                <a:off x="960" y="2582"/>
                <a:ext cx="3984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miter lim="800000"/>
                <a:tailEnd type="triangle" w="med" len="med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7446" name="Line 6"/>
              <p:cNvSpPr>
                <a:spLocks noChangeShapeType="1"/>
              </p:cNvSpPr>
              <p:nvPr/>
            </p:nvSpPr>
            <p:spPr bwMode="auto">
              <a:xfrm flipH="1">
                <a:off x="1584" y="2438"/>
                <a:ext cx="0" cy="144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miter lim="800000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7447" name="Line 7"/>
              <p:cNvSpPr>
                <a:spLocks noChangeShapeType="1"/>
              </p:cNvSpPr>
              <p:nvPr/>
            </p:nvSpPr>
            <p:spPr bwMode="auto">
              <a:xfrm flipH="1">
                <a:off x="2064" y="2438"/>
                <a:ext cx="0" cy="144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miter lim="800000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7448" name="Line 8"/>
              <p:cNvSpPr>
                <a:spLocks noChangeShapeType="1"/>
              </p:cNvSpPr>
              <p:nvPr/>
            </p:nvSpPr>
            <p:spPr bwMode="auto">
              <a:xfrm flipH="1">
                <a:off x="2544" y="2438"/>
                <a:ext cx="0" cy="144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miter lim="800000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7449" name="Line 9"/>
              <p:cNvSpPr>
                <a:spLocks noChangeShapeType="1"/>
              </p:cNvSpPr>
              <p:nvPr/>
            </p:nvSpPr>
            <p:spPr bwMode="auto">
              <a:xfrm flipH="1">
                <a:off x="3024" y="2438"/>
                <a:ext cx="0" cy="144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miter lim="800000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7450" name="Line 10"/>
              <p:cNvSpPr>
                <a:spLocks noChangeShapeType="1"/>
              </p:cNvSpPr>
              <p:nvPr/>
            </p:nvSpPr>
            <p:spPr bwMode="auto">
              <a:xfrm flipH="1">
                <a:off x="3552" y="2438"/>
                <a:ext cx="0" cy="144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miter lim="800000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7451" name="Line 11"/>
              <p:cNvSpPr>
                <a:spLocks noChangeShapeType="1"/>
              </p:cNvSpPr>
              <p:nvPr/>
            </p:nvSpPr>
            <p:spPr bwMode="auto">
              <a:xfrm flipH="1">
                <a:off x="4032" y="2438"/>
                <a:ext cx="0" cy="144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miter lim="800000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7452" name="Text Box 12"/>
              <p:cNvSpPr txBox="1">
                <a:spLocks noChangeArrowheads="1"/>
              </p:cNvSpPr>
              <p:nvPr/>
            </p:nvSpPr>
            <p:spPr bwMode="auto">
              <a:xfrm>
                <a:off x="1344" y="2534"/>
                <a:ext cx="480" cy="39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800" b="1">
                    <a:solidFill>
                      <a:srgbClr val="000000"/>
                    </a:solidFill>
                    <a:latin typeface="宋体" panose="02010600030101010101" pitchFamily="2" charset="-122"/>
                  </a:rPr>
                  <a:t>-3</a:t>
                </a:r>
              </a:p>
            </p:txBody>
          </p:sp>
          <p:sp>
            <p:nvSpPr>
              <p:cNvPr id="17453" name="Text Box 13"/>
              <p:cNvSpPr txBox="1">
                <a:spLocks noChangeArrowheads="1"/>
              </p:cNvSpPr>
              <p:nvPr/>
            </p:nvSpPr>
            <p:spPr bwMode="auto">
              <a:xfrm>
                <a:off x="1872" y="2534"/>
                <a:ext cx="432" cy="39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800" b="1">
                    <a:solidFill>
                      <a:srgbClr val="000000"/>
                    </a:solidFill>
                    <a:latin typeface="宋体" panose="02010600030101010101" pitchFamily="2" charset="-122"/>
                  </a:rPr>
                  <a:t>-2</a:t>
                </a:r>
              </a:p>
            </p:txBody>
          </p:sp>
          <p:sp>
            <p:nvSpPr>
              <p:cNvPr id="17454" name="Text Box 14"/>
              <p:cNvSpPr txBox="1">
                <a:spLocks noChangeArrowheads="1"/>
              </p:cNvSpPr>
              <p:nvPr/>
            </p:nvSpPr>
            <p:spPr bwMode="auto">
              <a:xfrm>
                <a:off x="2352" y="2534"/>
                <a:ext cx="576" cy="39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800" b="1">
                    <a:solidFill>
                      <a:srgbClr val="000000"/>
                    </a:solidFill>
                    <a:latin typeface="宋体" panose="02010600030101010101" pitchFamily="2" charset="-122"/>
                  </a:rPr>
                  <a:t>-1</a:t>
                </a:r>
              </a:p>
            </p:txBody>
          </p:sp>
          <p:sp>
            <p:nvSpPr>
              <p:cNvPr id="17455" name="Text Box 15"/>
              <p:cNvSpPr txBox="1">
                <a:spLocks noChangeArrowheads="1"/>
              </p:cNvSpPr>
              <p:nvPr/>
            </p:nvSpPr>
            <p:spPr bwMode="auto">
              <a:xfrm>
                <a:off x="2880" y="2534"/>
                <a:ext cx="432" cy="39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800" b="1">
                    <a:solidFill>
                      <a:srgbClr val="000000"/>
                    </a:solidFill>
                    <a:latin typeface="宋体" panose="02010600030101010101" pitchFamily="2" charset="-122"/>
                  </a:rPr>
                  <a:t>0</a:t>
                </a:r>
              </a:p>
            </p:txBody>
          </p:sp>
          <p:sp>
            <p:nvSpPr>
              <p:cNvPr id="17456" name="Text Box 16"/>
              <p:cNvSpPr txBox="1">
                <a:spLocks noChangeArrowheads="1"/>
              </p:cNvSpPr>
              <p:nvPr/>
            </p:nvSpPr>
            <p:spPr bwMode="auto">
              <a:xfrm>
                <a:off x="3409" y="2534"/>
                <a:ext cx="287" cy="39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800" b="1">
                    <a:solidFill>
                      <a:srgbClr val="000000"/>
                    </a:solidFill>
                    <a:latin typeface="宋体" panose="02010600030101010101" pitchFamily="2" charset="-122"/>
                  </a:rPr>
                  <a:t>1</a:t>
                </a:r>
              </a:p>
            </p:txBody>
          </p:sp>
          <p:sp>
            <p:nvSpPr>
              <p:cNvPr id="17457" name="Text Box 17"/>
              <p:cNvSpPr txBox="1">
                <a:spLocks noChangeArrowheads="1"/>
              </p:cNvSpPr>
              <p:nvPr/>
            </p:nvSpPr>
            <p:spPr bwMode="auto">
              <a:xfrm>
                <a:off x="3936" y="2534"/>
                <a:ext cx="288" cy="39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800" b="1">
                    <a:solidFill>
                      <a:srgbClr val="000000"/>
                    </a:solidFill>
                    <a:latin typeface="宋体" panose="02010600030101010101" pitchFamily="2" charset="-122"/>
                  </a:rPr>
                  <a:t>2</a:t>
                </a:r>
              </a:p>
            </p:txBody>
          </p:sp>
        </p:grpSp>
        <p:grpSp>
          <p:nvGrpSpPr>
            <p:cNvPr id="17432" name="Group 18"/>
            <p:cNvGrpSpPr/>
            <p:nvPr/>
          </p:nvGrpSpPr>
          <p:grpSpPr>
            <a:xfrm>
              <a:off x="1584" y="1968"/>
              <a:ext cx="1440" cy="480"/>
              <a:chOff x="1584" y="1968"/>
              <a:chExt cx="1440" cy="480"/>
            </a:xfrm>
          </p:grpSpPr>
          <p:sp>
            <p:nvSpPr>
              <p:cNvPr id="17441" name="Line 19"/>
              <p:cNvSpPr>
                <a:spLocks noChangeShapeType="1"/>
              </p:cNvSpPr>
              <p:nvPr/>
            </p:nvSpPr>
            <p:spPr bwMode="auto">
              <a:xfrm flipH="1">
                <a:off x="1584" y="1968"/>
                <a:ext cx="0" cy="48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miter lim="800000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7442" name="Line 20"/>
              <p:cNvSpPr>
                <a:spLocks noChangeShapeType="1"/>
              </p:cNvSpPr>
              <p:nvPr/>
            </p:nvSpPr>
            <p:spPr bwMode="auto">
              <a:xfrm flipH="1">
                <a:off x="3024" y="1968"/>
                <a:ext cx="0" cy="48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miter lim="800000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7443" name="Line 21"/>
              <p:cNvSpPr>
                <a:spLocks noChangeShapeType="1"/>
              </p:cNvSpPr>
              <p:nvPr/>
            </p:nvSpPr>
            <p:spPr bwMode="auto">
              <a:xfrm>
                <a:off x="2448" y="2160"/>
                <a:ext cx="576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miter lim="800000"/>
                <a:tailEnd type="triangle" w="med" len="med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7444" name="Line 22"/>
              <p:cNvSpPr>
                <a:spLocks noChangeShapeType="1"/>
              </p:cNvSpPr>
              <p:nvPr/>
            </p:nvSpPr>
            <p:spPr bwMode="auto">
              <a:xfrm flipH="1">
                <a:off x="1584" y="2160"/>
                <a:ext cx="528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miter lim="800000"/>
                <a:tailEnd type="triangle" w="med" len="med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grpSp>
          <p:nvGrpSpPr>
            <p:cNvPr id="17433" name="Group 23"/>
            <p:cNvGrpSpPr/>
            <p:nvPr/>
          </p:nvGrpSpPr>
          <p:grpSpPr>
            <a:xfrm>
              <a:off x="3024" y="1968"/>
              <a:ext cx="1008" cy="480"/>
              <a:chOff x="3024" y="1968"/>
              <a:chExt cx="1008" cy="480"/>
            </a:xfrm>
          </p:grpSpPr>
          <p:sp>
            <p:nvSpPr>
              <p:cNvPr id="17438" name="Line 24"/>
              <p:cNvSpPr>
                <a:spLocks noChangeShapeType="1"/>
              </p:cNvSpPr>
              <p:nvPr/>
            </p:nvSpPr>
            <p:spPr bwMode="auto">
              <a:xfrm flipH="1">
                <a:off x="4032" y="1968"/>
                <a:ext cx="0" cy="48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miter lim="800000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7439" name="Line 25"/>
              <p:cNvSpPr>
                <a:spLocks noChangeShapeType="1"/>
              </p:cNvSpPr>
              <p:nvPr/>
            </p:nvSpPr>
            <p:spPr bwMode="auto">
              <a:xfrm flipH="1">
                <a:off x="3024" y="2160"/>
                <a:ext cx="336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miter lim="800000"/>
                <a:tailEnd type="triangle" w="med" len="med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7440" name="Line 26"/>
              <p:cNvSpPr>
                <a:spLocks noChangeShapeType="1"/>
              </p:cNvSpPr>
              <p:nvPr/>
            </p:nvSpPr>
            <p:spPr bwMode="auto">
              <a:xfrm>
                <a:off x="3744" y="2160"/>
                <a:ext cx="288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miter lim="800000"/>
                <a:tailEnd type="triangle" w="med" len="med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sp>
          <p:nvSpPr>
            <p:cNvPr id="17434" name="Text Box 27"/>
            <p:cNvSpPr txBox="1">
              <a:spLocks noChangeArrowheads="1"/>
            </p:cNvSpPr>
            <p:nvPr/>
          </p:nvSpPr>
          <p:spPr bwMode="auto">
            <a:xfrm>
              <a:off x="2112" y="1872"/>
              <a:ext cx="288" cy="399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>
                  <a:solidFill>
                    <a:srgbClr val="F91515"/>
                  </a:solidFill>
                  <a:latin typeface="宋体" panose="02010600030101010101" pitchFamily="2" charset="-122"/>
                </a:rPr>
                <a:t>3</a:t>
              </a:r>
            </a:p>
          </p:txBody>
        </p:sp>
        <p:sp>
          <p:nvSpPr>
            <p:cNvPr id="17435" name="Text Box 28"/>
            <p:cNvSpPr txBox="1">
              <a:spLocks noChangeArrowheads="1"/>
            </p:cNvSpPr>
            <p:nvPr/>
          </p:nvSpPr>
          <p:spPr bwMode="auto">
            <a:xfrm>
              <a:off x="3360" y="1872"/>
              <a:ext cx="288" cy="399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>
                  <a:solidFill>
                    <a:srgbClr val="F91515"/>
                  </a:solidFill>
                  <a:latin typeface="宋体" panose="02010600030101010101" pitchFamily="2" charset="-122"/>
                </a:rPr>
                <a:t>2</a:t>
              </a:r>
            </a:p>
          </p:txBody>
        </p:sp>
        <p:sp>
          <p:nvSpPr>
            <p:cNvPr id="17436" name="Oval 29"/>
            <p:cNvSpPr>
              <a:spLocks noChangeArrowheads="1"/>
            </p:cNvSpPr>
            <p:nvPr/>
          </p:nvSpPr>
          <p:spPr bwMode="auto">
            <a:xfrm>
              <a:off x="1510" y="2522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sz="2800">
                <a:latin typeface="宋体" panose="02010600030101010101" pitchFamily="2" charset="-122"/>
              </a:endParaRPr>
            </a:p>
          </p:txBody>
        </p:sp>
        <p:sp>
          <p:nvSpPr>
            <p:cNvPr id="17437" name="Oval 30"/>
            <p:cNvSpPr>
              <a:spLocks noChangeArrowheads="1"/>
            </p:cNvSpPr>
            <p:nvPr/>
          </p:nvSpPr>
          <p:spPr bwMode="auto">
            <a:xfrm>
              <a:off x="3958" y="2533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sz="2800">
                <a:latin typeface="宋体" panose="02010600030101010101" pitchFamily="2" charset="-122"/>
              </a:endParaRPr>
            </a:p>
          </p:txBody>
        </p:sp>
      </p:grpSp>
      <p:sp>
        <p:nvSpPr>
          <p:cNvPr id="6175" name="Rectangle 31"/>
          <p:cNvSpPr>
            <a:spLocks noChangeArrowheads="1"/>
          </p:cNvSpPr>
          <p:nvPr/>
        </p:nvSpPr>
        <p:spPr bwMode="auto">
          <a:xfrm>
            <a:off x="857250" y="4000500"/>
            <a:ext cx="7640638" cy="12842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rgbClr val="A50021"/>
              </a:buClr>
              <a:buSzPct val="75000"/>
            </a:pPr>
            <a:r>
              <a:rPr kumimoji="1" lang="zh-CN" altLang="en-US" sz="2800" b="1" dirty="0">
                <a:latin typeface="宋体" panose="02010600030101010101" pitchFamily="2" charset="-122"/>
              </a:rPr>
              <a:t>　　　　　　　　　　　　的两个数叫做互为相反数（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opposite   number)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。</a:t>
            </a:r>
          </a:p>
        </p:txBody>
      </p:sp>
      <p:sp>
        <p:nvSpPr>
          <p:cNvPr id="6176" name="Rectangle 32"/>
          <p:cNvSpPr>
            <a:spLocks noChangeArrowheads="1"/>
          </p:cNvSpPr>
          <p:nvPr/>
        </p:nvSpPr>
        <p:spPr bwMode="auto">
          <a:xfrm>
            <a:off x="1428750" y="4143375"/>
            <a:ext cx="53340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zh-CN" altLang="en-US" sz="2800" b="1" dirty="0">
                <a:solidFill>
                  <a:srgbClr val="FF3300"/>
                </a:solidFill>
                <a:latin typeface="宋体" panose="02010600030101010101" pitchFamily="2" charset="-122"/>
              </a:rPr>
              <a:t>符号不同</a:t>
            </a:r>
            <a:r>
              <a:rPr kumimoji="1" lang="zh-CN" altLang="en-US" sz="2800" b="1" dirty="0">
                <a:solidFill>
                  <a:srgbClr val="003399"/>
                </a:solidFill>
                <a:latin typeface="宋体" panose="02010600030101010101" pitchFamily="2" charset="-122"/>
              </a:rPr>
              <a:t>，</a:t>
            </a:r>
            <a:r>
              <a:rPr kumimoji="1" lang="zh-CN" altLang="en-US" sz="2800" b="1" dirty="0">
                <a:solidFill>
                  <a:srgbClr val="FF3300"/>
                </a:solidFill>
                <a:latin typeface="宋体" panose="02010600030101010101" pitchFamily="2" charset="-122"/>
              </a:rPr>
              <a:t>绝对值相等</a:t>
            </a:r>
          </a:p>
        </p:txBody>
      </p:sp>
      <p:pic>
        <p:nvPicPr>
          <p:cNvPr id="6177" name="Picture 33" descr="61"/>
          <p:cNvPicPr>
            <a:picLocks noChangeAspect="1" noChangeArrowheads="1" noCrop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854450" y="5216525"/>
            <a:ext cx="327025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78" name="Picture 34" descr="girl18"/>
          <p:cNvPicPr>
            <a:picLocks noChangeAspect="1" noChangeArrowheads="1" noCrop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000500" y="5214938"/>
            <a:ext cx="48895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35"/>
          <p:cNvGrpSpPr/>
          <p:nvPr/>
        </p:nvGrpSpPr>
        <p:grpSpPr>
          <a:xfrm>
            <a:off x="1147763" y="5830888"/>
            <a:ext cx="6408737" cy="144462"/>
            <a:chOff x="884" y="2856"/>
            <a:chExt cx="4037" cy="91"/>
          </a:xfrm>
        </p:grpSpPr>
        <p:sp>
          <p:nvSpPr>
            <p:cNvPr id="17417" name="Line 36"/>
            <p:cNvSpPr>
              <a:spLocks noChangeShapeType="1"/>
            </p:cNvSpPr>
            <p:nvPr/>
          </p:nvSpPr>
          <p:spPr bwMode="auto">
            <a:xfrm>
              <a:off x="884" y="2886"/>
              <a:ext cx="4037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tailEnd type="arrow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8" name="Oval 37"/>
            <p:cNvSpPr>
              <a:spLocks noChangeArrowheads="1"/>
            </p:cNvSpPr>
            <p:nvPr/>
          </p:nvSpPr>
          <p:spPr bwMode="auto">
            <a:xfrm>
              <a:off x="2267" y="2856"/>
              <a:ext cx="91" cy="9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800">
                <a:latin typeface="宋体" panose="02010600030101010101" pitchFamily="2" charset="-122"/>
              </a:endParaRPr>
            </a:p>
          </p:txBody>
        </p:sp>
        <p:sp>
          <p:nvSpPr>
            <p:cNvPr id="17419" name="Oval 38"/>
            <p:cNvSpPr>
              <a:spLocks noChangeArrowheads="1"/>
            </p:cNvSpPr>
            <p:nvPr/>
          </p:nvSpPr>
          <p:spPr bwMode="auto">
            <a:xfrm>
              <a:off x="1360" y="2856"/>
              <a:ext cx="91" cy="9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800">
                <a:latin typeface="宋体" panose="02010600030101010101" pitchFamily="2" charset="-122"/>
              </a:endParaRPr>
            </a:p>
          </p:txBody>
        </p:sp>
        <p:sp>
          <p:nvSpPr>
            <p:cNvPr id="17420" name="Oval 39"/>
            <p:cNvSpPr>
              <a:spLocks noChangeArrowheads="1"/>
            </p:cNvSpPr>
            <p:nvPr/>
          </p:nvSpPr>
          <p:spPr bwMode="auto">
            <a:xfrm>
              <a:off x="1813" y="2856"/>
              <a:ext cx="91" cy="9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800">
                <a:latin typeface="宋体" panose="02010600030101010101" pitchFamily="2" charset="-122"/>
              </a:endParaRPr>
            </a:p>
          </p:txBody>
        </p:sp>
        <p:sp>
          <p:nvSpPr>
            <p:cNvPr id="17421" name="Oval 40"/>
            <p:cNvSpPr>
              <a:spLocks noChangeArrowheads="1"/>
            </p:cNvSpPr>
            <p:nvPr/>
          </p:nvSpPr>
          <p:spPr bwMode="auto">
            <a:xfrm>
              <a:off x="4080" y="2856"/>
              <a:ext cx="91" cy="9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800">
                <a:latin typeface="宋体" panose="02010600030101010101" pitchFamily="2" charset="-122"/>
              </a:endParaRPr>
            </a:p>
          </p:txBody>
        </p:sp>
        <p:sp>
          <p:nvSpPr>
            <p:cNvPr id="17422" name="Oval 41"/>
            <p:cNvSpPr>
              <a:spLocks noChangeArrowheads="1"/>
            </p:cNvSpPr>
            <p:nvPr/>
          </p:nvSpPr>
          <p:spPr bwMode="auto">
            <a:xfrm>
              <a:off x="3627" y="2856"/>
              <a:ext cx="91" cy="9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800">
                <a:latin typeface="宋体" panose="02010600030101010101" pitchFamily="2" charset="-122"/>
              </a:endParaRPr>
            </a:p>
          </p:txBody>
        </p:sp>
        <p:sp>
          <p:nvSpPr>
            <p:cNvPr id="17423" name="Oval 42"/>
            <p:cNvSpPr>
              <a:spLocks noChangeArrowheads="1"/>
            </p:cNvSpPr>
            <p:nvPr/>
          </p:nvSpPr>
          <p:spPr bwMode="auto">
            <a:xfrm>
              <a:off x="3173" y="2856"/>
              <a:ext cx="91" cy="9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800">
                <a:latin typeface="宋体" panose="02010600030101010101" pitchFamily="2" charset="-122"/>
              </a:endParaRPr>
            </a:p>
          </p:txBody>
        </p:sp>
        <p:sp>
          <p:nvSpPr>
            <p:cNvPr id="17424" name="Oval 43"/>
            <p:cNvSpPr>
              <a:spLocks noChangeArrowheads="1"/>
            </p:cNvSpPr>
            <p:nvPr/>
          </p:nvSpPr>
          <p:spPr bwMode="auto">
            <a:xfrm>
              <a:off x="2720" y="2856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800">
                <a:latin typeface="宋体" panose="02010600030101010101" pitchFamily="2" charset="-122"/>
              </a:endParaRPr>
            </a:p>
          </p:txBody>
        </p:sp>
        <p:sp>
          <p:nvSpPr>
            <p:cNvPr id="17425" name="Oval 44"/>
            <p:cNvSpPr>
              <a:spLocks noChangeArrowheads="1"/>
            </p:cNvSpPr>
            <p:nvPr/>
          </p:nvSpPr>
          <p:spPr bwMode="auto">
            <a:xfrm>
              <a:off x="3853" y="2856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800">
                <a:latin typeface="宋体" panose="02010600030101010101" pitchFamily="2" charset="-122"/>
              </a:endParaRPr>
            </a:p>
          </p:txBody>
        </p:sp>
        <p:sp>
          <p:nvSpPr>
            <p:cNvPr id="17426" name="Oval 45"/>
            <p:cNvSpPr>
              <a:spLocks noChangeArrowheads="1"/>
            </p:cNvSpPr>
            <p:nvPr/>
          </p:nvSpPr>
          <p:spPr bwMode="auto">
            <a:xfrm>
              <a:off x="3400" y="2856"/>
              <a:ext cx="91" cy="9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800">
                <a:latin typeface="宋体" panose="02010600030101010101" pitchFamily="2" charset="-122"/>
              </a:endParaRPr>
            </a:p>
          </p:txBody>
        </p:sp>
        <p:sp>
          <p:nvSpPr>
            <p:cNvPr id="17427" name="Oval 46"/>
            <p:cNvSpPr>
              <a:spLocks noChangeArrowheads="1"/>
            </p:cNvSpPr>
            <p:nvPr/>
          </p:nvSpPr>
          <p:spPr bwMode="auto">
            <a:xfrm>
              <a:off x="2947" y="2856"/>
              <a:ext cx="91" cy="9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800">
                <a:latin typeface="宋体" panose="02010600030101010101" pitchFamily="2" charset="-122"/>
              </a:endParaRPr>
            </a:p>
          </p:txBody>
        </p:sp>
        <p:sp>
          <p:nvSpPr>
            <p:cNvPr id="17428" name="Oval 47"/>
            <p:cNvSpPr>
              <a:spLocks noChangeArrowheads="1"/>
            </p:cNvSpPr>
            <p:nvPr/>
          </p:nvSpPr>
          <p:spPr bwMode="auto">
            <a:xfrm>
              <a:off x="2493" y="2856"/>
              <a:ext cx="91" cy="9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800">
                <a:latin typeface="宋体" panose="02010600030101010101" pitchFamily="2" charset="-122"/>
              </a:endParaRPr>
            </a:p>
          </p:txBody>
        </p:sp>
        <p:sp>
          <p:nvSpPr>
            <p:cNvPr id="17429" name="Oval 48"/>
            <p:cNvSpPr>
              <a:spLocks noChangeArrowheads="1"/>
            </p:cNvSpPr>
            <p:nvPr/>
          </p:nvSpPr>
          <p:spPr bwMode="auto">
            <a:xfrm>
              <a:off x="1586" y="2856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800">
                <a:latin typeface="宋体" panose="02010600030101010101" pitchFamily="2" charset="-122"/>
              </a:endParaRPr>
            </a:p>
          </p:txBody>
        </p:sp>
        <p:sp>
          <p:nvSpPr>
            <p:cNvPr id="17430" name="Oval 49"/>
            <p:cNvSpPr>
              <a:spLocks noChangeArrowheads="1"/>
            </p:cNvSpPr>
            <p:nvPr/>
          </p:nvSpPr>
          <p:spPr bwMode="auto">
            <a:xfrm>
              <a:off x="2040" y="2856"/>
              <a:ext cx="91" cy="9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800">
                <a:latin typeface="宋体" panose="02010600030101010101" pitchFamily="2" charset="-122"/>
              </a:endParaRPr>
            </a:p>
          </p:txBody>
        </p:sp>
      </p:grpSp>
      <p:sp>
        <p:nvSpPr>
          <p:cNvPr id="50" name="Rectangle 2"/>
          <p:cNvSpPr txBox="1">
            <a:spLocks noChangeArrowheads="1"/>
          </p:cNvSpPr>
          <p:nvPr/>
        </p:nvSpPr>
        <p:spPr>
          <a:xfrm>
            <a:off x="214313" y="0"/>
            <a:ext cx="8243887" cy="754063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360680" algn="ctr" fontAlgn="auto">
              <a:spcAft>
                <a:spcPct val="0"/>
              </a:spcAft>
              <a:defRPr/>
            </a:pPr>
            <a:r>
              <a:rPr lang="zh-CN" altLang="en-US" sz="3600" b="1" dirty="0">
                <a:solidFill>
                  <a:srgbClr val="36B8D8"/>
                </a:solidFill>
                <a:latin typeface="+mj-lt"/>
                <a:ea typeface="+mj-ea"/>
                <a:cs typeface="+mj-cs"/>
              </a:rPr>
              <a:t>新课学习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06 1.27138E-06 L 0.18889 0.00254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06 -2.76468E-06 L -0.18907 -2.76468E-06" pathEditMode="relative" ptsTypes="AA">
                                      <p:cBhvr>
                                        <p:cTn id="39" dur="20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75" grpId="1"/>
      <p:bldP spid="6176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2" name="Rectangle 50"/>
          <p:cNvSpPr>
            <a:spLocks noChangeArrowheads="1"/>
          </p:cNvSpPr>
          <p:nvPr/>
        </p:nvSpPr>
        <p:spPr bwMode="auto">
          <a:xfrm>
            <a:off x="2293938" y="1658938"/>
            <a:ext cx="8382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en-US" altLang="zh-CN" sz="2800" b="1">
                <a:solidFill>
                  <a:srgbClr val="FF3300"/>
                </a:solidFill>
                <a:latin typeface="宋体" panose="02010600030101010101" pitchFamily="2" charset="-122"/>
              </a:rPr>
              <a:t>5</a:t>
            </a:r>
          </a:p>
        </p:txBody>
      </p:sp>
      <p:sp>
        <p:nvSpPr>
          <p:cNvPr id="8243" name="Rectangle 51"/>
          <p:cNvSpPr>
            <a:spLocks noChangeArrowheads="1"/>
          </p:cNvSpPr>
          <p:nvPr/>
        </p:nvSpPr>
        <p:spPr bwMode="auto">
          <a:xfrm>
            <a:off x="3500438" y="3000375"/>
            <a:ext cx="909637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en-US" altLang="zh-CN" sz="2800" b="1">
                <a:solidFill>
                  <a:srgbClr val="FF3300"/>
                </a:solidFill>
                <a:latin typeface="宋体" panose="02010600030101010101" pitchFamily="2" charset="-122"/>
              </a:rPr>
              <a:t>10.5</a:t>
            </a:r>
          </a:p>
        </p:txBody>
      </p:sp>
      <p:graphicFrame>
        <p:nvGraphicFramePr>
          <p:cNvPr id="8244" name="Object 4"/>
          <p:cNvGraphicFramePr>
            <a:graphicFrameLocks noChangeAspect="1"/>
          </p:cNvGraphicFramePr>
          <p:nvPr/>
        </p:nvGraphicFramePr>
        <p:xfrm>
          <a:off x="3500438" y="3786188"/>
          <a:ext cx="42862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3" imgW="3657600" imgH="9448800" progId="">
                  <p:embed/>
                </p:oleObj>
              </mc:Choice>
              <mc:Fallback>
                <p:oleObj name="Equation" r:id="rId3" imgW="3657600" imgH="9448800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00438" y="3786188"/>
                        <a:ext cx="428625" cy="714375"/>
                      </a:xfrm>
                      <a:prstGeom prst="rect">
                        <a:avLst/>
                      </a:prstGeom>
                      <a:solidFill>
                        <a:srgbClr val="EEECE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Text Box 3"/>
          <p:cNvSpPr txBox="1">
            <a:spLocks noChangeArrowheads="1"/>
          </p:cNvSpPr>
          <p:nvPr/>
        </p:nvSpPr>
        <p:spPr bwMode="auto">
          <a:xfrm>
            <a:off x="357188" y="857250"/>
            <a:ext cx="83058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说出下列各式的意义并化简：</a:t>
            </a:r>
          </a:p>
        </p:txBody>
      </p:sp>
      <p:sp>
        <p:nvSpPr>
          <p:cNvPr id="1033" name="Text Box 11"/>
          <p:cNvSpPr txBox="1">
            <a:spLocks noChangeArrowheads="1"/>
          </p:cNvSpPr>
          <p:nvPr/>
        </p:nvSpPr>
        <p:spPr bwMode="auto">
          <a:xfrm>
            <a:off x="0" y="1795463"/>
            <a:ext cx="101346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(1)</a:t>
            </a:r>
            <a:r>
              <a:rPr kumimoji="1"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ㄧ</a:t>
            </a: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-5</a:t>
            </a:r>
            <a:r>
              <a:rPr kumimoji="1"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ㄧ</a:t>
            </a: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=</a:t>
            </a:r>
            <a:r>
              <a:rPr kumimoji="1" lang="en-US" altLang="zh-CN" sz="2800" b="1" u="sng">
                <a:solidFill>
                  <a:srgbClr val="000000"/>
                </a:solidFill>
                <a:latin typeface="宋体" panose="02010600030101010101" pitchFamily="2" charset="-122"/>
              </a:rPr>
              <a:t>           </a:t>
            </a: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 ,</a:t>
            </a:r>
            <a:r>
              <a:rPr kumimoji="1"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ㄧ</a:t>
            </a: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-10.5</a:t>
            </a:r>
            <a:r>
              <a:rPr kumimoji="1"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ㄧ</a:t>
            </a: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=</a:t>
            </a:r>
          </a:p>
        </p:txBody>
      </p:sp>
      <p:grpSp>
        <p:nvGrpSpPr>
          <p:cNvPr id="4" name="Group 21"/>
          <p:cNvGrpSpPr/>
          <p:nvPr/>
        </p:nvGrpSpPr>
        <p:grpSpPr>
          <a:xfrm>
            <a:off x="827088" y="2492375"/>
            <a:ext cx="7696200" cy="533400"/>
            <a:chOff x="384" y="2064"/>
            <a:chExt cx="4848" cy="336"/>
          </a:xfrm>
        </p:grpSpPr>
        <p:sp>
          <p:nvSpPr>
            <p:cNvPr id="1051" name="Text Box 15"/>
            <p:cNvSpPr txBox="1">
              <a:spLocks noChangeArrowheads="1"/>
            </p:cNvSpPr>
            <p:nvPr/>
          </p:nvSpPr>
          <p:spPr bwMode="auto">
            <a:xfrm>
              <a:off x="384" y="2064"/>
              <a:ext cx="4848" cy="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-5</a:t>
              </a:r>
              <a:r>
                <a:rPr kumimoji="1" lang="zh-CN" altLang="en-US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相反数是</a:t>
              </a:r>
              <a:r>
                <a:rPr kumimoji="1" lang="zh-CN" altLang="en-US" sz="2800" u="sng">
                  <a:latin typeface="宋体" panose="02010600030101010101" pitchFamily="2" charset="-122"/>
                </a:rPr>
                <a:t>                      </a:t>
              </a:r>
              <a:r>
                <a:rPr kumimoji="1" lang="zh-CN" altLang="en-US" sz="2800">
                  <a:latin typeface="宋体" panose="02010600030101010101" pitchFamily="2" charset="-122"/>
                </a:rPr>
                <a:t> </a:t>
              </a:r>
              <a:r>
                <a:rPr kumimoji="1" lang="zh-CN" altLang="en-US" sz="2800" u="sng">
                  <a:latin typeface="宋体" panose="02010600030101010101" pitchFamily="2" charset="-122"/>
                </a:rPr>
                <a:t> </a:t>
              </a:r>
              <a:r>
                <a:rPr kumimoji="1" lang="zh-CN" altLang="en-US" sz="2800">
                  <a:latin typeface="宋体" panose="02010600030101010101" pitchFamily="2" charset="-122"/>
                </a:rPr>
                <a:t>                        </a:t>
              </a:r>
            </a:p>
          </p:txBody>
        </p:sp>
        <p:sp>
          <p:nvSpPr>
            <p:cNvPr id="1052" name="Line 20"/>
            <p:cNvSpPr>
              <a:spLocks noChangeShapeType="1"/>
            </p:cNvSpPr>
            <p:nvPr/>
          </p:nvSpPr>
          <p:spPr bwMode="auto">
            <a:xfrm>
              <a:off x="1776" y="2400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5" name="Group 33"/>
          <p:cNvGrpSpPr/>
          <p:nvPr/>
        </p:nvGrpSpPr>
        <p:grpSpPr>
          <a:xfrm>
            <a:off x="685800" y="3068638"/>
            <a:ext cx="7696200" cy="533400"/>
            <a:chOff x="432" y="2496"/>
            <a:chExt cx="4848" cy="336"/>
          </a:xfrm>
        </p:grpSpPr>
        <p:sp>
          <p:nvSpPr>
            <p:cNvPr id="1049" name="Text Box 23"/>
            <p:cNvSpPr txBox="1">
              <a:spLocks noChangeArrowheads="1"/>
            </p:cNvSpPr>
            <p:nvPr/>
          </p:nvSpPr>
          <p:spPr bwMode="auto">
            <a:xfrm>
              <a:off x="432" y="2496"/>
              <a:ext cx="4848" cy="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-10.5</a:t>
              </a:r>
              <a:r>
                <a:rPr kumimoji="1" lang="zh-CN" altLang="en-US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相反数是</a:t>
              </a:r>
              <a:r>
                <a:rPr kumimoji="1" lang="zh-CN" altLang="en-US" sz="2800" u="sng">
                  <a:latin typeface="宋体" panose="02010600030101010101" pitchFamily="2" charset="-122"/>
                </a:rPr>
                <a:t>                      </a:t>
              </a:r>
              <a:r>
                <a:rPr kumimoji="1" lang="zh-CN" altLang="en-US" sz="2800">
                  <a:latin typeface="宋体" panose="02010600030101010101" pitchFamily="2" charset="-122"/>
                </a:rPr>
                <a:t> </a:t>
              </a:r>
              <a:r>
                <a:rPr kumimoji="1" lang="zh-CN" altLang="en-US" sz="2800" u="sng">
                  <a:latin typeface="宋体" panose="02010600030101010101" pitchFamily="2" charset="-122"/>
                </a:rPr>
                <a:t> </a:t>
              </a:r>
              <a:r>
                <a:rPr kumimoji="1" lang="zh-CN" altLang="en-US" sz="2800">
                  <a:latin typeface="宋体" panose="02010600030101010101" pitchFamily="2" charset="-122"/>
                </a:rPr>
                <a:t>                        </a:t>
              </a:r>
            </a:p>
          </p:txBody>
        </p:sp>
        <p:sp>
          <p:nvSpPr>
            <p:cNvPr id="1050" name="Line 24"/>
            <p:cNvSpPr>
              <a:spLocks noChangeShapeType="1"/>
            </p:cNvSpPr>
            <p:nvPr/>
          </p:nvSpPr>
          <p:spPr bwMode="auto">
            <a:xfrm>
              <a:off x="2064" y="2832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6" name="Group 57"/>
          <p:cNvGrpSpPr/>
          <p:nvPr/>
        </p:nvGrpSpPr>
        <p:grpSpPr>
          <a:xfrm>
            <a:off x="685800" y="3678238"/>
            <a:ext cx="4191000" cy="914400"/>
            <a:chOff x="432" y="1920"/>
            <a:chExt cx="2640" cy="576"/>
          </a:xfrm>
        </p:grpSpPr>
        <p:sp>
          <p:nvSpPr>
            <p:cNvPr id="1047" name="Text Box 26"/>
            <p:cNvSpPr txBox="1">
              <a:spLocks noChangeArrowheads="1"/>
            </p:cNvSpPr>
            <p:nvPr/>
          </p:nvSpPr>
          <p:spPr bwMode="auto">
            <a:xfrm>
              <a:off x="432" y="2003"/>
              <a:ext cx="2640" cy="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-    </a:t>
              </a:r>
              <a:r>
                <a:rPr kumimoji="1" lang="zh-CN" altLang="en-US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相反数是</a:t>
              </a:r>
              <a:r>
                <a:rPr kumimoji="1" lang="zh-CN" altLang="en-US" sz="2800" u="sng">
                  <a:latin typeface="宋体" panose="02010600030101010101" pitchFamily="2" charset="-122"/>
                </a:rPr>
                <a:t>                      </a:t>
              </a:r>
              <a:r>
                <a:rPr kumimoji="1" lang="zh-CN" altLang="en-US" sz="2800">
                  <a:latin typeface="宋体" panose="02010600030101010101" pitchFamily="2" charset="-122"/>
                </a:rPr>
                <a:t> </a:t>
              </a:r>
              <a:r>
                <a:rPr kumimoji="1" lang="zh-CN" altLang="en-US" sz="2800" u="sng">
                  <a:latin typeface="宋体" panose="02010600030101010101" pitchFamily="2" charset="-122"/>
                </a:rPr>
                <a:t> </a:t>
              </a:r>
              <a:r>
                <a:rPr kumimoji="1" lang="zh-CN" altLang="en-US" sz="2800">
                  <a:latin typeface="宋体" panose="02010600030101010101" pitchFamily="2" charset="-122"/>
                </a:rPr>
                <a:t>                        </a:t>
              </a:r>
            </a:p>
          </p:txBody>
        </p:sp>
        <p:sp>
          <p:nvSpPr>
            <p:cNvPr id="1048" name="Line 27"/>
            <p:cNvSpPr>
              <a:spLocks noChangeShapeType="1"/>
            </p:cNvSpPr>
            <p:nvPr/>
          </p:nvSpPr>
          <p:spPr bwMode="auto">
            <a:xfrm>
              <a:off x="1824" y="2339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</p:spPr>
          <p:txBody>
            <a:bodyPr wrap="none"/>
            <a:lstStyle/>
            <a:p>
              <a:endParaRPr lang="zh-CN" altLang="en-US"/>
            </a:p>
          </p:txBody>
        </p:sp>
        <p:graphicFrame>
          <p:nvGraphicFramePr>
            <p:cNvPr id="1029" name="Object 5"/>
            <p:cNvGraphicFramePr>
              <a:graphicFrameLocks noChangeAspect="1"/>
            </p:cNvGraphicFramePr>
            <p:nvPr/>
          </p:nvGraphicFramePr>
          <p:xfrm>
            <a:off x="563" y="1920"/>
            <a:ext cx="397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1" r:id="rId5" imgW="3657600" imgH="9448800" progId="Equation.3">
                    <p:embed/>
                  </p:oleObj>
                </mc:Choice>
                <mc:Fallback>
                  <p:oleObj r:id="rId5" imgW="3657600" imgH="94488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63" y="1920"/>
                          <a:ext cx="397" cy="57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40"/>
          <p:cNvGrpSpPr/>
          <p:nvPr/>
        </p:nvGrpSpPr>
        <p:grpSpPr>
          <a:xfrm>
            <a:off x="0" y="4525963"/>
            <a:ext cx="8763000" cy="523875"/>
            <a:chOff x="0" y="3504"/>
            <a:chExt cx="5520" cy="330"/>
          </a:xfrm>
        </p:grpSpPr>
        <p:sp>
          <p:nvSpPr>
            <p:cNvPr id="1045" name="Text Box 34"/>
            <p:cNvSpPr txBox="1">
              <a:spLocks noChangeArrowheads="1"/>
            </p:cNvSpPr>
            <p:nvPr/>
          </p:nvSpPr>
          <p:spPr bwMode="auto">
            <a:xfrm>
              <a:off x="0" y="3504"/>
              <a:ext cx="5520" cy="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(2)</a:t>
              </a:r>
              <a:r>
                <a:rPr kumimoji="1" lang="zh-CN" altLang="en-US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ㄧ</a:t>
              </a:r>
              <a:r>
                <a:rPr kumimoji="1" lang="en-US" altLang="zh-CN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0</a:t>
              </a:r>
              <a:r>
                <a:rPr kumimoji="1" lang="zh-CN" altLang="en-US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ㄧ</a:t>
              </a:r>
              <a:r>
                <a:rPr kumimoji="1" lang="en-US" altLang="zh-CN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=</a:t>
              </a:r>
              <a:r>
                <a:rPr kumimoji="1" lang="en-US" altLang="zh-CN" sz="2800" b="1" u="sng">
                  <a:solidFill>
                    <a:srgbClr val="000000"/>
                  </a:solidFill>
                  <a:latin typeface="宋体" panose="02010600030101010101" pitchFamily="2" charset="-122"/>
                </a:rPr>
                <a:t>           </a:t>
              </a:r>
              <a:r>
                <a:rPr kumimoji="1" lang="en-US" altLang="zh-CN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 ,0</a:t>
              </a:r>
              <a:r>
                <a:rPr kumimoji="1" lang="zh-CN" altLang="en-US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的相反数是</a:t>
              </a:r>
              <a:r>
                <a:rPr kumimoji="1" lang="zh-CN" altLang="en-US" sz="2800" b="1" u="sng">
                  <a:solidFill>
                    <a:srgbClr val="000000"/>
                  </a:solidFill>
                  <a:latin typeface="宋体" panose="02010600030101010101" pitchFamily="2" charset="-122"/>
                </a:rPr>
                <a:t>                   </a:t>
              </a:r>
              <a:r>
                <a:rPr kumimoji="1" lang="zh-CN" altLang="en-US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               </a:t>
              </a:r>
            </a:p>
          </p:txBody>
        </p:sp>
        <p:sp>
          <p:nvSpPr>
            <p:cNvPr id="1046" name="Line 38"/>
            <p:cNvSpPr>
              <a:spLocks noChangeShapeType="1"/>
            </p:cNvSpPr>
            <p:nvPr/>
          </p:nvSpPr>
          <p:spPr bwMode="auto">
            <a:xfrm>
              <a:off x="3408" y="3792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1038" name="Rectangle 44"/>
          <p:cNvSpPr>
            <a:spLocks noChangeArrowheads="1"/>
          </p:cNvSpPr>
          <p:nvPr/>
        </p:nvSpPr>
        <p:spPr bwMode="auto">
          <a:xfrm>
            <a:off x="4495800" y="327660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3643313" y="2500313"/>
            <a:ext cx="8382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en-US" altLang="zh-CN" sz="2800" b="1">
                <a:solidFill>
                  <a:srgbClr val="FF3300"/>
                </a:solidFill>
                <a:latin typeface="宋体" panose="02010600030101010101" pitchFamily="2" charset="-122"/>
              </a:rPr>
              <a:t>5</a:t>
            </a:r>
          </a:p>
        </p:txBody>
      </p:sp>
      <p:sp>
        <p:nvSpPr>
          <p:cNvPr id="8239" name="Rectangle 47"/>
          <p:cNvSpPr>
            <a:spLocks noChangeArrowheads="1"/>
          </p:cNvSpPr>
          <p:nvPr/>
        </p:nvSpPr>
        <p:spPr bwMode="auto">
          <a:xfrm>
            <a:off x="6000750" y="1714500"/>
            <a:ext cx="909638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en-US" altLang="zh-CN" sz="2800" b="1">
                <a:solidFill>
                  <a:srgbClr val="FF3300"/>
                </a:solidFill>
                <a:latin typeface="宋体" panose="02010600030101010101" pitchFamily="2" charset="-122"/>
              </a:rPr>
              <a:t>10.5</a:t>
            </a:r>
          </a:p>
        </p:txBody>
      </p:sp>
      <p:sp>
        <p:nvSpPr>
          <p:cNvPr id="8245" name="Rectangle 53"/>
          <p:cNvSpPr>
            <a:spLocks noChangeArrowheads="1"/>
          </p:cNvSpPr>
          <p:nvPr/>
        </p:nvSpPr>
        <p:spPr bwMode="auto">
          <a:xfrm>
            <a:off x="2143125" y="4429125"/>
            <a:ext cx="9906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en-US" altLang="zh-CN" sz="2800" b="1">
                <a:solidFill>
                  <a:srgbClr val="FF3300"/>
                </a:solidFill>
                <a:latin typeface="宋体" panose="02010600030101010101" pitchFamily="2" charset="-122"/>
              </a:rPr>
              <a:t>0</a:t>
            </a:r>
          </a:p>
        </p:txBody>
      </p:sp>
      <p:sp>
        <p:nvSpPr>
          <p:cNvPr id="8246" name="Rectangle 54"/>
          <p:cNvSpPr>
            <a:spLocks noChangeArrowheads="1"/>
          </p:cNvSpPr>
          <p:nvPr/>
        </p:nvSpPr>
        <p:spPr bwMode="auto">
          <a:xfrm>
            <a:off x="0" y="5214938"/>
            <a:ext cx="91440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r"/>
            <a:r>
              <a:rPr kumimoji="1"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一个数的绝对值与这个数本身它的相反数有什么关系？</a:t>
            </a:r>
          </a:p>
        </p:txBody>
      </p:sp>
      <p:sp>
        <p:nvSpPr>
          <p:cNvPr id="8250" name="Rectangle 58"/>
          <p:cNvSpPr>
            <a:spLocks noChangeArrowheads="1"/>
          </p:cNvSpPr>
          <p:nvPr/>
        </p:nvSpPr>
        <p:spPr bwMode="auto">
          <a:xfrm>
            <a:off x="6143625" y="4357688"/>
            <a:ext cx="9906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en-US" altLang="zh-CN" sz="2800" b="1">
                <a:solidFill>
                  <a:srgbClr val="FF3300"/>
                </a:solidFill>
                <a:latin typeface="宋体" panose="02010600030101010101" pitchFamily="2" charset="-122"/>
              </a:rPr>
              <a:t>0</a:t>
            </a:r>
          </a:p>
        </p:txBody>
      </p:sp>
      <p:sp>
        <p:nvSpPr>
          <p:cNvPr id="40" name="Rectangle 2"/>
          <p:cNvSpPr txBox="1">
            <a:spLocks noChangeArrowheads="1"/>
          </p:cNvSpPr>
          <p:nvPr/>
        </p:nvSpPr>
        <p:spPr>
          <a:xfrm>
            <a:off x="214313" y="0"/>
            <a:ext cx="8243887" cy="754063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360680" algn="ctr" fontAlgn="auto">
              <a:spcAft>
                <a:spcPct val="0"/>
              </a:spcAft>
              <a:defRPr/>
            </a:pPr>
            <a:r>
              <a:rPr lang="zh-CN" altLang="en-US" sz="3600" b="1">
                <a:solidFill>
                  <a:srgbClr val="36B8D8"/>
                </a:solidFill>
                <a:latin typeface="+mj-lt"/>
                <a:ea typeface="+mj-ea"/>
                <a:cs typeface="+mj-cs"/>
              </a:rPr>
              <a:t>新课学习</a:t>
            </a:r>
          </a:p>
        </p:txBody>
      </p:sp>
      <p:pic>
        <p:nvPicPr>
          <p:cNvPr id="8251" name="New picture"/>
          <p:cNvPicPr/>
          <p:nvPr/>
        </p:nvPicPr>
        <p:blipFill>
          <a:blip r:embed="rId6"/>
          <a:stretch>
            <a:fillRect/>
          </a:stretch>
        </p:blipFill>
        <p:spPr>
          <a:xfrm>
            <a:off x="10591800" y="12687300"/>
            <a:ext cx="317500" cy="2286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42" grpId="0"/>
      <p:bldP spid="8243" grpId="1"/>
      <p:bldP spid="8238" grpId="2"/>
      <p:bldP spid="8239" grpId="3"/>
      <p:bldP spid="8245" grpId="4"/>
      <p:bldP spid="8250" grpId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0"/>
          <p:cNvSpPr txBox="1">
            <a:spLocks noChangeArrowheads="1"/>
          </p:cNvSpPr>
          <p:nvPr/>
        </p:nvSpPr>
        <p:spPr bwMode="auto">
          <a:xfrm>
            <a:off x="785813" y="857250"/>
            <a:ext cx="61722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宋体" panose="02010600030101010101" pitchFamily="2" charset="-122"/>
              </a:rPr>
              <a:t>绝对值的化简法则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:</a:t>
            </a:r>
            <a:endParaRPr kumimoji="1"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785813" y="1714500"/>
            <a:ext cx="2709862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</a:rPr>
              <a:t>正数的绝对值是</a:t>
            </a: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785813" y="2714625"/>
            <a:ext cx="2709862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</a:rPr>
              <a:t>负数的绝对值是</a:t>
            </a: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785813" y="3714750"/>
            <a:ext cx="2166937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latin typeface="宋体" panose="02010600030101010101" pitchFamily="2" charset="-122"/>
              </a:rPr>
              <a:t>0</a:t>
            </a:r>
            <a:r>
              <a:rPr lang="zh-CN" altLang="en-US" sz="2800" b="1" dirty="0">
                <a:latin typeface="宋体" panose="02010600030101010101" pitchFamily="2" charset="-122"/>
              </a:rPr>
              <a:t>的绝对值是</a:t>
            </a: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3357563" y="1714500"/>
            <a:ext cx="1627187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</a:rPr>
              <a:t>它本身；</a:t>
            </a: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3357563" y="2714625"/>
            <a:ext cx="23495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</a:rPr>
              <a:t>它的相反数；</a:t>
            </a:r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3000375" y="3714750"/>
            <a:ext cx="365125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latin typeface="宋体" panose="02010600030101010101" pitchFamily="2" charset="-122"/>
              </a:rPr>
              <a:t>0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14313" y="0"/>
            <a:ext cx="8243887" cy="754063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360680" algn="ctr" fontAlgn="auto">
              <a:spcAft>
                <a:spcPct val="0"/>
              </a:spcAft>
              <a:defRPr/>
            </a:pPr>
            <a:r>
              <a:rPr lang="zh-CN" altLang="en-US" sz="3600" b="1">
                <a:solidFill>
                  <a:srgbClr val="36B8D8"/>
                </a:solidFill>
                <a:latin typeface="+mj-lt"/>
                <a:ea typeface="+mj-ea"/>
                <a:cs typeface="+mj-cs"/>
              </a:rPr>
              <a:t>新课学习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2" grpId="0"/>
      <p:bldP spid="7183" grpId="1"/>
      <p:bldP spid="7184" grpId="2"/>
      <p:bldP spid="7185" grpId="3"/>
      <p:bldP spid="7186" grpId="4"/>
      <p:bldP spid="7187" grpId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28688" y="857250"/>
            <a:ext cx="2005012" cy="1143000"/>
          </a:xfrm>
        </p:spPr>
        <p:txBody>
          <a:bodyPr/>
          <a:lstStyle/>
          <a:p>
            <a:r>
              <a:rPr lang="zh-CN" altLang="en-US" sz="2800" b="1" smtClean="0">
                <a:solidFill>
                  <a:srgbClr val="FF0000"/>
                </a:solidFill>
                <a:latin typeface="宋体" panose="02010600030101010101" pitchFamily="2" charset="-122"/>
              </a:rPr>
              <a:t>符号表示</a:t>
            </a: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0" y="3071813"/>
            <a:ext cx="9144000" cy="2746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en-US" altLang="zh-CN" sz="1200">
                <a:latin typeface="Times New Roman" panose="02020603050405020304" pitchFamily="18" charset="0"/>
              </a:rPr>
              <a:t>  </a:t>
            </a:r>
            <a:endParaRPr kumimoji="1" lang="en-US" altLang="zh-CN" sz="2400">
              <a:latin typeface="Times New Roman" panose="02020603050405020304" pitchFamily="18" charset="0"/>
            </a:endParaRPr>
          </a:p>
        </p:txBody>
      </p:sp>
      <p:grpSp>
        <p:nvGrpSpPr>
          <p:cNvPr id="2" name="Group 4"/>
          <p:cNvGrpSpPr/>
          <p:nvPr/>
        </p:nvGrpSpPr>
        <p:grpSpPr>
          <a:xfrm>
            <a:off x="1285875" y="2428875"/>
            <a:ext cx="4071938" cy="2243138"/>
            <a:chOff x="960" y="1536"/>
            <a:chExt cx="3219" cy="1728"/>
          </a:xfrm>
        </p:grpSpPr>
        <p:graphicFrame>
          <p:nvGraphicFramePr>
            <p:cNvPr id="2050" name="Object 2"/>
            <p:cNvGraphicFramePr>
              <a:graphicFrameLocks noChangeAspect="1"/>
            </p:cNvGraphicFramePr>
            <p:nvPr/>
          </p:nvGraphicFramePr>
          <p:xfrm>
            <a:off x="960" y="1632"/>
            <a:ext cx="1371" cy="1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9" name="Equation" r:id="rId3" imgW="14325600" imgH="17068800" progId="">
                    <p:embed/>
                  </p:oleObj>
                </mc:Choice>
                <mc:Fallback>
                  <p:oleObj name="Equation" r:id="rId3" imgW="14325600" imgH="17068800" progId="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960" y="1632"/>
                          <a:ext cx="1371" cy="163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3"/>
            <p:cNvGraphicFramePr>
              <a:graphicFrameLocks noChangeAspect="1"/>
            </p:cNvGraphicFramePr>
            <p:nvPr/>
          </p:nvGraphicFramePr>
          <p:xfrm>
            <a:off x="2736" y="1683"/>
            <a:ext cx="1443" cy="1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0" name="Equation" r:id="rId5" imgW="9448800" imgH="15240000" progId="">
                    <p:embed/>
                  </p:oleObj>
                </mc:Choice>
                <mc:Fallback>
                  <p:oleObj name="Equation" r:id="rId5" imgW="9448800" imgH="15240000" progId="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736" y="1683"/>
                          <a:ext cx="1443" cy="148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6" name="Text Box 7"/>
            <p:cNvSpPr txBox="1">
              <a:spLocks noChangeArrowheads="1"/>
            </p:cNvSpPr>
            <p:nvPr/>
          </p:nvSpPr>
          <p:spPr bwMode="auto">
            <a:xfrm>
              <a:off x="2352" y="1968"/>
              <a:ext cx="336" cy="40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fontAlgn="t">
                <a:spcBef>
                  <a:spcPct val="50000"/>
                </a:spcBef>
              </a:pPr>
              <a:r>
                <a:rPr kumimoji="1" lang="zh-CN" altLang="en-US" sz="2800">
                  <a:latin typeface="宋体" panose="02010600030101010101" pitchFamily="2" charset="-122"/>
                </a:rPr>
                <a:t>，</a:t>
              </a:r>
            </a:p>
          </p:txBody>
        </p:sp>
        <p:sp>
          <p:nvSpPr>
            <p:cNvPr id="2057" name="Text Box 8"/>
            <p:cNvSpPr txBox="1">
              <a:spLocks noChangeArrowheads="1"/>
            </p:cNvSpPr>
            <p:nvPr/>
          </p:nvSpPr>
          <p:spPr bwMode="auto">
            <a:xfrm>
              <a:off x="2400" y="2592"/>
              <a:ext cx="336" cy="40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fontAlgn="t">
                <a:spcBef>
                  <a:spcPct val="50000"/>
                </a:spcBef>
              </a:pPr>
              <a:r>
                <a:rPr kumimoji="1" lang="zh-CN" altLang="en-US" sz="2800">
                  <a:latin typeface="宋体" panose="02010600030101010101" pitchFamily="2" charset="-122"/>
                </a:rPr>
                <a:t>，</a:t>
              </a:r>
            </a:p>
          </p:txBody>
        </p:sp>
        <p:sp>
          <p:nvSpPr>
            <p:cNvPr id="2058" name="Text Box 9"/>
            <p:cNvSpPr txBox="1">
              <a:spLocks noChangeArrowheads="1"/>
            </p:cNvSpPr>
            <p:nvPr/>
          </p:nvSpPr>
          <p:spPr bwMode="auto">
            <a:xfrm>
              <a:off x="2373" y="1536"/>
              <a:ext cx="336" cy="40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fontAlgn="t">
                <a:spcBef>
                  <a:spcPct val="50000"/>
                </a:spcBef>
              </a:pPr>
              <a:r>
                <a:rPr kumimoji="1" lang="zh-CN" altLang="en-US" sz="2800">
                  <a:latin typeface="宋体" panose="02010600030101010101" pitchFamily="2" charset="-122"/>
                </a:rPr>
                <a:t>，</a:t>
              </a:r>
            </a:p>
          </p:txBody>
        </p:sp>
      </p:grp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14313" y="0"/>
            <a:ext cx="8243887" cy="754063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360680" algn="ctr" fontAlgn="auto">
              <a:spcAft>
                <a:spcPct val="0"/>
              </a:spcAft>
              <a:defRPr/>
            </a:pPr>
            <a:r>
              <a:rPr lang="zh-CN" altLang="en-US" sz="3600" b="1">
                <a:solidFill>
                  <a:srgbClr val="36B8D8"/>
                </a:solidFill>
                <a:latin typeface="+mj-lt"/>
                <a:ea typeface="+mj-ea"/>
                <a:cs typeface="+mj-cs"/>
              </a:rPr>
              <a:t>新课学习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"/>
          <p:cNvSpPr txBox="1">
            <a:spLocks noChangeArrowheads="1"/>
          </p:cNvSpPr>
          <p:nvPr/>
        </p:nvSpPr>
        <p:spPr bwMode="auto">
          <a:xfrm>
            <a:off x="428625" y="857250"/>
            <a:ext cx="3394075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小组讨论：</a:t>
            </a:r>
          </a:p>
        </p:txBody>
      </p:sp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428625" y="1928813"/>
            <a:ext cx="80010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不画数轴，如何求一个数的绝对值？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28625" y="2714625"/>
            <a:ext cx="74676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1.</a:t>
            </a:r>
            <a:r>
              <a:rPr kumimoji="1"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先判断给出数是正数、负数还是</a:t>
            </a: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0</a:t>
            </a:r>
            <a:r>
              <a:rPr kumimoji="1"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；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28625" y="3429000"/>
            <a:ext cx="7761288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2.</a:t>
            </a:r>
            <a:r>
              <a:rPr kumimoji="1"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根据绝对值的化简原则求得绝对值的值。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14313" y="0"/>
            <a:ext cx="8243887" cy="754063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360680" algn="ctr" fontAlgn="auto">
              <a:spcAft>
                <a:spcPct val="0"/>
              </a:spcAft>
              <a:defRPr/>
            </a:pPr>
            <a:r>
              <a:rPr lang="zh-CN" altLang="en-US" sz="3600" b="1">
                <a:solidFill>
                  <a:srgbClr val="36B8D8"/>
                </a:solidFill>
                <a:latin typeface="+mj-lt"/>
                <a:ea typeface="+mj-ea"/>
                <a:cs typeface="+mj-cs"/>
              </a:rPr>
              <a:t>新课学习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428625" y="3714750"/>
            <a:ext cx="7307263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互为相反数的两个数的绝对值相等</a:t>
            </a:r>
          </a:p>
        </p:txBody>
      </p:sp>
      <p:sp>
        <p:nvSpPr>
          <p:cNvPr id="24578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14375"/>
            <a:ext cx="7843838" cy="914400"/>
          </a:xfrm>
        </p:spPr>
        <p:txBody>
          <a:bodyPr/>
          <a:lstStyle/>
          <a:p>
            <a:r>
              <a:rPr lang="zh-CN" altLang="en-US" sz="2800" b="1" smtClean="0">
                <a:solidFill>
                  <a:srgbClr val="2703FD"/>
                </a:solidFill>
                <a:latin typeface="宋体" panose="02010600030101010101" pitchFamily="2" charset="-122"/>
              </a:rPr>
              <a:t>互为相反数的两个数的绝对值有什么关系？</a:t>
            </a:r>
          </a:p>
        </p:txBody>
      </p:sp>
      <p:grpSp>
        <p:nvGrpSpPr>
          <p:cNvPr id="2" name="Group 6"/>
          <p:cNvGrpSpPr/>
          <p:nvPr/>
        </p:nvGrpSpPr>
        <p:grpSpPr>
          <a:xfrm>
            <a:off x="1643063" y="1643063"/>
            <a:ext cx="4038600" cy="1897062"/>
            <a:chOff x="2544" y="2441"/>
            <a:chExt cx="2367" cy="1195"/>
          </a:xfrm>
        </p:grpSpPr>
        <p:pic>
          <p:nvPicPr>
            <p:cNvPr id="24582" name="Picture 7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2544" y="2441"/>
              <a:ext cx="2304" cy="1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583" name="Line 8"/>
            <p:cNvSpPr>
              <a:spLocks noChangeShapeType="1"/>
            </p:cNvSpPr>
            <p:nvPr/>
          </p:nvSpPr>
          <p:spPr bwMode="auto">
            <a:xfrm>
              <a:off x="4527" y="3150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428625" y="4714875"/>
            <a:ext cx="7889875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绝对值相等的两个数关系</a:t>
            </a:r>
            <a:r>
              <a:rPr kumimoji="1" lang="zh-CN" altLang="en-US" sz="2800" b="1" u="sng">
                <a:solidFill>
                  <a:srgbClr val="FF0000"/>
                </a:solidFill>
                <a:latin typeface="宋体" panose="02010600030101010101" pitchFamily="2" charset="-122"/>
              </a:rPr>
              <a:t>             </a:t>
            </a:r>
            <a:r>
              <a:rPr kumimoji="1" lang="zh-CN" alt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。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14313" y="0"/>
            <a:ext cx="8243887" cy="754063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360680" algn="ctr" fontAlgn="auto">
              <a:spcAft>
                <a:spcPct val="0"/>
              </a:spcAft>
              <a:defRPr/>
            </a:pPr>
            <a:r>
              <a:rPr lang="zh-CN" altLang="en-US" sz="3600" b="1">
                <a:solidFill>
                  <a:srgbClr val="36B8D8"/>
                </a:solidFill>
                <a:latin typeface="+mj-lt"/>
                <a:ea typeface="+mj-ea"/>
                <a:cs typeface="+mj-cs"/>
              </a:rPr>
              <a:t>新课学习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/>
      <p:bldP spid="5530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3"/>
          <p:cNvSpPr txBox="1">
            <a:spLocks noChangeArrowheads="1"/>
          </p:cNvSpPr>
          <p:nvPr/>
        </p:nvSpPr>
        <p:spPr bwMode="auto">
          <a:xfrm>
            <a:off x="428625" y="785813"/>
            <a:ext cx="80010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如何比较两个数的大小？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28625" y="1395413"/>
            <a:ext cx="28956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13110F"/>
                </a:solidFill>
                <a:latin typeface="宋体" panose="02010600030101010101" pitchFamily="2" charset="-122"/>
              </a:rPr>
              <a:t>(1)2</a:t>
            </a:r>
            <a:r>
              <a:rPr kumimoji="1" lang="zh-CN" altLang="en-US" sz="2800" b="1" dirty="0">
                <a:solidFill>
                  <a:srgbClr val="13110F"/>
                </a:solidFill>
                <a:latin typeface="宋体" panose="02010600030101010101" pitchFamily="2" charset="-122"/>
              </a:rPr>
              <a:t>与</a:t>
            </a:r>
            <a:r>
              <a:rPr kumimoji="1" lang="en-US" altLang="zh-CN" sz="2800" b="1" dirty="0">
                <a:solidFill>
                  <a:srgbClr val="13110F"/>
                </a:solidFill>
                <a:latin typeface="宋体" panose="02010600030101010101" pitchFamily="2" charset="-122"/>
              </a:rPr>
              <a:t>0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286125" y="1428750"/>
            <a:ext cx="35052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13110F"/>
                </a:solidFill>
                <a:latin typeface="宋体" panose="02010600030101010101" pitchFamily="2" charset="-122"/>
              </a:rPr>
              <a:t>(2)-2</a:t>
            </a:r>
            <a:r>
              <a:rPr kumimoji="1" lang="zh-CN" altLang="en-US" sz="2800" b="1" dirty="0">
                <a:solidFill>
                  <a:srgbClr val="13110F"/>
                </a:solidFill>
                <a:latin typeface="宋体" panose="02010600030101010101" pitchFamily="2" charset="-122"/>
              </a:rPr>
              <a:t>与</a:t>
            </a:r>
            <a:r>
              <a:rPr kumimoji="1" lang="en-US" altLang="zh-CN" sz="2800" b="1" dirty="0">
                <a:solidFill>
                  <a:srgbClr val="13110F"/>
                </a:solidFill>
                <a:latin typeface="宋体" panose="02010600030101010101" pitchFamily="2" charset="-122"/>
              </a:rPr>
              <a:t>0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6372225" y="1439863"/>
            <a:ext cx="21336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13110F"/>
                </a:solidFill>
                <a:latin typeface="宋体" panose="02010600030101010101" pitchFamily="2" charset="-122"/>
              </a:rPr>
              <a:t>(3)2</a:t>
            </a:r>
            <a:r>
              <a:rPr kumimoji="1" lang="zh-CN" altLang="en-US" sz="2800" b="1" dirty="0">
                <a:solidFill>
                  <a:srgbClr val="13110F"/>
                </a:solidFill>
                <a:latin typeface="宋体" panose="02010600030101010101" pitchFamily="2" charset="-122"/>
              </a:rPr>
              <a:t>与</a:t>
            </a:r>
            <a:r>
              <a:rPr kumimoji="1" lang="en-US" altLang="zh-CN" sz="2800" b="1" dirty="0">
                <a:solidFill>
                  <a:srgbClr val="13110F"/>
                </a:solidFill>
                <a:latin typeface="宋体" panose="02010600030101010101" pitchFamily="2" charset="-122"/>
              </a:rPr>
              <a:t>-2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428625" y="2005013"/>
            <a:ext cx="21336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13110F"/>
                </a:solidFill>
                <a:latin typeface="宋体" panose="02010600030101010101" pitchFamily="2" charset="-122"/>
              </a:rPr>
              <a:t>(4)-2</a:t>
            </a:r>
            <a:r>
              <a:rPr kumimoji="1" lang="zh-CN" altLang="en-US" sz="2800" b="1" dirty="0">
                <a:solidFill>
                  <a:srgbClr val="13110F"/>
                </a:solidFill>
                <a:latin typeface="宋体" panose="02010600030101010101" pitchFamily="2" charset="-122"/>
              </a:rPr>
              <a:t>与</a:t>
            </a:r>
            <a:r>
              <a:rPr kumimoji="1" lang="en-US" altLang="zh-CN" sz="2800" b="1" dirty="0">
                <a:solidFill>
                  <a:srgbClr val="13110F"/>
                </a:solidFill>
                <a:latin typeface="宋体" panose="02010600030101010101" pitchFamily="2" charset="-122"/>
              </a:rPr>
              <a:t>-4</a:t>
            </a: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3324225" y="2112963"/>
            <a:ext cx="21336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13110F"/>
                </a:solidFill>
                <a:latin typeface="宋体" panose="02010600030101010101" pitchFamily="2" charset="-122"/>
              </a:rPr>
              <a:t>(5) 2</a:t>
            </a:r>
            <a:r>
              <a:rPr kumimoji="1" lang="zh-CN" altLang="en-US" sz="2800" b="1" dirty="0">
                <a:solidFill>
                  <a:srgbClr val="13110F"/>
                </a:solidFill>
                <a:latin typeface="宋体" panose="02010600030101010101" pitchFamily="2" charset="-122"/>
              </a:rPr>
              <a:t>与</a:t>
            </a:r>
            <a:r>
              <a:rPr kumimoji="1" lang="en-US" altLang="zh-CN" sz="2800" b="1" dirty="0">
                <a:solidFill>
                  <a:srgbClr val="13110F"/>
                </a:solidFill>
                <a:latin typeface="宋体" panose="02010600030101010101" pitchFamily="2" charset="-122"/>
              </a:rPr>
              <a:t>4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428625" y="2919413"/>
            <a:ext cx="19812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正数＞</a:t>
            </a: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0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428625" y="3529013"/>
            <a:ext cx="19812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负数＜</a:t>
            </a: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0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</a:p>
        </p:txBody>
      </p:sp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428625" y="4138613"/>
            <a:ext cx="28194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3300"/>
                </a:solidFill>
                <a:latin typeface="宋体" panose="02010600030101010101" pitchFamily="2" charset="-122"/>
              </a:rPr>
              <a:t>正数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＞</a:t>
            </a:r>
            <a:r>
              <a:rPr kumimoji="1" lang="zh-CN" altLang="en-US" sz="2800" b="1" dirty="0">
                <a:solidFill>
                  <a:srgbClr val="FF3300"/>
                </a:solidFill>
                <a:latin typeface="宋体" panose="02010600030101010101" pitchFamily="2" charset="-122"/>
              </a:rPr>
              <a:t>负数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</a:p>
        </p:txBody>
      </p: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428625" y="5524500"/>
            <a:ext cx="76200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3300"/>
                </a:solidFill>
                <a:latin typeface="宋体" panose="02010600030101010101" pitchFamily="2" charset="-122"/>
              </a:rPr>
              <a:t>两个正数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，离原点越远的数越大。</a:t>
            </a:r>
          </a:p>
        </p:txBody>
      </p: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428625" y="4803775"/>
            <a:ext cx="76200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3300"/>
                </a:solidFill>
                <a:latin typeface="宋体" panose="02010600030101010101" pitchFamily="2" charset="-122"/>
              </a:rPr>
              <a:t>两个负数</a:t>
            </a: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，离原点越远的数越小。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214313" y="0"/>
            <a:ext cx="8243887" cy="754063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360680" algn="ctr" fontAlgn="auto">
              <a:spcAft>
                <a:spcPct val="0"/>
              </a:spcAft>
              <a:defRPr/>
            </a:pPr>
            <a:r>
              <a:rPr lang="zh-CN" altLang="en-US" sz="3600" b="1" dirty="0">
                <a:solidFill>
                  <a:srgbClr val="36B8D8"/>
                </a:solidFill>
                <a:latin typeface="+mj-lt"/>
                <a:ea typeface="+mj-ea"/>
                <a:cs typeface="+mj-cs"/>
              </a:rPr>
              <a:t>新课学习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6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7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9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8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/>
      <p:bldP spid="12296" grpId="1"/>
      <p:bldP spid="12297" grpId="2"/>
      <p:bldP spid="12298" grpId="3"/>
      <p:bldP spid="12319" grpId="4"/>
      <p:bldP spid="12320" grpId="5"/>
      <p:bldP spid="12321" grpId="6"/>
      <p:bldP spid="12322" grpId="7"/>
      <p:bldP spid="12323" grpId="8"/>
      <p:bldP spid="12324" grpId="9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17.06.20"/>
  <p:tag name="AS_TITLE" val="Aspose.Slides for Java"/>
  <p:tag name="AS_VERSION" val="17.6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674</Words>
  <Application>Microsoft Office PowerPoint</Application>
  <PresentationFormat>全屏显示(4:3)</PresentationFormat>
  <Paragraphs>121</Paragraphs>
  <Slides>17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28" baseType="lpstr">
      <vt:lpstr>楷体</vt:lpstr>
      <vt:lpstr>楷体_GB2312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</vt:lpstr>
      <vt:lpstr>Equation.3</vt:lpstr>
      <vt:lpstr>青岛版初中数学七年级上册</vt:lpstr>
      <vt:lpstr>小明的家在学校西边3㎞处，小丽的家在学校东边2km处。他们上学所花的时间与各家到学校的距离有什么关系?</vt:lpstr>
      <vt:lpstr>PowerPoint 演示文稿</vt:lpstr>
      <vt:lpstr>PowerPoint 演示文稿</vt:lpstr>
      <vt:lpstr>PowerPoint 演示文稿</vt:lpstr>
      <vt:lpstr>符号表示</vt:lpstr>
      <vt:lpstr>PowerPoint 演示文稿</vt:lpstr>
      <vt:lpstr>互为相反数的两个数的绝对值有什么关系？</vt:lpstr>
      <vt:lpstr>PowerPoint 演示文稿</vt:lpstr>
      <vt:lpstr>结论总结</vt:lpstr>
      <vt:lpstr>PowerPoint 演示文稿</vt:lpstr>
      <vt:lpstr>PowerPoint 演示文稿</vt:lpstr>
      <vt:lpstr>PowerPoint 演示文稿</vt:lpstr>
      <vt:lpstr>课堂练习</vt:lpstr>
      <vt:lpstr>作业布置</vt:lpstr>
      <vt:lpstr>板书设计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2020-10-16T13:06:00Z</cp:lastPrinted>
  <dcterms:created xsi:type="dcterms:W3CDTF">2020-10-16T13:06:00Z</dcterms:created>
  <dcterms:modified xsi:type="dcterms:W3CDTF">2023-01-16T16:42:33Z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71190C34A9704CFDB1EB125E2F73067A</vt:lpwstr>
  </property>
  <property fmtid="{D5CDD505-2E9C-101B-9397-08002B2CF9AE}" pid="7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