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74" r:id="rId2"/>
    <p:sldId id="469" r:id="rId3"/>
    <p:sldId id="470" r:id="rId4"/>
    <p:sldId id="471" r:id="rId5"/>
    <p:sldId id="472" r:id="rId6"/>
    <p:sldId id="473" r:id="rId7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 autoAdjust="0"/>
  </p:normalViewPr>
  <p:slideViewPr>
    <p:cSldViewPr snapToObjects="1">
      <p:cViewPr>
        <p:scale>
          <a:sx n="140" d="100"/>
          <a:sy n="140" d="100"/>
        </p:scale>
        <p:origin x="-804" y="-3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216024" cy="21602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F725AEDA-E179-4278-998D-D9EC8DB06D5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DA30DEF-CCF5-4875-9907-1BF2A31B805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D2A48B96-639E-45A3-A0BA-2464DFDB1FA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196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6EA31692-E5E2-4BD5-A7CB-A13EEDC00C3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024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024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FBD48F4-8F34-412A-A690-8EAB226A5BD8}" type="slidenum">
              <a:rPr lang="zh-CN" altLang="en-US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229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229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508E895-2BE7-4E80-8CEF-30305E2301E6}" type="slidenum">
              <a:rPr lang="zh-CN" altLang="en-US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433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433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DA9ABEF-BF87-4057-9C79-D8B5AAC15896}" type="slidenum">
              <a:rPr lang="zh-CN" altLang="en-US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638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638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6D39461-680F-4CEA-A423-637AEC9B0BBC}" type="slidenum">
              <a:rPr lang="zh-CN" altLang="en-US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843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843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A01FD87-A3C1-4D43-A015-C0F9DE436998}" type="slidenum">
              <a:rPr lang="zh-CN" altLang="en-US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BA82E-BFDD-476F-81A2-246A3CE36C8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动作按钮: 后退或前一项 11">
            <a:hlinkClick r:id="" action="ppaction://hlinkshowjump?jump=previousslide"/>
          </p:cNvPr>
          <p:cNvSpPr/>
          <p:nvPr userDrawn="1"/>
        </p:nvSpPr>
        <p:spPr>
          <a:xfrm>
            <a:off x="8242697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3" name="动作按钮: 前进或下一项 12">
            <a:hlinkClick r:id="" action="ppaction://hlinkshowjump?jump=nextslide"/>
          </p:cNvPr>
          <p:cNvSpPr/>
          <p:nvPr userDrawn="1"/>
        </p:nvSpPr>
        <p:spPr>
          <a:xfrm>
            <a:off x="8515351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4" name="动作按钮: 结束 13">
            <a:hlinkClick r:id="" action="ppaction://hlinkshowjump?jump=endshow"/>
          </p:cNvPr>
          <p:cNvSpPr/>
          <p:nvPr userDrawn="1"/>
        </p:nvSpPr>
        <p:spPr>
          <a:xfrm>
            <a:off x="878086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5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73DC1A-512F-4B22-8037-77ABAB7A74F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 userDrawn="1"/>
        </p:nvGrpSpPr>
        <p:grpSpPr bwMode="auto">
          <a:xfrm>
            <a:off x="573881" y="1369219"/>
            <a:ext cx="1333500" cy="1333500"/>
            <a:chOff x="990600" y="2044717"/>
            <a:chExt cx="2768566" cy="2768566"/>
          </a:xfrm>
        </p:grpSpPr>
        <p:sp>
          <p:nvSpPr>
            <p:cNvPr id="3" name="Diamond 5"/>
            <p:cNvSpPr>
              <a:spLocks noChangeArrowheads="1"/>
            </p:cNvSpPr>
            <p:nvPr/>
          </p:nvSpPr>
          <p:spPr bwMode="auto">
            <a:xfrm>
              <a:off x="990600" y="2044717"/>
              <a:ext cx="2768566" cy="2768566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  <p:grpSp>
          <p:nvGrpSpPr>
            <p:cNvPr id="4" name="Group 9"/>
            <p:cNvGrpSpPr/>
            <p:nvPr/>
          </p:nvGrpSpPr>
          <p:grpSpPr bwMode="auto">
            <a:xfrm>
              <a:off x="1429100" y="2771847"/>
              <a:ext cx="1800200" cy="992584"/>
              <a:chOff x="2345143" y="2365645"/>
              <a:chExt cx="1800200" cy="992584"/>
            </a:xfrm>
          </p:grpSpPr>
          <p:sp>
            <p:nvSpPr>
              <p:cNvPr id="5" name="TextBox 7"/>
              <p:cNvSpPr txBox="1"/>
              <p:nvPr/>
            </p:nvSpPr>
            <p:spPr>
              <a:xfrm>
                <a:off x="2344176" y="2365264"/>
                <a:ext cx="1802039" cy="677310"/>
              </a:xfrm>
              <a:prstGeom prst="rect">
                <a:avLst/>
              </a:prstGeom>
              <a:noFill/>
            </p:spPr>
            <p:txBody>
              <a:bodyPr lIns="0" tIns="0" rIns="0" bIns="0">
                <a:normAutofit fontScale="77500" lnSpcReduction="20000"/>
              </a:bodyPr>
              <a:lstStyle/>
              <a:p>
                <a:pPr algn="ctr" fontAlgn="auto"/>
                <a:r>
                  <a:rPr lang="zh-CN" altLang="en-US" sz="3300" noProof="1">
                    <a:solidFill>
                      <a:schemeClr val="bg1"/>
                    </a:solidFill>
                    <a:latin typeface="+mn-lt"/>
                    <a:ea typeface="+mn-ea"/>
                  </a:rPr>
                  <a:t>目录</a:t>
                </a:r>
                <a:endParaRPr lang="zh-CN" altLang="en-US" sz="3300" noProof="1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TextBox 8"/>
              <p:cNvSpPr txBox="1"/>
              <p:nvPr/>
            </p:nvSpPr>
            <p:spPr>
              <a:xfrm>
                <a:off x="2344176" y="3143924"/>
                <a:ext cx="1802039" cy="215058"/>
              </a:xfrm>
              <a:prstGeom prst="rect">
                <a:avLst/>
              </a:prstGeom>
              <a:noFill/>
            </p:spPr>
            <p:txBody>
              <a:bodyPr lIns="0" tIns="0" rIns="0" bIns="0">
                <a:normAutofit fontScale="70000" lnSpcReduction="20000"/>
              </a:bodyPr>
              <a:lstStyle/>
              <a:p>
                <a:pPr algn="ctr" fontAlgn="auto"/>
                <a:r>
                  <a:rPr lang="en-US" altLang="zh-CN" sz="1100" noProof="1">
                    <a:solidFill>
                      <a:schemeClr val="bg1"/>
                    </a:solidFill>
                    <a:latin typeface="+mn-lt"/>
                    <a:ea typeface="+mn-ea"/>
                  </a:rPr>
                  <a:t>CONTENTS</a:t>
                </a:r>
                <a:endParaRPr lang="en-US" altLang="zh-CN" sz="1100" noProof="1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7" name="动作按钮: 后退或前一项 6">
            <a:hlinkClick r:id="" action="ppaction://hlinkshowjump?jump=previousslide"/>
          </p:cNvPr>
          <p:cNvSpPr/>
          <p:nvPr userDrawn="1"/>
        </p:nvSpPr>
        <p:spPr>
          <a:xfrm>
            <a:off x="8281988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8" name="动作按钮: 前进或下一项 7">
            <a:hlinkClick r:id="" action="ppaction://hlinkshowjump?jump=nextslide"/>
          </p:cNvPr>
          <p:cNvSpPr/>
          <p:nvPr userDrawn="1"/>
        </p:nvSpPr>
        <p:spPr>
          <a:xfrm>
            <a:off x="8554642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9" name="动作按钮: 结束 8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grpSp>
        <p:nvGrpSpPr>
          <p:cNvPr id="10" name="Group 1"/>
          <p:cNvGrpSpPr/>
          <p:nvPr userDrawn="1"/>
        </p:nvGrpSpPr>
        <p:grpSpPr bwMode="auto">
          <a:xfrm>
            <a:off x="616744" y="946548"/>
            <a:ext cx="2226469" cy="2178844"/>
            <a:chOff x="-949635" y="0"/>
            <a:chExt cx="7009631" cy="6858000"/>
          </a:xfrm>
        </p:grpSpPr>
        <p:sp>
          <p:nvSpPr>
            <p:cNvPr id="11" name="Diamond 3"/>
            <p:cNvSpPr>
              <a:spLocks noChangeArrowheads="1"/>
            </p:cNvSpPr>
            <p:nvPr/>
          </p:nvSpPr>
          <p:spPr bwMode="auto">
            <a:xfrm>
              <a:off x="-949635" y="0"/>
              <a:ext cx="7009631" cy="6858000"/>
            </a:xfrm>
            <a:prstGeom prst="diamond">
              <a:avLst/>
            </a:prstGeom>
            <a:solidFill>
              <a:srgbClr val="D6DCE5">
                <a:alpha val="34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  <p:sp>
          <p:nvSpPr>
            <p:cNvPr id="12" name="Diamond 4"/>
            <p:cNvSpPr>
              <a:spLocks noChangeArrowheads="1"/>
            </p:cNvSpPr>
            <p:nvPr/>
          </p:nvSpPr>
          <p:spPr bwMode="auto">
            <a:xfrm>
              <a:off x="-176517" y="653134"/>
              <a:ext cx="5647878" cy="5525706"/>
            </a:xfrm>
            <a:prstGeom prst="diamond">
              <a:avLst/>
            </a:prstGeom>
            <a:solidFill>
              <a:srgbClr val="D6DC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</p:grpSp>
      <p:sp>
        <p:nvSpPr>
          <p:cNvPr id="1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372CC-1B06-4526-89EA-7969E12459C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动作按钮: 后退或前一项 2">
            <a:hlinkClick r:id="" action="ppaction://hlinkshowjump?jump=previousslide"/>
          </p:cNvPr>
          <p:cNvSpPr/>
          <p:nvPr userDrawn="1"/>
        </p:nvSpPr>
        <p:spPr>
          <a:xfrm>
            <a:off x="8281988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4" name="动作按钮: 前进或下一项 3">
            <a:hlinkClick r:id="" action="ppaction://hlinkshowjump?jump=nextslide"/>
          </p:cNvPr>
          <p:cNvSpPr/>
          <p:nvPr userDrawn="1"/>
        </p:nvSpPr>
        <p:spPr>
          <a:xfrm>
            <a:off x="8554642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5" name="动作按钮: 结束 4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cxnSp>
        <p:nvCxnSpPr>
          <p:cNvPr id="6" name="直接连接符 5"/>
          <p:cNvCxnSpPr/>
          <p:nvPr userDrawn="1"/>
        </p:nvCxnSpPr>
        <p:spPr>
          <a:xfrm>
            <a:off x="2347913" y="916782"/>
            <a:ext cx="0" cy="3480197"/>
          </a:xfrm>
          <a:prstGeom prst="line">
            <a:avLst/>
          </a:prstGeom>
          <a:ln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42"/>
          <p:cNvGrpSpPr/>
          <p:nvPr userDrawn="1"/>
        </p:nvGrpSpPr>
        <p:grpSpPr bwMode="auto">
          <a:xfrm>
            <a:off x="80963" y="1579960"/>
            <a:ext cx="2270522" cy="2178844"/>
            <a:chOff x="755951" y="2210607"/>
            <a:chExt cx="3026493" cy="2905010"/>
          </a:xfrm>
        </p:grpSpPr>
        <p:grpSp>
          <p:nvGrpSpPr>
            <p:cNvPr id="8" name="Group 1"/>
            <p:cNvGrpSpPr/>
            <p:nvPr/>
          </p:nvGrpSpPr>
          <p:grpSpPr bwMode="auto">
            <a:xfrm>
              <a:off x="813205" y="2210607"/>
              <a:ext cx="2969239" cy="2905010"/>
              <a:chOff x="-949635" y="0"/>
              <a:chExt cx="7009631" cy="6858000"/>
            </a:xfrm>
          </p:grpSpPr>
          <p:sp>
            <p:nvSpPr>
              <p:cNvPr id="14" name="Diamond 3"/>
              <p:cNvSpPr>
                <a:spLocks noChangeArrowheads="1"/>
              </p:cNvSpPr>
              <p:nvPr/>
            </p:nvSpPr>
            <p:spPr bwMode="auto">
              <a:xfrm>
                <a:off x="-949635" y="0"/>
                <a:ext cx="7009631" cy="6858000"/>
              </a:xfrm>
              <a:prstGeom prst="diamond">
                <a:avLst/>
              </a:prstGeom>
              <a:solidFill>
                <a:srgbClr val="D6DCE5">
                  <a:alpha val="34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  <p:sp>
            <p:nvSpPr>
              <p:cNvPr id="15" name="Diamond 4"/>
              <p:cNvSpPr>
                <a:spLocks noChangeArrowheads="1"/>
              </p:cNvSpPr>
              <p:nvPr/>
            </p:nvSpPr>
            <p:spPr bwMode="auto">
              <a:xfrm>
                <a:off x="-176517" y="653134"/>
                <a:ext cx="5647878" cy="5525706"/>
              </a:xfrm>
              <a:prstGeom prst="diamond">
                <a:avLst/>
              </a:prstGeom>
              <a:solidFill>
                <a:srgbClr val="D6DC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</p:grpSp>
        <p:grpSp>
          <p:nvGrpSpPr>
            <p:cNvPr id="9" name="Group 2"/>
            <p:cNvGrpSpPr/>
            <p:nvPr/>
          </p:nvGrpSpPr>
          <p:grpSpPr bwMode="auto">
            <a:xfrm>
              <a:off x="755951" y="2773741"/>
              <a:ext cx="1778742" cy="1778742"/>
              <a:chOff x="990600" y="2044717"/>
              <a:chExt cx="2768566" cy="2768566"/>
            </a:xfrm>
          </p:grpSpPr>
          <p:sp>
            <p:nvSpPr>
              <p:cNvPr id="10" name="Diamond 5"/>
              <p:cNvSpPr>
                <a:spLocks noChangeArrowheads="1"/>
              </p:cNvSpPr>
              <p:nvPr/>
            </p:nvSpPr>
            <p:spPr bwMode="auto">
              <a:xfrm>
                <a:off x="990600" y="2044717"/>
                <a:ext cx="2768566" cy="2768566"/>
              </a:xfrm>
              <a:prstGeom prst="diamond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508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  <p:grpSp>
            <p:nvGrpSpPr>
              <p:cNvPr id="11" name="Group 9"/>
              <p:cNvGrpSpPr/>
              <p:nvPr/>
            </p:nvGrpSpPr>
            <p:grpSpPr bwMode="auto">
              <a:xfrm>
                <a:off x="1429100" y="2771847"/>
                <a:ext cx="1800200" cy="992584"/>
                <a:chOff x="2345143" y="2365645"/>
                <a:chExt cx="1800200" cy="992584"/>
              </a:xfrm>
            </p:grpSpPr>
            <p:sp>
              <p:nvSpPr>
                <p:cNvPr id="12" name="TextBox 7"/>
                <p:cNvSpPr txBox="1"/>
                <p:nvPr/>
              </p:nvSpPr>
              <p:spPr>
                <a:xfrm>
                  <a:off x="2346338" y="2365564"/>
                  <a:ext cx="1798300" cy="677001"/>
                </a:xfrm>
                <a:prstGeom prst="rect">
                  <a:avLst/>
                </a:prstGeom>
                <a:noFill/>
              </p:spPr>
              <p:txBody>
                <a:bodyPr lIns="0" tIns="0" rIns="0" bIns="0">
                  <a:normAutofit fontScale="77500" lnSpcReduction="20000"/>
                </a:bodyPr>
                <a:lstStyle/>
                <a:p>
                  <a:pPr algn="ctr" fontAlgn="auto"/>
                  <a:r>
                    <a:rPr lang="zh-CN" altLang="en-US" sz="3300" noProof="1">
                      <a:solidFill>
                        <a:schemeClr val="bg1"/>
                      </a:solidFill>
                      <a:latin typeface="+mn-lt"/>
                      <a:ea typeface="+mn-ea"/>
                    </a:rPr>
                    <a:t>目录</a:t>
                  </a:r>
                  <a:endParaRPr lang="zh-CN" altLang="en-US" sz="3300" noProof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" name="TextBox 8"/>
                <p:cNvSpPr txBox="1"/>
                <p:nvPr/>
              </p:nvSpPr>
              <p:spPr>
                <a:xfrm>
                  <a:off x="2346338" y="3143869"/>
                  <a:ext cx="1798300" cy="214959"/>
                </a:xfrm>
                <a:prstGeom prst="rect">
                  <a:avLst/>
                </a:prstGeom>
                <a:noFill/>
              </p:spPr>
              <p:txBody>
                <a:bodyPr lIns="0" tIns="0" rIns="0" bIns="0">
                  <a:normAutofit fontScale="70000" lnSpcReduction="20000"/>
                </a:bodyPr>
                <a:lstStyle/>
                <a:p>
                  <a:pPr algn="ctr" fontAlgn="auto"/>
                  <a:r>
                    <a:rPr lang="en-US" altLang="zh-CN" sz="1100" noProof="1">
                      <a:solidFill>
                        <a:schemeClr val="bg1"/>
                      </a:solidFill>
                      <a:latin typeface="+mn-lt"/>
                      <a:ea typeface="+mn-ea"/>
                    </a:rPr>
                    <a:t>CONTENTS</a:t>
                  </a:r>
                  <a:endParaRPr lang="en-US" altLang="zh-CN" sz="1100" noProof="1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1167" y="60343"/>
            <a:ext cx="8929483" cy="483125"/>
          </a:xfrm>
        </p:spPr>
        <p:txBody>
          <a:bodyPr/>
          <a:lstStyle>
            <a:lvl1pPr algn="ctr">
              <a:defRPr/>
            </a:lvl1pPr>
          </a:lstStyle>
          <a:p>
            <a:endParaRPr lang="zh-CN" altLang="en-US" noProof="1"/>
          </a:p>
        </p:txBody>
      </p:sp>
      <p:sp>
        <p:nvSpPr>
          <p:cNvPr id="16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366713" y="4823223"/>
            <a:ext cx="279797" cy="273844"/>
          </a:xfrm>
        </p:spPr>
        <p:txBody>
          <a:bodyPr/>
          <a:lstStyle>
            <a:lvl1pPr>
              <a:defRPr/>
            </a:lvl1pPr>
          </a:lstStyle>
          <a:p>
            <a:fld id="{E70F3716-A754-4AB7-959F-53BB8A9BCD43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7" name="日期占位符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8" name="页脚占位符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动作按钮: 结束 9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81155" y="401129"/>
            <a:ext cx="8775808" cy="4433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主文档内容</a:t>
            </a:r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46F83-00CF-4941-913A-00D640D1C7C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6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4141" y="4404123"/>
            <a:ext cx="7653338" cy="50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 userDrawn="1"/>
        </p:nvSpPr>
        <p:spPr>
          <a:xfrm>
            <a:off x="0" y="1866901"/>
            <a:ext cx="9144000" cy="62269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spc="225" noProof="1">
                <a:solidFill>
                  <a:srgbClr val="778495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微软雅黑" panose="020B0503020204020204" pitchFamily="34" charset="-122"/>
              </a:rPr>
              <a:t>本节内容结束</a:t>
            </a:r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74C32-789D-4CEC-A3C2-B73B856A5EC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fontAlgn="auto">
              <a:defRPr sz="9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fontAlgn="auto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1114CBC1-4A11-4968-A341-4FBA44F64B3B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031" name="文本框 7"/>
          <p:cNvSpPr txBox="1">
            <a:spLocks noChangeArrowheads="1"/>
          </p:cNvSpPr>
          <p:nvPr userDrawn="1"/>
        </p:nvSpPr>
        <p:spPr bwMode="auto">
          <a:xfrm>
            <a:off x="325041" y="4875610"/>
            <a:ext cx="320278" cy="238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fld id="{3D959FC2-5FEE-466C-867D-2E7548BEF8EF}" type="slidenum">
              <a:rPr lang="zh-CN" altLang="en-US" sz="1100">
                <a:latin typeface="Times New Roman" panose="02020603050405020304" pitchFamily="18" charset="0"/>
              </a:rPr>
              <a:t>‹#›</a:t>
            </a:fld>
            <a:endParaRPr lang="zh-CN" altLang="en-US" sz="1100">
              <a:latin typeface="Times New Roman" panose="02020603050405020304" pitchFamily="18" charset="0"/>
            </a:endParaRPr>
          </a:p>
        </p:txBody>
      </p:sp>
      <p:sp>
        <p:nvSpPr>
          <p:cNvPr id="9" name="矩形 8">
            <a:hlinkClick r:id="" action="ppaction://hlinkshowjump?jump=previousslide"/>
          </p:cNvPr>
          <p:cNvSpPr/>
          <p:nvPr userDrawn="1"/>
        </p:nvSpPr>
        <p:spPr>
          <a:xfrm>
            <a:off x="0" y="4710113"/>
            <a:ext cx="344091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0" name="矩形 9">
            <a:hlinkClick r:id="" action="ppaction://hlinkshowjump?jump=nextslide"/>
          </p:cNvPr>
          <p:cNvSpPr/>
          <p:nvPr userDrawn="1"/>
        </p:nvSpPr>
        <p:spPr>
          <a:xfrm>
            <a:off x="626269" y="4710113"/>
            <a:ext cx="344091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YR3-50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5016" y="758279"/>
            <a:ext cx="1916906" cy="2245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3058602" y="1491630"/>
            <a:ext cx="5338641" cy="72090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3200" b="1" kern="100" dirty="0">
                <a:latin typeface="+mn-lt"/>
                <a:ea typeface="+mn-ea"/>
                <a:cs typeface="+mn-ea"/>
                <a:sym typeface="+mn-lt"/>
              </a:rPr>
              <a:t>Unit </a:t>
            </a:r>
            <a:r>
              <a:rPr lang="en-US" altLang="zh-CN" sz="3200" b="1" kern="100" dirty="0" smtClean="0"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en-US" altLang="zh-CN" sz="3200" kern="100" dirty="0" smtClean="0"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lang="en-US" altLang="zh-CN" sz="3200" b="1" dirty="0" smtClean="0">
                <a:latin typeface="+mn-lt"/>
                <a:ea typeface="+mn-ea"/>
                <a:cs typeface="+mn-ea"/>
                <a:sym typeface="+mn-lt"/>
              </a:rPr>
              <a:t>Space </a:t>
            </a:r>
            <a:r>
              <a:rPr lang="en-US" altLang="zh-CN" sz="3200" b="1" dirty="0">
                <a:latin typeface="+mn-lt"/>
                <a:ea typeface="+mn-ea"/>
                <a:cs typeface="+mn-ea"/>
                <a:sym typeface="+mn-lt"/>
              </a:rPr>
              <a:t>Exploration</a:t>
            </a:r>
            <a:endParaRPr lang="zh-CN" altLang="zh-CN" sz="32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299942"/>
            <a:ext cx="9144000" cy="76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000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11"/>
          <p:cNvSpPr>
            <a:spLocks noChangeArrowheads="1"/>
          </p:cNvSpPr>
          <p:nvPr/>
        </p:nvSpPr>
        <p:spPr bwMode="auto">
          <a:xfrm>
            <a:off x="465253" y="3003798"/>
            <a:ext cx="8428435" cy="557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400" b="1" kern="100" dirty="0">
                <a:latin typeface="+mn-lt"/>
                <a:ea typeface="+mn-ea"/>
                <a:cs typeface="+mn-ea"/>
                <a:sym typeface="+mn-lt"/>
              </a:rPr>
              <a:t>Section Ⅷ</a:t>
            </a:r>
            <a:r>
              <a:rPr lang="zh-CN" altLang="zh-CN" sz="2400" kern="100" dirty="0"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en-US" altLang="zh-CN" sz="2400" b="1" kern="100" dirty="0">
                <a:latin typeface="+mn-lt"/>
                <a:ea typeface="+mn-ea"/>
                <a:cs typeface="+mn-ea"/>
                <a:sym typeface="+mn-lt"/>
              </a:rPr>
              <a:t>Assessing Your Progress</a:t>
            </a:r>
            <a:endParaRPr lang="zh-CN" altLang="zh-CN" sz="2400" b="1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矩形 11"/>
          <p:cNvSpPr>
            <a:spLocks noChangeArrowheads="1"/>
          </p:cNvSpPr>
          <p:nvPr/>
        </p:nvSpPr>
        <p:spPr bwMode="auto">
          <a:xfrm>
            <a:off x="251222" y="1221582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Ⅰ.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单词拼写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96" name="矩形 11"/>
          <p:cNvSpPr>
            <a:spLocks noChangeArrowheads="1"/>
          </p:cNvSpPr>
          <p:nvPr/>
        </p:nvSpPr>
        <p:spPr bwMode="auto">
          <a:xfrm>
            <a:off x="303610" y="1653779"/>
            <a:ext cx="8512969" cy="172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1.People could hear on radio and television the talk between the  ____________ 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宇航员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and the flight controllers.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2.Proper physical and  ____________ 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精神的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exercise can increase your chances for health and wealth.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612732" y="1707357"/>
            <a:ext cx="119321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astronaut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874169" y="2539604"/>
            <a:ext cx="90473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mental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11"/>
          <p:cNvSpPr>
            <a:spLocks noChangeArrowheads="1"/>
          </p:cNvSpPr>
          <p:nvPr/>
        </p:nvSpPr>
        <p:spPr bwMode="auto">
          <a:xfrm>
            <a:off x="334566" y="942975"/>
            <a:ext cx="8261747" cy="375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3.The  ____________ 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卫星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enables us to calculate their precise location anywhere in the world.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4.All glass bottles which can’t be refilled can be  ____________ 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回收利用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5.Time is your most valuable  ____________ 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资源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especially in examinations.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6.A fresh egg will sink and an old egg will  ____________ 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漂浮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7.Going away to college has made me much more  ____________ 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独立自主的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8.The details of today’s flights are displayed on the  ____________ 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显示屏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53729" y="971551"/>
            <a:ext cx="98905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satellite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124450" y="1803798"/>
            <a:ext cx="104612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recycled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383757" y="2215754"/>
            <a:ext cx="108414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resource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767263" y="2646760"/>
            <a:ext cx="63857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float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153025" y="3049192"/>
            <a:ext cx="155074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independent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431632" y="3456385"/>
            <a:ext cx="102624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monitor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11"/>
          <p:cNvSpPr>
            <a:spLocks noChangeArrowheads="1"/>
          </p:cNvSpPr>
          <p:nvPr/>
        </p:nvSpPr>
        <p:spPr bwMode="auto">
          <a:xfrm>
            <a:off x="335757" y="857250"/>
            <a:ext cx="8428435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Ⅱ.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单句语法填空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243" name="矩形 11"/>
          <p:cNvSpPr>
            <a:spLocks noChangeArrowheads="1"/>
          </p:cNvSpPr>
          <p:nvPr/>
        </p:nvSpPr>
        <p:spPr bwMode="auto">
          <a:xfrm>
            <a:off x="345282" y="1289448"/>
            <a:ext cx="8428435" cy="2513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1.It’s difficult to meet the demands of my job and the desire  ____________ (be) a good father.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2.He was studying in the hope of  _______________ (admit) to an engineering college.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3.Judging from his conduct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 assume he is  ____________ (lack) in education.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4.He tried to be not involved in this endless  ____________ (argue).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571060" y="1340644"/>
            <a:ext cx="71846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 be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640931" y="2164557"/>
            <a:ext cx="184056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being admitted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923235" y="2559844"/>
            <a:ext cx="91916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lacking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747022" y="2961085"/>
            <a:ext cx="121886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argument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矩形 11"/>
          <p:cNvSpPr>
            <a:spLocks noChangeArrowheads="1"/>
          </p:cNvSpPr>
          <p:nvPr/>
        </p:nvSpPr>
        <p:spPr bwMode="auto">
          <a:xfrm>
            <a:off x="336947" y="926307"/>
            <a:ext cx="8261747" cy="334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5.Millions of people are threatened with starvation as a result  ____________ drought and poor harvests.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6.He  ____________ (regular) drove from his home to his place of employment.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7.Young children have a  ____________ (limit) attention span and can’t concentrate on one activity for very long.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8.For further information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please contact us on the  ____________ (attach) form.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840141" y="971551"/>
            <a:ext cx="36163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of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15616" y="1793082"/>
            <a:ext cx="110504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regularly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025379" y="2225279"/>
            <a:ext cx="90120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limited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425679" y="3022998"/>
            <a:ext cx="110511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attached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矩形 11"/>
          <p:cNvSpPr>
            <a:spLocks noChangeArrowheads="1"/>
          </p:cNvSpPr>
          <p:nvPr/>
        </p:nvSpPr>
        <p:spPr bwMode="auto">
          <a:xfrm>
            <a:off x="334566" y="627460"/>
            <a:ext cx="8261747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Ⅲ.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补全句子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291" name="矩形 11"/>
          <p:cNvSpPr>
            <a:spLocks noChangeArrowheads="1"/>
          </p:cNvSpPr>
          <p:nvPr/>
        </p:nvSpPr>
        <p:spPr bwMode="auto">
          <a:xfrm>
            <a:off x="317898" y="1059656"/>
            <a:ext cx="8511778" cy="375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1.I have to work hard ______________________ 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过正常的生活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but it has been worth it.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2.________________________ 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为了使之更容易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to get in touch with us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you’d better keep this card at hand.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3.I stopped the car  ________________________ 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为了短暂休息一下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as I was feeling tired.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4.We turned the lights off  ________________________________ 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为了不浪费电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5.________________________(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为了在晚上保持温暖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 would fill the woodstove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then set my alarm clock for midnight so I could refill it.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28855" y="1059656"/>
            <a:ext cx="226504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 live a normal life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91767" y="1903162"/>
            <a:ext cx="199137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 make it easier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842614" y="2692573"/>
            <a:ext cx="243752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 take a short break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180160" y="3513312"/>
            <a:ext cx="358905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in order not to waste electricity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56905" y="3900266"/>
            <a:ext cx="252325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 stay warm at night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dy44kbdu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424</Words>
  <Application>Microsoft Office PowerPoint</Application>
  <PresentationFormat>全屏显示(16:9)</PresentationFormat>
  <Paragraphs>53</Paragraphs>
  <Slides>6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华文中宋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2018-01-02T04:06:00Z</dcterms:created>
  <dcterms:modified xsi:type="dcterms:W3CDTF">2023-01-16T16:42:38Z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8D0281ED67FD4E47ADB3CF998F4673F2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