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DCC3159-8CE3-438E-81BC-36AACC51071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0F10A48E-F882-4490-8E60-E087A559F1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CB26C6F-38CB-4A90-B52E-91A2A782D58C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0CEE9808-0B7E-41E7-8F04-AE3304DF9AAF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359568" y="2571750"/>
            <a:ext cx="8498681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defRPr/>
            </a:pP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Part </a:t>
            </a:r>
            <a:r>
              <a:rPr lang="en-US" altLang="zh-CN" sz="2400" b="1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zh-CN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Using language——</a:t>
            </a:r>
            <a:r>
              <a:rPr lang="zh-CN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情态动词</a:t>
            </a: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(2)</a:t>
            </a:r>
            <a:endParaRPr lang="zh-CN" altLang="zh-CN" sz="2400" b="1" kern="100" dirty="0">
              <a:latin typeface="Cambria" panose="02040503050406030204"/>
              <a:ea typeface="黑体" panose="02010609060101010101" charset="-122"/>
              <a:cs typeface="Times New Roman" panose="02020603050405020304"/>
            </a:endParaRP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0" y="789535"/>
            <a:ext cx="9144000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40000"/>
              </a:lnSpc>
              <a:spcBef>
                <a:spcPts val="1275"/>
              </a:spcBef>
              <a:spcAft>
                <a:spcPts val="1240"/>
              </a:spcAft>
              <a:defRPr/>
            </a:pP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Unit 2</a:t>
            </a:r>
            <a:r>
              <a:rPr lang="zh-CN" altLang="zh-CN" sz="3600" b="1" kern="2200" dirty="0">
                <a:latin typeface="Calibri" panose="020F0502020204030204"/>
                <a:cs typeface="Times New Roman" panose="02020603050405020304"/>
              </a:rPr>
              <a:t>　</a:t>
            </a: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Let’s celebrate!</a:t>
            </a:r>
            <a:endParaRPr lang="zh-CN" altLang="zh-CN" sz="3600" b="1" kern="2200" dirty="0"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08393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"/>
          <p:cNvSpPr>
            <a:spLocks noChangeArrowheads="1"/>
          </p:cNvSpPr>
          <p:nvPr/>
        </p:nvSpPr>
        <p:spPr bwMode="auto">
          <a:xfrm>
            <a:off x="569119" y="1039416"/>
            <a:ext cx="779026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表推测的情态动词用法小结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</p:txBody>
      </p:sp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197644" y="1420416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英语中有不少情态动词都可以表示推测，其语气有强有弱，表示的可能性有大有小，情态动词表推测时，可能性由弱到强的排列顺序如下：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might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may</a:t>
            </a: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could</a:t>
            </a: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can</a:t>
            </a: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should</a:t>
            </a: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would</a:t>
            </a: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must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 </a:t>
            </a:r>
            <a:endParaRPr lang="zh-CN" altLang="zh-CN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名师提醒　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情态动词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(may/might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can/could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must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等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无人称和数的变化；不能单独使用，必须与其后的动词原形构成谓语。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435" name="Picture 4" descr="灯泡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644" y="982266"/>
            <a:ext cx="40838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03610" y="708423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名师提醒　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 able to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都表示能力，意思上没多大区别。但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只有现在和过去时，而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 able to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则有更多的形式。但当成功地完成某一具体动作时，通常不用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could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而用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was/were able to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来表示。这时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was/were able to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相当于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managed to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，表示经过一番努力，终于能够完成某事。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Her mother </a:t>
            </a:r>
            <a:r>
              <a:rPr lang="en-US" altLang="zh-CN" b="1">
                <a:latin typeface="Times New Roman" panose="02020603050405020304" pitchFamily="18" charset="0"/>
                <a:ea typeface="楷体_GB2312"/>
                <a:cs typeface="楷体_GB2312"/>
              </a:rPr>
              <a:t>can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speak French.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他妈妈会讲法语。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wounded man </a:t>
            </a:r>
            <a:r>
              <a:rPr lang="en-US" altLang="zh-CN" b="1">
                <a:latin typeface="Times New Roman" panose="02020603050405020304" pitchFamily="18" charset="0"/>
                <a:ea typeface="楷体_GB2312"/>
                <a:cs typeface="楷体_GB2312"/>
              </a:rPr>
              <a:t>was still able to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get to the village and was saved by the villagers in the end.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那个受伤的人仍然能够到达那个村庄，最后被村民们救了。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名师提醒　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can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的特殊用法。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can but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只好；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can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t but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不得不；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can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t...too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再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也不为过，越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越好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I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can but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 wait.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我只好等了。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I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can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t but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 wait.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我不得不等。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You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can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t be too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 patient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to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 the customers.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你对顾客再耐心也不过分。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303610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　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表示祝愿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不用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might)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May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you succeed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！祝你成功！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即学即练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1.___________________________what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happening over there?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你能告诉我那边发生了什么事吗？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2.________________________ with the manager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sir?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先生，我可以和经理谈谈吗？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71563" y="1982392"/>
            <a:ext cx="223522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Could/Can you tell me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23938" y="2818210"/>
            <a:ext cx="18645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May I have a word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9058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3.Man _______________ or any other star in the universe now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but we _______________  years ago.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人类现在可以到达月球或宇宙中的任何其他恒星，但多年前我们无法到达那里。</a:t>
            </a: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4.Johnny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you ____________________________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you _____________________.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约翰尼，你不能玩刀子，你会伤着自己的。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5.You __________________________ this problem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though it was a little difficult.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你可能已经解决了这个问题，虽然它有点困难。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   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26306" y="979885"/>
            <a:ext cx="194027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can reach the moon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058025" y="940594"/>
            <a:ext cx="176298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couldn’t get there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07407" y="2164557"/>
            <a:ext cx="263501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mustn’t play with the knife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957888" y="2178844"/>
            <a:ext cx="177997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may hurt yourself</a:t>
            </a: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345407" y="2992042"/>
            <a:ext cx="227369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might have worked out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1"/>
          <p:cNvSpPr>
            <a:spLocks noChangeArrowheads="1"/>
          </p:cNvSpPr>
          <p:nvPr/>
        </p:nvSpPr>
        <p:spPr bwMode="auto">
          <a:xfrm>
            <a:off x="314325" y="7084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【思维导图】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pic>
        <p:nvPicPr>
          <p:cNvPr id="10242" name="Picture 3" descr="B1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9769" y="1690688"/>
            <a:ext cx="5550694" cy="171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"/>
          <p:cNvSpPr>
            <a:spLocks noChangeArrowheads="1"/>
          </p:cNvSpPr>
          <p:nvPr/>
        </p:nvSpPr>
        <p:spPr bwMode="auto">
          <a:xfrm>
            <a:off x="314325" y="725091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一、基本特征感悟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【感悟用法】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76238" y="1572816"/>
            <a:ext cx="8570119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—Something flying far away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 a hawk.——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飞得很远的东西一定是鹰。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—No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 a hawk.——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不，不可能是鹰。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wise man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might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make a mistake sometimes.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聪明人有时会犯错误。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couldn’t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have received my letter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otherwise she would have replied before now.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玛丽不可能收到我的信，否则她早就回信了。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 continue in your efforts and achieve new and greater successes.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愿你们继续努力，取得新的更大的成就。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 Englishman who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could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not speak Italian was once traveling in Italy.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曾经，一位不会说意大利语的英国人在意大利旅行。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1267" name="Picture 4" descr="语法精讲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422672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"/>
          <p:cNvSpPr>
            <a:spLocks noChangeArrowheads="1"/>
          </p:cNvSpPr>
          <p:nvPr/>
        </p:nvSpPr>
        <p:spPr bwMode="auto">
          <a:xfrm>
            <a:off x="230982" y="11132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【自我总结】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88144" y="1540669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以上五个句子当中的加黑部分都是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，其后所接的动词是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表示现在情况的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推测；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can’t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推测；句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might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表示的可能性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中表示对过去情况的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推测；句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could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表示过去的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123260" y="1600201"/>
            <a:ext cx="10618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情态动词</a:t>
            </a: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27460" y="2021682"/>
            <a:ext cx="10618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动词原形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907882" y="2030017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肯定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41772" y="2444354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否定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617369" y="2434829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较小</a:t>
            </a: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41860" y="2847976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否定</a:t>
            </a:r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138738" y="2856310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祝愿</a:t>
            </a: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17947" y="3261123"/>
            <a:ext cx="83099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可能性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314325" y="529828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二、主要用法精讲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can/could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的用法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04825" y="134778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(1)can/could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可能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，表示猜测，一般用于疑问句和否定句。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news be true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这个消息可能是真的吗？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—It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 true.——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它不可能是真的。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Someone is knocking at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door.Who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could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 be?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有人在敲门，他可能是谁呢？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(2)can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可以表示理论上的可能性，指常有的行为或情形，意为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有时会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Anybody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make mistakes.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任何人有时都会犯错误。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482204"/>
            <a:ext cx="8570119" cy="433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表示请求、允许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表请求时，口语中常用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could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代替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使语气更委婉，回答时用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go 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？现在我可以走了吗？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Could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come to see you tomorrow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明天我可以来看你吗？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否定答语可用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I’m afraid not.)——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是的，可以。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表示惊异、怀疑、不相信的态度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主要用于否定句、疑问句或感叹句中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 be true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believe my eyes and ears.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怎么能是真的呢？我真不敢相信我的眼睛和耳朵。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could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 be so careless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？你怎么会这么粗心？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(5)could have done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本来有可能做某事而事实上未做到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could have come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 time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my car broke down on the way.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我本来可以按时到达，但是我的车在路上抛锚了。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71450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may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和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might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的用法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59569" y="819150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表示允许、请求，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might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比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的语气更委婉一些。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watch TV 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我现在可以看电视吗？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please.)——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是的，可以。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—No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.(No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you’d better not.)——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不，你不能看。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表示可能性时，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might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比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的可能性小，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表示的可能性比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小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主要用于陈述句、肯定或否定句，疑问句用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代替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story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may not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 true.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这个故事可能不真。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98910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(3)may/might have done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过去可能发生过某事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本来应该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可以做某事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实际上没做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might have given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him more help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you were so busy.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你本来可以给他更多的帮助，但是，你太忙了。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(4)may/might as well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最好还是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，不妨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might as well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 it now.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你最好还是现在做吧。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(5)may/might well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很可能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may well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 late for class.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他很可能上课迟到。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97644" y="269082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must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的用法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79810" y="663178"/>
            <a:ext cx="8485584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必须，应该，一定要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。强调主观看法，只有现在时形式，否定式是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must not(mustn’t)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开头的问句，其否定回答要用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needn’t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don’t have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来表达。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 it now.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我们现在必须做这件事。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hand in the paper today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我必须今天交论文吗？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need/must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是的，你必须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—No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needn’t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don’t have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不，你不必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表示必然的结果。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All men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die.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人皆有一死。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还可表示主语固执、偏要做他人不希望做的事。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 always interrupt 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？你为什么偏要打断我？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Microsoft Office PowerPoint</Application>
  <PresentationFormat>全屏显示(16:9)</PresentationFormat>
  <Paragraphs>104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2023-01-16T16:42:48Z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7032B6B69C6D4BDB847E01F814BE32BD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