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80" r:id="rId4"/>
    <p:sldId id="292" r:id="rId5"/>
    <p:sldId id="293" r:id="rId6"/>
    <p:sldId id="294" r:id="rId7"/>
    <p:sldId id="265" r:id="rId8"/>
    <p:sldId id="295" r:id="rId9"/>
    <p:sldId id="299" r:id="rId10"/>
    <p:sldId id="296" r:id="rId11"/>
    <p:sldId id="289" r:id="rId12"/>
    <p:sldId id="267" r:id="rId13"/>
    <p:sldId id="298" r:id="rId14"/>
    <p:sldId id="271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7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35155"/>
            <a:ext cx="9144000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积的近似值</a:t>
            </a: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91826" y="598680"/>
            <a:ext cx="1779974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小数乘法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2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0" y="451596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587375" y="195486"/>
            <a:ext cx="84264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．按要求填表。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5539" y="915566"/>
          <a:ext cx="8400255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保留整数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保留一位小数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保留两位小数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0.17×3.14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0.94×1.8</a:t>
                      </a:r>
                      <a:endParaRPr lang="zh-CN" altLang="zh-CN" sz="2800" b="1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800" b="1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2.74×9.8</a:t>
                      </a:r>
                      <a:endParaRPr lang="zh-CN" altLang="zh-CN" sz="2800" b="1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1758" y="213970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0.5338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7132" y="212053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2" y="211130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0" y="217141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0.53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3920" y="307580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1.692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6067" y="312865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2" y="307580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1.7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0310" y="307879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1.69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58" y="401191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26.852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4" y="399274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27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4" y="399464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26.9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0" y="399464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26.85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587375" y="267496"/>
            <a:ext cx="842645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．列竖式计算。（得数保留整数）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4.5×9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≈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3.8×21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≈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4.05×6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≈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0.63×14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≈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4427538" y="1291334"/>
            <a:ext cx="1543050" cy="1568429"/>
            <a:chOff x="4130637" y="2330312"/>
            <a:chExt cx="1543792" cy="1568255"/>
          </a:xfrm>
        </p:grpSpPr>
        <p:graphicFrame>
          <p:nvGraphicFramePr>
            <p:cNvPr id="6" name="对象 4"/>
            <p:cNvGraphicFramePr>
              <a:graphicFrameLocks noChangeAspect="1"/>
            </p:cNvGraphicFramePr>
            <p:nvPr/>
          </p:nvGraphicFramePr>
          <p:xfrm>
            <a:off x="4330700" y="3092387"/>
            <a:ext cx="2476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r:id="rId3" imgW="139700" imgH="152400" progId="Equation.DSMT4">
                    <p:embed/>
                  </p:oleObj>
                </mc:Choice>
                <mc:Fallback>
                  <p:oleObj r:id="rId3" imgW="139700" imgH="152400" progId="Equation.DSMT4">
                    <p:embed/>
                    <p:pic>
                      <p:nvPicPr>
                        <p:cNvPr id="0" name="图片 3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700" y="3092387"/>
                          <a:ext cx="24765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直接连接符 6"/>
            <p:cNvCxnSpPr/>
            <p:nvPr/>
          </p:nvCxnSpPr>
          <p:spPr>
            <a:xfrm>
              <a:off x="4130637" y="3416043"/>
              <a:ext cx="1543792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9"/>
            <p:cNvSpPr>
              <a:spLocks noChangeArrowheads="1"/>
            </p:cNvSpPr>
            <p:nvPr/>
          </p:nvSpPr>
          <p:spPr bwMode="auto">
            <a:xfrm>
              <a:off x="4509222" y="3252308"/>
              <a:ext cx="1115497" cy="646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7  9. 8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矩形 14"/>
            <p:cNvSpPr>
              <a:spLocks noChangeArrowheads="1"/>
            </p:cNvSpPr>
            <p:nvPr/>
          </p:nvSpPr>
          <p:spPr bwMode="auto">
            <a:xfrm>
              <a:off x="4812475" y="2330312"/>
              <a:ext cx="723623" cy="646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3. 8</a:t>
              </a:r>
            </a:p>
          </p:txBody>
        </p:sp>
        <p:sp>
          <p:nvSpPr>
            <p:cNvPr id="10" name="矩形 15"/>
            <p:cNvSpPr>
              <a:spLocks noChangeArrowheads="1"/>
            </p:cNvSpPr>
            <p:nvPr/>
          </p:nvSpPr>
          <p:spPr bwMode="auto">
            <a:xfrm>
              <a:off x="4883725" y="2843477"/>
              <a:ext cx="646642" cy="646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2  1</a:t>
              </a:r>
              <a:endPara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162050" y="3667473"/>
            <a:ext cx="1543050" cy="1352593"/>
            <a:chOff x="817424" y="4579975"/>
            <a:chExt cx="1543792" cy="1353095"/>
          </a:xfrm>
        </p:grpSpPr>
        <p:graphicFrame>
          <p:nvGraphicFramePr>
            <p:cNvPr id="12" name="对象 5"/>
            <p:cNvGraphicFramePr>
              <a:graphicFrameLocks noChangeAspect="1"/>
            </p:cNvGraphicFramePr>
            <p:nvPr/>
          </p:nvGraphicFramePr>
          <p:xfrm>
            <a:off x="890649" y="5074677"/>
            <a:ext cx="2476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r:id="rId5" imgW="139700" imgH="152400" progId="Equation.DSMT4">
                    <p:embed/>
                  </p:oleObj>
                </mc:Choice>
                <mc:Fallback>
                  <p:oleObj r:id="rId5" imgW="139700" imgH="152400" progId="Equation.DSMT4">
                    <p:embed/>
                    <p:pic>
                      <p:nvPicPr>
                        <p:cNvPr id="0" name="图片 3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649" y="5074677"/>
                          <a:ext cx="24765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直接连接符 12"/>
            <p:cNvCxnSpPr/>
            <p:nvPr/>
          </p:nvCxnSpPr>
          <p:spPr>
            <a:xfrm>
              <a:off x="817424" y="5456600"/>
              <a:ext cx="1543792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7"/>
            <p:cNvSpPr>
              <a:spLocks noChangeArrowheads="1"/>
            </p:cNvSpPr>
            <p:nvPr/>
          </p:nvSpPr>
          <p:spPr bwMode="auto">
            <a:xfrm>
              <a:off x="1205720" y="4579975"/>
              <a:ext cx="1031547" cy="46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4. 0  5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矩形 18"/>
            <p:cNvSpPr>
              <a:spLocks noChangeArrowheads="1"/>
            </p:cNvSpPr>
            <p:nvPr/>
          </p:nvSpPr>
          <p:spPr bwMode="auto">
            <a:xfrm>
              <a:off x="1813454" y="4985496"/>
              <a:ext cx="338717" cy="46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6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矩形 19"/>
            <p:cNvSpPr>
              <a:spLocks noChangeArrowheads="1"/>
            </p:cNvSpPr>
            <p:nvPr/>
          </p:nvSpPr>
          <p:spPr bwMode="auto">
            <a:xfrm>
              <a:off x="1161273" y="5471234"/>
              <a:ext cx="1031547" cy="46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2  4. 3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4473579" y="3494967"/>
            <a:ext cx="1808163" cy="1596585"/>
            <a:chOff x="4176325" y="4534055"/>
            <a:chExt cx="1808948" cy="1595107"/>
          </a:xfrm>
        </p:grpSpPr>
        <p:graphicFrame>
          <p:nvGraphicFramePr>
            <p:cNvPr id="18" name="对象 7"/>
            <p:cNvGraphicFramePr>
              <a:graphicFrameLocks noChangeAspect="1"/>
            </p:cNvGraphicFramePr>
            <p:nvPr/>
          </p:nvGraphicFramePr>
          <p:xfrm>
            <a:off x="4330700" y="5208025"/>
            <a:ext cx="2476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" r:id="rId6" imgW="139700" imgH="152400" progId="Equation.DSMT4">
                    <p:embed/>
                  </p:oleObj>
                </mc:Choice>
                <mc:Fallback>
                  <p:oleObj r:id="rId6" imgW="139700" imgH="152400" progId="Equation.DSMT4">
                    <p:embed/>
                    <p:pic>
                      <p:nvPicPr>
                        <p:cNvPr id="0" name="图片 3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700" y="5208025"/>
                          <a:ext cx="24765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直接连接符 18"/>
            <p:cNvCxnSpPr/>
            <p:nvPr/>
          </p:nvCxnSpPr>
          <p:spPr>
            <a:xfrm>
              <a:off x="4176325" y="5545944"/>
              <a:ext cx="154372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6"/>
            <p:cNvSpPr>
              <a:spLocks noChangeArrowheads="1"/>
            </p:cNvSpPr>
            <p:nvPr/>
          </p:nvSpPr>
          <p:spPr bwMode="auto">
            <a:xfrm>
              <a:off x="4685480" y="4929944"/>
              <a:ext cx="1299793" cy="1199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952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                                                                   8. 8  2</a:t>
              </a:r>
              <a:endPara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4578350" y="4534055"/>
              <a:ext cx="1050744" cy="64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0. 6  3</a:t>
              </a:r>
            </a:p>
          </p:txBody>
        </p: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4800385" y="4950121"/>
              <a:ext cx="860359" cy="64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952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1  4</a:t>
              </a:r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1163638" y="1419626"/>
            <a:ext cx="1543050" cy="1355793"/>
            <a:chOff x="808038" y="2458656"/>
            <a:chExt cx="1543050" cy="1355985"/>
          </a:xfrm>
        </p:grpSpPr>
        <p:grpSp>
          <p:nvGrpSpPr>
            <p:cNvPr id="24" name="组合 22"/>
            <p:cNvGrpSpPr/>
            <p:nvPr/>
          </p:nvGrpSpPr>
          <p:grpSpPr bwMode="auto">
            <a:xfrm>
              <a:off x="808038" y="2458656"/>
              <a:ext cx="1543050" cy="1355985"/>
              <a:chOff x="807524" y="2458794"/>
              <a:chExt cx="1543792" cy="1356552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807524" y="3370533"/>
                <a:ext cx="1543792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矩形 11"/>
              <p:cNvSpPr>
                <a:spLocks noChangeArrowheads="1"/>
              </p:cNvSpPr>
              <p:nvPr/>
            </p:nvSpPr>
            <p:spPr bwMode="auto">
              <a:xfrm>
                <a:off x="1377743" y="2458794"/>
                <a:ext cx="800604" cy="461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 4. 5 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矩形 12"/>
              <p:cNvSpPr>
                <a:spLocks noChangeArrowheads="1"/>
              </p:cNvSpPr>
              <p:nvPr/>
            </p:nvSpPr>
            <p:spPr bwMode="auto">
              <a:xfrm>
                <a:off x="1674130" y="2907763"/>
                <a:ext cx="492680" cy="461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 9 </a:t>
                </a:r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矩形 13"/>
              <p:cNvSpPr>
                <a:spLocks noChangeArrowheads="1"/>
              </p:cNvSpPr>
              <p:nvPr/>
            </p:nvSpPr>
            <p:spPr bwMode="auto">
              <a:xfrm>
                <a:off x="1061047" y="3353422"/>
                <a:ext cx="1108529" cy="461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 4  0. 5 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25" name="对象 4"/>
            <p:cNvGraphicFramePr>
              <a:graphicFrameLocks noChangeAspect="1"/>
            </p:cNvGraphicFramePr>
            <p:nvPr/>
          </p:nvGraphicFramePr>
          <p:xfrm>
            <a:off x="1002643" y="3025986"/>
            <a:ext cx="247531" cy="279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5" r:id="rId7" imgW="139700" imgH="152400" progId="Equation.DSMT4">
                    <p:embed/>
                  </p:oleObj>
                </mc:Choice>
                <mc:Fallback>
                  <p:oleObj r:id="rId7" imgW="139700" imgH="152400" progId="Equation.DSMT4">
                    <p:embed/>
                    <p:pic>
                      <p:nvPicPr>
                        <p:cNvPr id="0" name="图片 3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2643" y="3025986"/>
                          <a:ext cx="247531" cy="279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矩形 13"/>
          <p:cNvSpPr>
            <a:spLocks noChangeArrowheads="1"/>
          </p:cNvSpPr>
          <p:nvPr/>
        </p:nvSpPr>
        <p:spPr bwMode="auto">
          <a:xfrm>
            <a:off x="2182814" y="1029669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41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1" name="矩形 9"/>
          <p:cNvSpPr>
            <a:spLocks noChangeArrowheads="1"/>
          </p:cNvSpPr>
          <p:nvPr/>
        </p:nvSpPr>
        <p:spPr bwMode="auto">
          <a:xfrm>
            <a:off x="5833843" y="904484"/>
            <a:ext cx="1114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80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2" name="矩形 19"/>
          <p:cNvSpPr>
            <a:spLocks noChangeArrowheads="1"/>
          </p:cNvSpPr>
          <p:nvPr/>
        </p:nvSpPr>
        <p:spPr bwMode="auto">
          <a:xfrm>
            <a:off x="2393954" y="3189910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24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4" name="矩形 9"/>
          <p:cNvSpPr>
            <a:spLocks noChangeArrowheads="1"/>
          </p:cNvSpPr>
          <p:nvPr/>
        </p:nvSpPr>
        <p:spPr bwMode="auto">
          <a:xfrm>
            <a:off x="5857477" y="3075808"/>
            <a:ext cx="1114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9 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480710" y="411512"/>
            <a:ext cx="82655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张宏走一步的平均长度是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0.62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米，他沿一条跑道走了一圈，一共走了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645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步。这条跑道的长大约是多少米？（得数保留整数）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95736" y="2787774"/>
            <a:ext cx="57606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0.62×645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399.9≈400(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38703" y="3793874"/>
            <a:ext cx="57606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这条跑道的长大约是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480710" y="411512"/>
            <a:ext cx="82655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一个用篱笆墙围成的长方形菜园子，长是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14.8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米，宽是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米。菜园子的面积大约是多少平方米？篱笆墙大约有多长？（得数保留整数）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19872" y="2469312"/>
            <a:ext cx="57606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14.8×8.6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127.28≈127(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75656" y="3723880"/>
            <a:ext cx="69127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菜园子的面积大约是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127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平方米；篱笆墙大约有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47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米长。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15616" y="2469312"/>
            <a:ext cx="2592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菜园子面积：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419872" y="3075806"/>
            <a:ext cx="57606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(14.8+8.6)×2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46.8≈47(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115616" y="3075807"/>
            <a:ext cx="2592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篱笆墙长：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551524"/>
            <a:ext cx="7992888" cy="3316287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9612" y="2194005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+mn-ea"/>
              </a:rPr>
              <a:t>求积的近似值</a:t>
            </a:r>
            <a:endParaRPr lang="en-US" altLang="zh-CN" sz="2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n-ea"/>
              </a:rPr>
              <a:t>1</a:t>
            </a:r>
            <a:r>
              <a:rPr lang="zh-CN" altLang="en-US" sz="2800" b="1" dirty="0">
                <a:latin typeface="+mn-ea"/>
              </a:rPr>
              <a:t>．根据小数乘法算出准确值；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n-ea"/>
              </a:rPr>
              <a:t>2</a:t>
            </a:r>
            <a:r>
              <a:rPr lang="zh-CN" altLang="en-US" sz="2800" b="1" dirty="0">
                <a:latin typeface="+mn-ea"/>
              </a:rPr>
              <a:t>．再按“四舍五入”法保留一定的小数位数。</a:t>
            </a:r>
          </a:p>
        </p:txBody>
      </p:sp>
      <p:sp>
        <p:nvSpPr>
          <p:cNvPr id="11" name="云形标注 10"/>
          <p:cNvSpPr/>
          <p:nvPr/>
        </p:nvSpPr>
        <p:spPr>
          <a:xfrm>
            <a:off x="4702063" y="1203600"/>
            <a:ext cx="4248296" cy="2647045"/>
          </a:xfrm>
          <a:prstGeom prst="cloudCallout">
            <a:avLst>
              <a:gd name="adj1" fmla="val 46787"/>
              <a:gd name="adj2" fmla="val 656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在求积的近似值时，小数末尾的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不能去掉，否则精确度就变了。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6480720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54461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329" y="1074463"/>
            <a:ext cx="5112568" cy="383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5364088" y="1275607"/>
            <a:ext cx="3456384" cy="1506333"/>
          </a:xfrm>
          <a:prstGeom prst="wedgeRoundRectCallout">
            <a:avLst>
              <a:gd name="adj1" fmla="val 40430"/>
              <a:gd name="adj2" fmla="val 93504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600" b="1" dirty="0"/>
              <a:t>你知道四舍五入在生活中有哪些应用吗？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8154753" y="3219824"/>
            <a:ext cx="882898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20"/>
          <p:cNvSpPr txBox="1"/>
          <p:nvPr/>
        </p:nvSpPr>
        <p:spPr>
          <a:xfrm>
            <a:off x="7722353" y="137955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八五折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1331644" y="1059582"/>
            <a:ext cx="30700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猕猴桃的含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糖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量。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851672"/>
            <a:ext cx="1656184" cy="2135081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32" y="1589532"/>
            <a:ext cx="1868285" cy="2206354"/>
          </a:xfrm>
          <a:prstGeom prst="rect">
            <a:avLst/>
          </a:prstGeom>
        </p:spPr>
      </p:pic>
      <p:sp>
        <p:nvSpPr>
          <p:cNvPr id="21" name="云形标注 20"/>
          <p:cNvSpPr/>
          <p:nvPr/>
        </p:nvSpPr>
        <p:spPr>
          <a:xfrm>
            <a:off x="6027202" y="676939"/>
            <a:ext cx="3081302" cy="2015773"/>
          </a:xfrm>
          <a:prstGeom prst="cloudCallout">
            <a:avLst>
              <a:gd name="adj1" fmla="val -62719"/>
              <a:gd name="adj2" fmla="val 349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猕猴桃含糖量很高。每千克猕猴桃含糖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0.08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~0.14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4767608" y="482925"/>
            <a:ext cx="164928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59632" y="1925639"/>
            <a:ext cx="56166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0.08×0.6= 0.048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≈    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千克）</a:t>
            </a:r>
            <a:endParaRPr lang="zh-CN" altLang="en-US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1010919" y="2804643"/>
            <a:ext cx="3921125" cy="1711325"/>
            <a:chOff x="1282904" y="3427411"/>
            <a:chExt cx="3920440" cy="1711449"/>
          </a:xfrm>
        </p:grpSpPr>
        <p:grpSp>
          <p:nvGrpSpPr>
            <p:cNvPr id="7" name="组合 13"/>
            <p:cNvGrpSpPr/>
            <p:nvPr/>
          </p:nvGrpSpPr>
          <p:grpSpPr bwMode="auto">
            <a:xfrm>
              <a:off x="1282904" y="3427411"/>
              <a:ext cx="3920440" cy="1711449"/>
              <a:chOff x="1282904" y="3427411"/>
              <a:chExt cx="3920440" cy="1711449"/>
            </a:xfrm>
          </p:grpSpPr>
          <p:grpSp>
            <p:nvGrpSpPr>
              <p:cNvPr id="9" name="组合 4"/>
              <p:cNvGrpSpPr/>
              <p:nvPr/>
            </p:nvGrpSpPr>
            <p:grpSpPr bwMode="auto">
              <a:xfrm>
                <a:off x="1282904" y="3427411"/>
                <a:ext cx="3920440" cy="1711449"/>
                <a:chOff x="1282904" y="3427411"/>
                <a:chExt cx="3920440" cy="1711449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1282904" y="3427411"/>
                  <a:ext cx="3920440" cy="17114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        8                        0. 0  8</a:t>
                  </a:r>
                </a:p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×       6                     ×   0. 6</a:t>
                  </a:r>
                </a:p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    4  8                    0. 0  4  8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1378137" y="4559380"/>
                  <a:ext cx="1011061" cy="0"/>
                </a:xfrm>
                <a:prstGeom prst="line">
                  <a:avLst/>
                </a:prstGeom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直接箭头连接符 9"/>
              <p:cNvCxnSpPr/>
              <p:nvPr/>
            </p:nvCxnSpPr>
            <p:spPr bwMode="auto">
              <a:xfrm>
                <a:off x="2532049" y="4818162"/>
                <a:ext cx="96026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直接连接符 7"/>
            <p:cNvCxnSpPr/>
            <p:nvPr/>
          </p:nvCxnSpPr>
          <p:spPr>
            <a:xfrm>
              <a:off x="3838333" y="4559380"/>
              <a:ext cx="117137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644012" y="1995686"/>
            <a:ext cx="14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2" descr="4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2522" y="2878963"/>
            <a:ext cx="1234283" cy="162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云形标注 14"/>
          <p:cNvSpPr/>
          <p:nvPr/>
        </p:nvSpPr>
        <p:spPr>
          <a:xfrm>
            <a:off x="5940152" y="2283718"/>
            <a:ext cx="2084640" cy="1190490"/>
          </a:xfrm>
          <a:prstGeom prst="cloudCallout">
            <a:avLst>
              <a:gd name="adj1" fmla="val 54036"/>
              <a:gd name="adj2" fmla="val 401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得数保留两位小数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0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云形标注 15"/>
          <p:cNvSpPr/>
          <p:nvPr/>
        </p:nvSpPr>
        <p:spPr>
          <a:xfrm>
            <a:off x="5165446" y="3341283"/>
            <a:ext cx="2502898" cy="1190490"/>
          </a:xfrm>
          <a:prstGeom prst="cloudCallout">
            <a:avLst>
              <a:gd name="adj1" fmla="val -67734"/>
              <a:gd name="adj2" fmla="val 275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千分位上的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大，向百分位进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endParaRPr lang="zh-CN" altLang="en-US" sz="20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47864" y="1276201"/>
            <a:ext cx="864096" cy="4919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971601" y="555528"/>
            <a:ext cx="720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）每千克猕猴桃含糖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~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0.14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千克称猴桃至少含糖多少千克？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  <p:bldP spid="13" grpId="0"/>
      <p:bldP spid="15" grpId="0" animBg="1"/>
      <p:bldP spid="16" grpId="0" animBg="1"/>
      <p:bldP spid="17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6300192" y="459136"/>
            <a:ext cx="164928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19872" y="1287745"/>
            <a:ext cx="720080" cy="4919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971601" y="555528"/>
            <a:ext cx="720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）每千克猕猴桃含糖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~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0.14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千克称猴桃最多含糖多少千克呢？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00" y="2691325"/>
            <a:ext cx="1104039" cy="1582166"/>
          </a:xfrm>
          <a:prstGeom prst="rect">
            <a:avLst/>
          </a:prstGeom>
        </p:spPr>
      </p:pic>
      <p:sp>
        <p:nvSpPr>
          <p:cNvPr id="8" name="云形标注 7"/>
          <p:cNvSpPr/>
          <p:nvPr/>
        </p:nvSpPr>
        <p:spPr>
          <a:xfrm>
            <a:off x="2182002" y="2067694"/>
            <a:ext cx="4118190" cy="1369158"/>
          </a:xfrm>
          <a:prstGeom prst="cloudCallout">
            <a:avLst>
              <a:gd name="adj1" fmla="val -63617"/>
              <a:gd name="adj2" fmla="val 312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自己试着算一下，得数保留两位小数。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6300192" y="459136"/>
            <a:ext cx="164928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75856" y="1287745"/>
            <a:ext cx="864096" cy="4919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59632" y="1925639"/>
            <a:ext cx="56166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0.14 ×0.6= 0.084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≈    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千克）</a:t>
            </a:r>
            <a:endParaRPr lang="zh-CN" altLang="en-US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1010919" y="2804643"/>
            <a:ext cx="3921125" cy="1711325"/>
            <a:chOff x="1282904" y="3427411"/>
            <a:chExt cx="3920440" cy="1711449"/>
          </a:xfrm>
        </p:grpSpPr>
        <p:grpSp>
          <p:nvGrpSpPr>
            <p:cNvPr id="9" name="组合 13"/>
            <p:cNvGrpSpPr/>
            <p:nvPr/>
          </p:nvGrpSpPr>
          <p:grpSpPr bwMode="auto">
            <a:xfrm>
              <a:off x="1282904" y="3427411"/>
              <a:ext cx="3920440" cy="1711449"/>
              <a:chOff x="1282904" y="3427411"/>
              <a:chExt cx="3920440" cy="1711449"/>
            </a:xfrm>
          </p:grpSpPr>
          <p:grpSp>
            <p:nvGrpSpPr>
              <p:cNvPr id="11" name="组合 4"/>
              <p:cNvGrpSpPr/>
              <p:nvPr/>
            </p:nvGrpSpPr>
            <p:grpSpPr bwMode="auto">
              <a:xfrm>
                <a:off x="1282904" y="3427411"/>
                <a:ext cx="3920440" cy="1711449"/>
                <a:chOff x="1282904" y="3427411"/>
                <a:chExt cx="3920440" cy="1711449"/>
              </a:xfrm>
            </p:grpSpPr>
            <p:sp>
              <p:nvSpPr>
                <p:cNvPr id="13" name="矩形 12"/>
                <p:cNvSpPr/>
                <p:nvPr/>
              </p:nvSpPr>
              <p:spPr>
                <a:xfrm>
                  <a:off x="1282904" y="3427411"/>
                  <a:ext cx="3920440" cy="17114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    1  4                        0. 1  4</a:t>
                  </a:r>
                </a:p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×       6                     ×   0. 6</a:t>
                  </a:r>
                </a:p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    8  4                    0. 0  8  4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1378137" y="4559380"/>
                  <a:ext cx="1011061" cy="0"/>
                </a:xfrm>
                <a:prstGeom prst="line">
                  <a:avLst/>
                </a:prstGeom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直接箭头连接符 11"/>
              <p:cNvCxnSpPr/>
              <p:nvPr/>
            </p:nvCxnSpPr>
            <p:spPr bwMode="auto">
              <a:xfrm>
                <a:off x="2532049" y="4818162"/>
                <a:ext cx="96026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接连接符 9"/>
            <p:cNvCxnSpPr/>
            <p:nvPr/>
          </p:nvCxnSpPr>
          <p:spPr>
            <a:xfrm>
              <a:off x="3838333" y="4559380"/>
              <a:ext cx="117137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767611" y="2033360"/>
            <a:ext cx="14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0.08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云形标注 17"/>
          <p:cNvSpPr/>
          <p:nvPr/>
        </p:nvSpPr>
        <p:spPr>
          <a:xfrm>
            <a:off x="5165446" y="3341283"/>
            <a:ext cx="2502898" cy="1190490"/>
          </a:xfrm>
          <a:prstGeom prst="cloudCallout">
            <a:avLst>
              <a:gd name="adj1" fmla="val -67734"/>
              <a:gd name="adj2" fmla="val 275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千分位上的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小，舍去。</a:t>
            </a:r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971601" y="555528"/>
            <a:ext cx="720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）每千克猕猴桃含糖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~0.14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千克称猴桃最多含糖多少千克呢？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4644011" y="1702839"/>
            <a:ext cx="1502213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2832" y="1256442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467548" y="1793543"/>
            <a:ext cx="881135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．求积的近似值时，保留一位小数表示省略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位后面的尾数，要把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位上的数进行“四舍五入”。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7751943" y="1904514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十分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96933" y="2567528"/>
            <a:ext cx="950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百分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513181" y="3593743"/>
            <a:ext cx="88113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．已知一个三位小数“四舍五入”后是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5.70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，这个三位小数最大是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，最小是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</a:p>
        </p:txBody>
      </p:sp>
      <p:sp>
        <p:nvSpPr>
          <p:cNvPr id="27" name="矩形 26"/>
          <p:cNvSpPr/>
          <p:nvPr/>
        </p:nvSpPr>
        <p:spPr>
          <a:xfrm>
            <a:off x="3419872" y="4315333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5.704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228184" y="4342883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5.695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20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4722912" y="1923680"/>
            <a:ext cx="164928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375512" y="1995686"/>
            <a:ext cx="8516968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．要将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0.35×0.7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的积保留一位小数，就要先算出             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)×(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的积是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，再将积中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位上的数“四舍五入”，最后它的积约等于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2832" y="1256442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8" name="矩形 17"/>
          <p:cNvSpPr/>
          <p:nvPr/>
        </p:nvSpPr>
        <p:spPr>
          <a:xfrm>
            <a:off x="1021902" y="2715766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0.35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73174" y="2715766"/>
            <a:ext cx="950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0.7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92080" y="2715766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0.245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5616" y="3416682"/>
            <a:ext cx="950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百分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78517" y="4043283"/>
            <a:ext cx="950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0.2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8" grpId="0"/>
      <p:bldP spid="2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1979712" y="2006642"/>
            <a:ext cx="164928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243191" y="2006642"/>
            <a:ext cx="164928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067944" y="410917"/>
            <a:ext cx="1512168" cy="8646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587379" y="474746"/>
            <a:ext cx="787305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．两个因数的积保留两位小数是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4.77,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它的准确值可能是下面哪些数？</a:t>
            </a: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587378" y="2069654"/>
            <a:ext cx="830510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4.779    4.769     4.764     4.781    4.773  </a:t>
            </a:r>
            <a:endParaRPr lang="zh-CN" altLang="en-US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755580" y="3147815"/>
            <a:ext cx="1395465" cy="742635"/>
          </a:xfrm>
          <a:prstGeom prst="cloudCallout">
            <a:avLst>
              <a:gd name="adj1" fmla="val -38394"/>
              <a:gd name="adj2" fmla="val -11029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4.78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云形标注 9"/>
          <p:cNvSpPr/>
          <p:nvPr/>
        </p:nvSpPr>
        <p:spPr>
          <a:xfrm>
            <a:off x="2555780" y="3147815"/>
            <a:ext cx="1395465" cy="742635"/>
          </a:xfrm>
          <a:prstGeom prst="cloudCallout">
            <a:avLst>
              <a:gd name="adj1" fmla="val -48174"/>
              <a:gd name="adj2" fmla="val -1121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4.77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云形标注 10"/>
          <p:cNvSpPr/>
          <p:nvPr/>
        </p:nvSpPr>
        <p:spPr>
          <a:xfrm>
            <a:off x="4355980" y="3147815"/>
            <a:ext cx="1395465" cy="742635"/>
          </a:xfrm>
          <a:prstGeom prst="cloudCallout">
            <a:avLst>
              <a:gd name="adj1" fmla="val -49152"/>
              <a:gd name="adj2" fmla="val -1121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4.76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云形标注 11"/>
          <p:cNvSpPr/>
          <p:nvPr/>
        </p:nvSpPr>
        <p:spPr>
          <a:xfrm>
            <a:off x="6156180" y="3147815"/>
            <a:ext cx="1395465" cy="742635"/>
          </a:xfrm>
          <a:prstGeom prst="cloudCallout">
            <a:avLst>
              <a:gd name="adj1" fmla="val -54042"/>
              <a:gd name="adj2" fmla="val -11029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4.78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云形标注 12"/>
          <p:cNvSpPr/>
          <p:nvPr/>
        </p:nvSpPr>
        <p:spPr>
          <a:xfrm>
            <a:off x="7748538" y="3162275"/>
            <a:ext cx="1395465" cy="742635"/>
          </a:xfrm>
          <a:prstGeom prst="cloudCallout">
            <a:avLst>
              <a:gd name="adj1" fmla="val -54042"/>
              <a:gd name="adj2" fmla="val -11029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4.77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6" grpId="0" animBg="1"/>
      <p:bldP spid="4" grpId="0"/>
      <p:bldP spid="5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全屏显示(16:9)</PresentationFormat>
  <Paragraphs>118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2023-01-16T16:42:53Z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C562152E37C643B1A39F3F52E49540F9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