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8" r:id="rId2"/>
    <p:sldId id="269" r:id="rId3"/>
    <p:sldId id="292" r:id="rId4"/>
    <p:sldId id="295" r:id="rId5"/>
    <p:sldId id="354" r:id="rId6"/>
    <p:sldId id="271" r:id="rId7"/>
    <p:sldId id="343" r:id="rId8"/>
    <p:sldId id="277" r:id="rId9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443" autoAdjust="0"/>
  </p:normalViewPr>
  <p:slideViewPr>
    <p:cSldViewPr snapToGrid="0">
      <p:cViewPr>
        <p:scale>
          <a:sx n="80" d="100"/>
          <a:sy n="80" d="100"/>
        </p:scale>
        <p:origin x="-942" y="-8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7677" y="1663134"/>
            <a:ext cx="12192000" cy="2496679"/>
            <a:chOff x="3963" y="1622"/>
            <a:chExt cx="11117" cy="3632"/>
          </a:xfrm>
        </p:grpSpPr>
        <p:sp>
          <p:nvSpPr>
            <p:cNvPr id="3" name="Rectangle 5"/>
            <p:cNvSpPr/>
            <p:nvPr/>
          </p:nvSpPr>
          <p:spPr>
            <a:xfrm>
              <a:off x="3963" y="4045"/>
              <a:ext cx="11117" cy="12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8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Task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63" y="1622"/>
              <a:ext cx="11101" cy="1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2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8</a:t>
              </a:r>
              <a:r>
                <a:rPr lang="zh-CN" altLang="en-US" sz="7200" b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zh-CN" altLang="en-US" sz="72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 </a:t>
              </a:r>
              <a:r>
                <a:rPr lang="en-US" altLang="zh-CN" sz="72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Pets</a:t>
              </a:r>
              <a:endParaRPr lang="zh-CN" altLang="en-US" sz="72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7677" y="5812732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28825" y="2481943"/>
          <a:ext cx="10361492" cy="3198387"/>
        </p:xfrm>
        <a:graphic>
          <a:graphicData uri="http://schemas.openxmlformats.org/drawingml/2006/table">
            <a:tbl>
              <a:tblPr/>
              <a:tblGrid>
                <a:gridCol w="75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3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．篮子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/ˈ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bɑːskɪt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 ____________</a:t>
                      </a:r>
                      <a:endParaRPr kumimoji="0" lang="en-US" altLang="zh-CN" sz="3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chemeClr val="tx1"/>
                          </a:solidFill>
                        </a:uFill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．吵闹的，嘈杂的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/ˈ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nɔɪzɪ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/____________</a:t>
                      </a:r>
                      <a:endParaRPr kumimoji="0" lang="zh-CN" alt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628592" y="3603630"/>
            <a:ext cx="104067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basket</a:t>
            </a: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7159467" y="4422276"/>
            <a:ext cx="8691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noisy</a:t>
            </a: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43602" y="1194024"/>
          <a:ext cx="11117967" cy="3749675"/>
        </p:xfrm>
        <a:graphic>
          <a:graphicData uri="http://schemas.openxmlformats.org/drawingml/2006/table">
            <a:tbl>
              <a:tblPr/>
              <a:tblGrid>
                <a:gridCol w="75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60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我最喜爱的宠物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．躺在床上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take good care of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  <a:endParaRPr kumimoji="0" lang="en-US" altLang="zh-CN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play with a  ball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670595" y="1821971"/>
            <a:ext cx="235513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my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favourite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pet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3684944" y="2593865"/>
            <a:ext cx="19367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lie on the bed</a:t>
            </a: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5155511" y="3375662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好好照顾</a:t>
            </a:r>
          </a:p>
        </p:txBody>
      </p:sp>
      <p:sp>
        <p:nvSpPr>
          <p:cNvPr id="15" name="矩形 28"/>
          <p:cNvSpPr>
            <a:spLocks noChangeArrowheads="1"/>
          </p:cNvSpPr>
          <p:nvPr/>
        </p:nvSpPr>
        <p:spPr bwMode="auto">
          <a:xfrm>
            <a:off x="5248530" y="4169329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玩球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7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602980" y="1606633"/>
          <a:ext cx="10868585" cy="4060709"/>
        </p:xfrm>
        <a:graphic>
          <a:graphicData uri="http://schemas.openxmlformats.org/drawingml/2006/table">
            <a:tbl>
              <a:tblPr/>
              <a:tblGrid>
                <a:gridCol w="75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1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5305" marR="0" lvl="0" indent="-535305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Poppy is my 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，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but she is very  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________!</a:t>
                      </a:r>
                    </a:p>
                    <a:p>
                      <a:pPr marL="535305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波比是我最好的朋友，但是有时候她很懒！</a:t>
                      </a:r>
                    </a:p>
                    <a:p>
                      <a:pPr marL="535305" marR="0" lvl="0" indent="-535305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When she 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，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she 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3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miaow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. </a:t>
                      </a:r>
                    </a:p>
                    <a:p>
                      <a:pPr marL="535305" marR="0" lvl="0" indent="-535305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     当她饿的时候，她会喵喵叫。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835975" y="2049844"/>
            <a:ext cx="329862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best                friend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2194841" y="2726029"/>
            <a:ext cx="477597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lazy      sometimes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4092905" y="4303472"/>
            <a:ext cx="433857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is         hungry                    will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792996" y="1630399"/>
          <a:ext cx="10310445" cy="4060709"/>
        </p:xfrm>
        <a:graphic>
          <a:graphicData uri="http://schemas.openxmlformats.org/drawingml/2006/table">
            <a:tbl>
              <a:tblPr/>
              <a:tblGrid>
                <a:gridCol w="75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2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5305" marR="0" lvl="0" indent="-535305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 like to 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her fur and she 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it very much.</a:t>
                      </a:r>
                    </a:p>
                    <a:p>
                      <a:pPr marL="535305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我喜欢梳理她的毛，她非常享受。</a:t>
                      </a:r>
                    </a:p>
                    <a:p>
                      <a:pPr marL="535305" marR="0" lvl="0" indent="-535305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She never 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because we ______ ______ ______ ______ her.</a:t>
                      </a:r>
                    </a:p>
                    <a:p>
                      <a:pPr marL="535305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她无忧无虑，因为我们把她照顾得很好。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3624715" y="2073613"/>
            <a:ext cx="67543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brush                                       enjoys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3988025" y="3640453"/>
            <a:ext cx="705602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worries                                  take         good        care 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2501632" y="4327243"/>
            <a:ext cx="59783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710753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84537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2234648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worry 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vi. &amp; </a:t>
            </a:r>
            <a:r>
              <a:rPr lang="en-US" altLang="zh-CN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vt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烦恼，担心；使烦恼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55024" y="3043773"/>
            <a:ext cx="10206502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never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worries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because we take good care of her.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她无忧无虑，因为我们把她照顾得很好。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worry about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担心”。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Don‘t worry about your son.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不要担心你的儿子。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28066" y="1447170"/>
            <a:ext cx="11086002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(1)“Don't worry.”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在口语中很常用，用来安慰或劝慰别人，也可用来回答对方的道歉，意为“没什么，别担心，别发愁”。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(2)worry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作名词，意为“担心，忧虑”时，是不可数名词；意为“担心的事，担心的问题”时，为可数名词，复数为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worries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face shows a sign of worry.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她的脸上露出不安的神情。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62870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76332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2219063"/>
            <a:ext cx="10755507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别担心我的安全，我会小心的。</a:t>
            </a:r>
          </a:p>
          <a:p>
            <a:pPr>
              <a:lnSpc>
                <a:spcPct val="150000"/>
              </a:lnSpc>
            </a:pPr>
            <a:r>
              <a:rPr lang="zh-CN" altLang="zh-CN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my safety. I will be careful.</a:t>
            </a:r>
            <a:endParaRPr lang="zh-CN" altLang="zh-CN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966223" y="3171414"/>
            <a:ext cx="463893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Don't            worry           about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370</Words>
  <Application>Microsoft Office PowerPoint</Application>
  <PresentationFormat>宽屏</PresentationFormat>
  <Paragraphs>69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2023-01-16T16:43:09Z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D9E19508D4F442F9B5E987C1B72B9B36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