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80" r:id="rId2"/>
    <p:sldId id="318" r:id="rId3"/>
    <p:sldId id="372" r:id="rId4"/>
    <p:sldId id="373" r:id="rId5"/>
    <p:sldId id="352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9" r:id="rId16"/>
    <p:sldId id="390" r:id="rId17"/>
    <p:sldId id="391" r:id="rId18"/>
    <p:sldId id="392" r:id="rId19"/>
    <p:sldId id="387" r:id="rId20"/>
    <p:sldId id="388" r:id="rId21"/>
    <p:sldId id="383" r:id="rId22"/>
    <p:sldId id="393" r:id="rId23"/>
    <p:sldId id="370" r:id="rId24"/>
    <p:sldId id="395" r:id="rId25"/>
    <p:sldId id="394" r:id="rId26"/>
    <p:sldId id="371" r:id="rId27"/>
    <p:sldId id="396" r:id="rId28"/>
    <p:sldId id="268" r:id="rId2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FBFE"/>
    <a:srgbClr val="57D2E3"/>
    <a:srgbClr val="21B1C5"/>
    <a:srgbClr val="B2F3FC"/>
    <a:srgbClr val="4BCFE1"/>
    <a:srgbClr val="5BADF7"/>
    <a:srgbClr val="6A56A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3" autoAdjust="0"/>
    <p:restoredTop sz="94660" autoAdjust="0"/>
  </p:normalViewPr>
  <p:slideViewPr>
    <p:cSldViewPr snapToGrid="0">
      <p:cViewPr>
        <p:scale>
          <a:sx n="130" d="100"/>
          <a:sy n="130" d="100"/>
        </p:scale>
        <p:origin x="-1074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2" d="100"/>
        <a:sy n="112" d="100"/>
      </p:scale>
      <p:origin x="0" y="-618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D86F9F5C-FC49-4186-8D9E-93C7E1BC6E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 dirty="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</a:p>
          <a:p>
            <a:pPr lvl="1"/>
            <a:r>
              <a:rPr lang="zh-CN" altLang="en-US" noProof="0" dirty="0"/>
              <a:t>第二级</a:t>
            </a:r>
          </a:p>
          <a:p>
            <a:pPr lvl="2"/>
            <a:r>
              <a:rPr lang="zh-CN" altLang="en-US" noProof="0" dirty="0"/>
              <a:t>第三级</a:t>
            </a:r>
          </a:p>
          <a:p>
            <a:pPr lvl="3"/>
            <a:r>
              <a:rPr lang="zh-CN" altLang="en-US" noProof="0" dirty="0"/>
              <a:t>第四级</a:t>
            </a:r>
          </a:p>
          <a:p>
            <a:pPr lvl="4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</a:lstStyle>
          <a:p>
            <a:fld id="{803E8397-D540-44C3-8484-10151B954A4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8194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8195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98B436BA-169B-4DFC-B799-E76E9AAAC1C7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36866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686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fld id="{3A0AFE15-1141-493E-9ABD-5F8C746A823E}" type="slidenum">
              <a:rPr lang="zh-CN" altLang="en-US">
                <a:latin typeface="Times New Roman" panose="02020603050405020304" pitchFamily="18" charset="0"/>
                <a:ea typeface="微软雅黑" panose="020B0503020204020204" pitchFamily="34" charset="-122"/>
              </a:rPr>
              <a:t>28</a:t>
            </a:fld>
            <a:endParaRPr lang="zh-CN" altLang="en-US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出版社 </a:t>
            </a: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六</a:t>
            </a:r>
            <a:r>
              <a:rPr lang="zh-CN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年级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下册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8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04635" y="189310"/>
            <a:ext cx="392906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8"/>
          <p:cNvSpPr>
            <a:spLocks noChangeArrowheads="1"/>
          </p:cNvSpPr>
          <p:nvPr/>
        </p:nvSpPr>
        <p:spPr bwMode="auto">
          <a:xfrm>
            <a:off x="5687616" y="210741"/>
            <a:ext cx="2807494" cy="253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外语教学与研究出版社 六年级 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|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</a:t>
            </a:r>
            <a:r>
              <a:rPr lang="zh-CN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册</a:t>
            </a:r>
            <a:r>
              <a:rPr lang="en-US" altLang="zh-CN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endParaRPr lang="zh-CN" altLang="en-US" sz="1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/>
          <p:cNvSpPr>
            <a:spLocks noChangeArrowheads="1"/>
          </p:cNvSpPr>
          <p:nvPr/>
        </p:nvSpPr>
        <p:spPr bwMode="auto">
          <a:xfrm>
            <a:off x="1984772" y="1779985"/>
            <a:ext cx="5828109" cy="70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Tx/>
              <a:buNone/>
              <a:defRPr/>
            </a:pPr>
            <a:r>
              <a:rPr lang="zh-CN" altLang="en-US" sz="4100" b="1" spc="4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0287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3716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17145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057400" indent="-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4898" y="630226"/>
            <a:ext cx="9144000" cy="4513274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170" name="组合 8"/>
          <p:cNvGrpSpPr/>
          <p:nvPr/>
        </p:nvGrpSpPr>
        <p:grpSpPr bwMode="auto">
          <a:xfrm>
            <a:off x="0" y="1282303"/>
            <a:ext cx="6122194" cy="1353147"/>
            <a:chOff x="1178398" y="1905498"/>
            <a:chExt cx="3548062" cy="1805593"/>
          </a:xfrm>
        </p:grpSpPr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1704190" y="1905498"/>
              <a:ext cx="2496478" cy="492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Module 1 Unit 1 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1178398" y="2848649"/>
              <a:ext cx="3548062" cy="86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defRPr/>
              </a:pP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I</a:t>
              </a:r>
              <a:r>
                <a:rPr lang="zh-CN" altLang="en-US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want</a:t>
              </a:r>
              <a:r>
                <a:rPr lang="zh-CN" altLang="en-US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a</a:t>
              </a:r>
              <a:r>
                <a:rPr lang="zh-CN" altLang="en-US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hot</a:t>
              </a:r>
              <a:r>
                <a:rPr lang="zh-CN" altLang="en-US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dog,</a:t>
              </a:r>
              <a:r>
                <a:rPr lang="zh-CN" altLang="en-US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en-US" altLang="zh-CN" sz="3600" b="1" spc="225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ea"/>
                </a:rPr>
                <a:t>please.</a:t>
              </a:r>
              <a:endParaRPr lang="zh-CN" altLang="en-US" sz="3600" b="1" spc="225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173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8382" y="1150144"/>
            <a:ext cx="3040856" cy="399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" y="4348986"/>
            <a:ext cx="6098381" cy="37274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0379" y="1707357"/>
            <a:ext cx="2578894" cy="230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99273" y="1510904"/>
            <a:ext cx="338732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 you want?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99273" y="2099073"/>
            <a:ext cx="33873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want a hamburger, please.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99273" y="2688431"/>
            <a:ext cx="338732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99273" y="3276600"/>
            <a:ext cx="4303556" cy="71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It’s three dollars and seventy-five cents.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414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自主或小组探究</a:t>
            </a:r>
            <a:endParaRPr lang="en-US" altLang="zh-CN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99273" y="1510904"/>
            <a:ext cx="338732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What do you want to drink?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99273" y="2099073"/>
            <a:ext cx="33873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want to drink cola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99273" y="2688431"/>
            <a:ext cx="338732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99272" y="3276600"/>
            <a:ext cx="4179197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It’s one dollar and twenty-five cents.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8437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9607" y="1428751"/>
            <a:ext cx="2602706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99273" y="1510904"/>
            <a:ext cx="3387328" cy="391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What’s it?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99273" y="2099073"/>
            <a:ext cx="33873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It’s a hot dog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699273" y="2688431"/>
            <a:ext cx="338732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99273" y="3276601"/>
            <a:ext cx="33873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It’s two dollars.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946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9341" y="1469232"/>
            <a:ext cx="2684859" cy="252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313" y="1298972"/>
            <a:ext cx="2578894" cy="230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7572" y="1089422"/>
            <a:ext cx="2603897" cy="251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32673" y="1864519"/>
            <a:ext cx="678656" cy="11775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</a:t>
            </a:r>
            <a:endParaRPr lang="zh-CN" alt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644504" y="3607594"/>
            <a:ext cx="338732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3644504" y="4195763"/>
            <a:ext cx="33873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It’s five dollars.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5053" y="1158479"/>
            <a:ext cx="2327672" cy="2082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752726" y="1390650"/>
            <a:ext cx="678656" cy="11775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</a:t>
            </a:r>
            <a:endParaRPr lang="zh-CN" alt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752725" y="3215879"/>
            <a:ext cx="338732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752725" y="3805238"/>
            <a:ext cx="4752975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It’s nine dollars and fifty cents.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1509" name="图片 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90950" y="1253729"/>
            <a:ext cx="2115741" cy="1891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22244" y="1088232"/>
            <a:ext cx="2226469" cy="209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926932" y="1354931"/>
            <a:ext cx="678656" cy="11775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7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+</a:t>
            </a:r>
            <a:endParaRPr lang="zh-CN" altLang="en-US" sz="7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read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52488" y="1312069"/>
            <a:ext cx="4752975" cy="330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 I help you?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Simon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What do you want, </a:t>
            </a:r>
            <a:r>
              <a:rPr lang="en-US" altLang="zh-CN" sz="2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?</a:t>
            </a:r>
          </a:p>
          <a:p>
            <a:pPr eaLnBrk="0" hangingPunct="0"/>
            <a:r>
              <a:rPr lang="en-US" altLang="zh-CN" sz="21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I don’t know. What’s a hot dog? Is it a ...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Simon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No, it isn't a dog. Look! That’s a hot dog.</a:t>
            </a:r>
          </a:p>
          <a:p>
            <a:pPr eaLnBrk="0" hangingPunct="0"/>
            <a:r>
              <a:rPr lang="en-US" altLang="zh-CN" sz="2100" b="1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lt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looks good! </a:t>
            </a:r>
            <a:r>
              <a:rPr lang="en-US" altLang="zh-CN" sz="2100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 want a hot dog, please.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Simon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And I want a hamburger.</a:t>
            </a:r>
          </a:p>
          <a:p>
            <a:pPr eaLnBrk="0" hangingPunct="0"/>
            <a:r>
              <a:rPr lang="en-US" altLang="zh-CN" sz="21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Simon’s dad</a:t>
            </a:r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: I want a hamburger, too.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175" y="1312069"/>
            <a:ext cx="2334768" cy="3145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52488" y="1312069"/>
            <a:ext cx="4752975" cy="297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And to drink?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Cola, please.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Can I have some soup?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Sorry, we don’t have any.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All right,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 cola for me.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Simon’s dad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And a cola for me, too.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So, that’s two hamburgers, one hot dog and three colas.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Simon’s dad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That's right.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46" y="1657960"/>
            <a:ext cx="2401824" cy="2529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52488" y="1312069"/>
            <a:ext cx="4752975" cy="2008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Simon’s dad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It’s thirteen dollars and twenty-five cents.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Simon’s dad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Here you are.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Thank you. </a:t>
            </a:r>
            <a:r>
              <a:rPr lang="en-US" altLang="zh-CN" sz="21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Here’s your food. Enjoy your meal!</a:t>
            </a:r>
            <a:endParaRPr lang="zh-CN" altLang="en-US" sz="21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107" y="1289677"/>
            <a:ext cx="2249424" cy="2322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852488" y="1593056"/>
            <a:ext cx="47529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Let me take them.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Simon’s dad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Be careful!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Daming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Oh no! I’m sorry!</a:t>
            </a:r>
          </a:p>
          <a:p>
            <a:pPr eaLnBrk="0" hangingPunct="0"/>
            <a:r>
              <a:rPr lang="en-US" altLang="zh-CN" sz="2100" b="1">
                <a:latin typeface="Times New Roman" panose="02020603050405020304" pitchFamily="18" charset="0"/>
                <a:ea typeface="微软雅黑" panose="020B0503020204020204" pitchFamily="34" charset="-122"/>
              </a:rPr>
              <a:t>Simon</a:t>
            </a:r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: My new trousers!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300" y="1307763"/>
            <a:ext cx="2956560" cy="236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905250" y="1352550"/>
            <a:ext cx="457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does Daming want to eat?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05250" y="2652713"/>
            <a:ext cx="4325541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does Simon want to eat?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23110" y="1949054"/>
            <a:ext cx="4005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wants a hot dog.</a:t>
            </a:r>
            <a:endParaRPr lang="en-US" altLang="zh-CN" sz="1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23110" y="3238500"/>
            <a:ext cx="457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wants a hamburger.</a:t>
            </a:r>
            <a:endParaRPr lang="en-US" altLang="zh-CN" sz="1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6629" name="Picture 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1006" y="1291829"/>
            <a:ext cx="3058716" cy="359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04060" y="3855244"/>
            <a:ext cx="523994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does Simon’s dad want to eat?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923110" y="4424363"/>
            <a:ext cx="457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He wants a hamburger, too.</a:t>
            </a:r>
            <a:endParaRPr lang="en-US" altLang="zh-CN" sz="1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6632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创设情境</a:t>
            </a:r>
          </a:p>
        </p:txBody>
      </p:sp>
      <p:sp>
        <p:nvSpPr>
          <p:cNvPr id="5" name="矩形 4"/>
          <p:cNvSpPr/>
          <p:nvPr/>
        </p:nvSpPr>
        <p:spPr>
          <a:xfrm>
            <a:off x="2694385" y="688181"/>
            <a:ext cx="3755231" cy="90011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27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Watch a video about </a:t>
            </a:r>
          </a:p>
          <a:p>
            <a:pPr algn="ctr" eaLnBrk="0" hangingPunct="0">
              <a:buFontTx/>
              <a:buNone/>
              <a:defRPr/>
            </a:pPr>
            <a:r>
              <a:rPr lang="en-US" altLang="zh-CN" sz="270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“advertisement for pizza”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4617244" y="1007269"/>
            <a:ext cx="457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What do they want to drink?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617244" y="1679972"/>
            <a:ext cx="400526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They want colas.</a:t>
            </a:r>
            <a:endParaRPr lang="en-US" altLang="zh-CN" sz="1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27651" name="Picture 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779" y="1045369"/>
            <a:ext cx="3650456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17244" y="2352675"/>
            <a:ext cx="3749279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the meal?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17244" y="3025379"/>
            <a:ext cx="3749279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It’s thirteen dollars and twenty-five cents.</a:t>
            </a:r>
            <a:endParaRPr lang="en-US" altLang="zh-CN" sz="12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矩形 11"/>
          <p:cNvSpPr>
            <a:spLocks noChangeArrowheads="1"/>
          </p:cNvSpPr>
          <p:nvPr/>
        </p:nvSpPr>
        <p:spPr bwMode="auto">
          <a:xfrm>
            <a:off x="40481" y="745332"/>
            <a:ext cx="1547813" cy="33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observe</a:t>
            </a:r>
          </a:p>
        </p:txBody>
      </p:sp>
      <p:sp>
        <p:nvSpPr>
          <p:cNvPr id="3" name="矩形 2"/>
          <p:cNvSpPr/>
          <p:nvPr/>
        </p:nvSpPr>
        <p:spPr>
          <a:xfrm>
            <a:off x="958454" y="1203723"/>
            <a:ext cx="2181225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Cashier says: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14388" y="1854994"/>
            <a:ext cx="45720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Can I help you? 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4388" y="2533650"/>
            <a:ext cx="45720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And to drink?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4388" y="3212306"/>
            <a:ext cx="4572000" cy="11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So, that’s two hamburgers, one hot dog and three colas.</a:t>
            </a:r>
          </a:p>
          <a:p>
            <a:pPr eaLnBrk="0" hangingPunct="0"/>
            <a:endParaRPr lang="en-US" altLang="zh-CN" sz="2400" b="1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86387" y="1852613"/>
            <a:ext cx="3277791" cy="80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It’s thirteen dollars and twenty-five cents.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86387" y="2849166"/>
            <a:ext cx="3277791" cy="8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Here’s your food. Enjoy your meal!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7757" y="841773"/>
            <a:ext cx="1902619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Guests say: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814388" y="1854994"/>
            <a:ext cx="4572000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I want a hot dog, please.</a:t>
            </a:r>
            <a:endParaRPr lang="en-US" altLang="zh-CN" sz="12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14388" y="2580085"/>
            <a:ext cx="4572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Can I have some soup?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4388" y="3303985"/>
            <a:ext cx="4572000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A cola for me.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86387" y="1852613"/>
            <a:ext cx="3277791" cy="43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it?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386387" y="3303985"/>
            <a:ext cx="3277791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>
                <a:latin typeface="Times New Roman" panose="02020603050405020304" pitchFamily="18" charset="0"/>
                <a:ea typeface="微软雅黑" panose="020B0503020204020204" pitchFamily="34" charset="-122"/>
              </a:rPr>
              <a:t>Here you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矩形 9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协作交流</a:t>
            </a:r>
          </a:p>
        </p:txBody>
      </p:sp>
      <p:sp>
        <p:nvSpPr>
          <p:cNvPr id="3" name="矩形 2"/>
          <p:cNvSpPr/>
          <p:nvPr/>
        </p:nvSpPr>
        <p:spPr>
          <a:xfrm>
            <a:off x="1664233" y="1905462"/>
            <a:ext cx="5815535" cy="166199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10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Role-play!</a:t>
            </a:r>
            <a:endParaRPr lang="zh-CN" altLang="en-US" sz="10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813" y="822723"/>
            <a:ext cx="2178844" cy="195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98069" y="1634729"/>
            <a:ext cx="1938338" cy="18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图片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69819" y="2772966"/>
            <a:ext cx="1993106" cy="1874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31144" y="1691879"/>
            <a:ext cx="3124200" cy="30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921514" y="762000"/>
            <a:ext cx="4344651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4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Let’s draw a menu! </a:t>
            </a:r>
            <a:endParaRPr lang="zh-CN" altLang="en-US" sz="4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32771" name="图片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3298" y="1691879"/>
            <a:ext cx="2593181" cy="309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总结提高</a:t>
            </a:r>
          </a:p>
        </p:txBody>
      </p:sp>
      <p:sp>
        <p:nvSpPr>
          <p:cNvPr id="3" name="矩形 2"/>
          <p:cNvSpPr/>
          <p:nvPr/>
        </p:nvSpPr>
        <p:spPr>
          <a:xfrm>
            <a:off x="1040606" y="1101329"/>
            <a:ext cx="2062163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餐厅常用语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0607" y="1826419"/>
            <a:ext cx="3889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Can I help you?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040607" y="2458641"/>
            <a:ext cx="3889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 want a XXX, please?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40607" y="3090863"/>
            <a:ext cx="388977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How much is it (the meal)?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40606" y="3723085"/>
            <a:ext cx="4011216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It’s XX dollars and XX cents.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2001" y="1826419"/>
            <a:ext cx="3888581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Here you are!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572001" y="2470548"/>
            <a:ext cx="3888581" cy="4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Enjoy your meal!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37047" y="1101329"/>
            <a:ext cx="1870472" cy="53101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Homework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528763" y="1879998"/>
            <a:ext cx="6022181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完成 配套练习。</a:t>
            </a:r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endParaRPr lang="en-US" altLang="zh-CN" sz="2400" b="1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eaLnBrk="0" hangingPunct="0"/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画出常见的食物，并标上英文名和价格，准备下节课小小餐馆活动。</a:t>
            </a:r>
            <a:r>
              <a:rPr lang="en-US" altLang="zh-CN" sz="2400" b="1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208579" y="747712"/>
            <a:ext cx="6726843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4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is the advertisement for? </a:t>
            </a:r>
            <a:endParaRPr lang="zh-CN" altLang="en-US" sz="4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0242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5900" y="2475310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8307" y="2475310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485901" y="2102644"/>
            <a:ext cx="1889522" cy="236577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85900" y="2475310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2230494" y="747712"/>
            <a:ext cx="4683013" cy="7001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41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Where can we eat it? </a:t>
            </a:r>
            <a:endParaRPr lang="zh-CN" altLang="en-US" sz="41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85901" y="2102644"/>
            <a:ext cx="1889522" cy="2365772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zh-CN" altLang="en-US" sz="149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√</a:t>
            </a:r>
          </a:p>
        </p:txBody>
      </p:sp>
      <p:pic>
        <p:nvPicPr>
          <p:cNvPr id="11268" name="图片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98307" y="2475310"/>
            <a:ext cx="2159794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矩形 8"/>
          <p:cNvSpPr>
            <a:spLocks noChangeArrowheads="1"/>
          </p:cNvSpPr>
          <p:nvPr/>
        </p:nvSpPr>
        <p:spPr bwMode="auto">
          <a:xfrm>
            <a:off x="2382" y="688182"/>
            <a:ext cx="1254919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eaLnBrk="0" hangingPunct="0"/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启发思考</a:t>
            </a:r>
          </a:p>
        </p:txBody>
      </p:sp>
      <p:pic>
        <p:nvPicPr>
          <p:cNvPr id="12290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6838" y="1907381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18560" y="1903810"/>
            <a:ext cx="2158603" cy="1622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257300" y="3733801"/>
            <a:ext cx="2301479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fast food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16179" y="3733801"/>
            <a:ext cx="262532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>
                <a:latin typeface="Times New Roman" panose="02020603050405020304" pitchFamily="18" charset="0"/>
                <a:ea typeface="微软雅黑" panose="020B0503020204020204" pitchFamily="34" charset="-122"/>
              </a:rPr>
              <a:t>fast food restaurant</a:t>
            </a:r>
            <a:endParaRPr lang="zh-CN" altLang="en-US" sz="210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4425" y="747712"/>
            <a:ext cx="6915150" cy="5298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Who can we meet in a fast food restaurant?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3314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78744" y="1762125"/>
            <a:ext cx="216098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04272" y="1790700"/>
            <a:ext cx="216098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378743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cashier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04273" y="3669506"/>
            <a:ext cx="2301478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guest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3469" y="747712"/>
            <a:ext cx="6977063" cy="5298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can we have in a fast food restaurant?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pizza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hamburger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4340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图片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图片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hot dog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3469" y="747712"/>
            <a:ext cx="6977063" cy="52982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3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What can we have in a fast food restaurant? </a:t>
            </a:r>
            <a:endParaRPr lang="zh-CN" altLang="en-US" sz="3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683419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cola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444479" y="3657601"/>
            <a:ext cx="2301478" cy="39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chips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205537" y="3669506"/>
            <a:ext cx="2301479" cy="391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r>
              <a:rPr lang="en-US" altLang="zh-CN" sz="2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soup</a:t>
            </a:r>
            <a:endParaRPr lang="zh-CN" altLang="en-US" sz="21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536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41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44479" y="1762125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图片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5538" y="1790700"/>
            <a:ext cx="215979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07589" y="1913081"/>
            <a:ext cx="6928820" cy="90024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eaLnBrk="0" hangingPunct="0">
              <a:buFontTx/>
              <a:buNone/>
              <a:defRPr/>
            </a:pPr>
            <a:r>
              <a:rPr lang="en-US" altLang="zh-C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More</a:t>
            </a:r>
            <a:r>
              <a:rPr lang="zh-CN" alt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food</a:t>
            </a:r>
            <a:r>
              <a:rPr lang="zh-CN" alt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and</a:t>
            </a:r>
            <a:r>
              <a:rPr lang="zh-CN" altLang="en-US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 </a:t>
            </a:r>
            <a:r>
              <a:rPr lang="en-US" altLang="zh-CN" sz="5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微软雅黑" panose="020B0503020204020204" pitchFamily="34" charset="-122"/>
                <a:sym typeface="+mn-ea"/>
              </a:rPr>
              <a:t>beverage</a:t>
            </a:r>
            <a:endParaRPr lang="zh-CN" altLang="en-US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Microsoft Office PowerPoint</Application>
  <PresentationFormat>全屏显示(16:9)</PresentationFormat>
  <Paragraphs>110</Paragraphs>
  <Slides>28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2023-01-16T16:43:38Z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CC782A6D4AD64330B53F74DA6D4A2B87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