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handoutMasterIdLst>
    <p:handoutMasterId r:id="rId27"/>
  </p:handoutMasterIdLst>
  <p:sldIdLst>
    <p:sldId id="293" r:id="rId3"/>
    <p:sldId id="281" r:id="rId4"/>
    <p:sldId id="282" r:id="rId5"/>
    <p:sldId id="308" r:id="rId6"/>
    <p:sldId id="302" r:id="rId7"/>
    <p:sldId id="303" r:id="rId8"/>
    <p:sldId id="304" r:id="rId9"/>
    <p:sldId id="305" r:id="rId10"/>
    <p:sldId id="306" r:id="rId11"/>
    <p:sldId id="307" r:id="rId12"/>
    <p:sldId id="283" r:id="rId13"/>
    <p:sldId id="273" r:id="rId14"/>
    <p:sldId id="291" r:id="rId15"/>
    <p:sldId id="275" r:id="rId16"/>
    <p:sldId id="276" r:id="rId17"/>
    <p:sldId id="277" r:id="rId18"/>
    <p:sldId id="260" r:id="rId19"/>
    <p:sldId id="301" r:id="rId20"/>
    <p:sldId id="261" r:id="rId21"/>
    <p:sldId id="286" r:id="rId22"/>
    <p:sldId id="288" r:id="rId23"/>
    <p:sldId id="289" r:id="rId24"/>
    <p:sldId id="290" r:id="rId25"/>
    <p:sldId id="292" r:id="rId26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0000FF"/>
    <a:srgbClr val="3333FF"/>
    <a:srgbClr val="00FFFF"/>
    <a:srgbClr val="33CC33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417" autoAdjust="0"/>
  </p:normalViewPr>
  <p:slideViewPr>
    <p:cSldViewPr snapToGrid="0"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0029425-25AB-4036-ABF2-5023EFB4026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26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3.png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png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22.png"/><Relationship Id="rId19" Type="http://schemas.openxmlformats.org/officeDocument/2006/relationships/image" Target="../media/image27.png"/><Relationship Id="rId4" Type="http://schemas.openxmlformats.org/officeDocument/2006/relationships/image" Target="../media/image19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7773" y="3026169"/>
            <a:ext cx="420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>
            <a:spLocks noChangeArrowheads="1"/>
          </p:cNvSpPr>
          <p:nvPr/>
        </p:nvSpPr>
        <p:spPr bwMode="auto">
          <a:xfrm>
            <a:off x="455240" y="836712"/>
            <a:ext cx="8245475" cy="18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60A7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</a:t>
            </a:r>
            <a:endParaRPr lang="en-US" altLang="zh-CN" sz="4000" b="1" dirty="0">
              <a:solidFill>
                <a:srgbClr val="F60A7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>
            <a:spLocks noChangeArrowheads="1"/>
          </p:cNvSpPr>
          <p:nvPr/>
        </p:nvSpPr>
        <p:spPr bwMode="auto">
          <a:xfrm>
            <a:off x="2601548" y="3170486"/>
            <a:ext cx="3991073" cy="14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样判定三角形全等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68338" y="1717675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下列图形中具有稳定性的是（   ）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68338" y="2403475"/>
            <a:ext cx="693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正方形           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长方形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直角三角形       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平行四边形</a:t>
            </a:r>
          </a:p>
        </p:txBody>
      </p:sp>
      <p:pic>
        <p:nvPicPr>
          <p:cNvPr id="12292" name="Picture 4" descr="0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4005263"/>
            <a:ext cx="7223125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1792288" y="4548188"/>
            <a:ext cx="1219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>
            <a:off x="3576638" y="4589463"/>
            <a:ext cx="1447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3554413" y="4575175"/>
            <a:ext cx="1403350" cy="138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5973763" y="4344988"/>
            <a:ext cx="34925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5943600" y="4318000"/>
            <a:ext cx="901700" cy="1260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5954713" y="4354513"/>
            <a:ext cx="1284287" cy="677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4548188" y="1714500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68338" y="3533775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要使下列木架稳定各至少需要多少根木棍？</a:t>
            </a:r>
          </a:p>
        </p:txBody>
      </p:sp>
      <p:pic>
        <p:nvPicPr>
          <p:cNvPr id="12301" name="Picture 16" descr="图片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0575" y="1019175"/>
            <a:ext cx="20780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2" name="Text Box 12"/>
          <p:cNvSpPr txBox="1">
            <a:spLocks noChangeArrowheads="1"/>
          </p:cNvSpPr>
          <p:nvPr/>
        </p:nvSpPr>
        <p:spPr bwMode="auto">
          <a:xfrm>
            <a:off x="2011363" y="6062663"/>
            <a:ext cx="6199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一根        两根          三根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nimBg="1"/>
      <p:bldP spid="156678" grpId="0" animBg="1"/>
      <p:bldP spid="156679" grpId="0" animBg="1"/>
      <p:bldP spid="156680" grpId="0" animBg="1"/>
      <p:bldP spid="156681" grpId="0" animBg="1"/>
      <p:bldP spid="1566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723900" y="2244725"/>
            <a:ext cx="835342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任意画△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，使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AB=3cm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BC=4cm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，剪下来，观察任意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两个同学的三角形是否能够重合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73100" y="3717925"/>
            <a:ext cx="814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思考：满足两边对应相等的两个三角形是否全等？</a:t>
            </a:r>
          </a:p>
        </p:txBody>
      </p:sp>
      <p:pic>
        <p:nvPicPr>
          <p:cNvPr id="13316" name="Picture 27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819275"/>
            <a:ext cx="15970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43525" y="31369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不能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442200" y="3724275"/>
            <a:ext cx="210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不全等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utoUpdateAnimBg="0"/>
      <p:bldP spid="5143" grpId="0"/>
      <p:bldP spid="51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2"/>
          <p:cNvSpPr txBox="1">
            <a:spLocks noChangeArrowheads="1"/>
          </p:cNvSpPr>
          <p:nvPr/>
        </p:nvSpPr>
        <p:spPr bwMode="auto">
          <a:xfrm>
            <a:off x="568325" y="1177925"/>
            <a:ext cx="8153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任意画一个△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，再画一个△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A′B′C′</a:t>
            </a:r>
            <a:r>
              <a:rPr kumimoji="1"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，使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A′B′=AB</a:t>
            </a:r>
            <a:r>
              <a:rPr kumimoji="1"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B′C′=BC</a:t>
            </a:r>
            <a:r>
              <a:rPr kumimoji="1"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C′A</a:t>
            </a:r>
            <a:r>
              <a:rPr kumimoji="1" lang="en-US" altLang="zh-CN" sz="2200" b="1">
                <a:solidFill>
                  <a:srgbClr val="0000FF"/>
                </a:solidFill>
                <a:latin typeface="Times New Roman" panose="02020603050405020304" pitchFamily="18" charset="0"/>
              </a:rPr>
              <a:t>′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=CA</a:t>
            </a:r>
            <a:r>
              <a:rPr kumimoji="1"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，判断两个三角形是否全等</a:t>
            </a:r>
            <a:r>
              <a:rPr kumimoji="1" lang="en-US" altLang="zh-CN" sz="22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44513" y="2062163"/>
            <a:ext cx="87534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作法：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画线段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A′B′=AB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分别以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A′,B′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为圆心，以线段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为半径作弧，两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弧交于点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C′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连接线段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B′C′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A′C′.</a:t>
            </a:r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5589588" y="4446588"/>
          <a:ext cx="2860675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位图图像" r:id="rId3" imgW="3048000" imgH="2609850" progId="Paint.Picture">
                  <p:embed/>
                </p:oleObj>
              </mc:Choice>
              <mc:Fallback>
                <p:oleObj name="位图图像" r:id="rId3" imgW="3048000" imgH="2609850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6090"/>
                      <a:stretch>
                        <a:fillRect/>
                      </a:stretch>
                    </p:blipFill>
                    <p:spPr bwMode="auto">
                      <a:xfrm>
                        <a:off x="5589588" y="4446588"/>
                        <a:ext cx="2860675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4953000" y="5135563"/>
          <a:ext cx="218122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BMP 图象" r:id="rId5" imgW="2476500" imgH="1647825" progId="Paint.Picture">
                  <p:embed/>
                </p:oleObj>
              </mc:Choice>
              <mc:Fallback>
                <p:oleObj name="BMP 图象" r:id="rId5" imgW="2476500" imgH="1647825" progId="Paint.Picture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54"/>
                      <a:stretch>
                        <a:fillRect/>
                      </a:stretch>
                    </p:blipFill>
                    <p:spPr bwMode="auto">
                      <a:xfrm>
                        <a:off x="4953000" y="5135563"/>
                        <a:ext cx="2181225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4524375" y="4797425"/>
          <a:ext cx="24320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BMP 图象" r:id="rId7" imgW="2590800" imgH="1781175" progId="Paint.Picture">
                  <p:embed/>
                </p:oleObj>
              </mc:Choice>
              <mc:Fallback>
                <p:oleObj name="BMP 图象" r:id="rId7" imgW="2590800" imgH="1781175" progId="Paint.Pictur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797425"/>
                        <a:ext cx="243205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594225" y="5881688"/>
            <a:ext cx="620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´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597650" y="5881688"/>
            <a:ext cx="600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´</a:t>
            </a: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6170613" y="4957763"/>
          <a:ext cx="142875" cy="12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BMP 图象" r:id="rId9" imgW="180975" imgH="171450" progId="Paint.Picture">
                  <p:embed/>
                </p:oleObj>
              </mc:Choice>
              <mc:Fallback>
                <p:oleObj name="BMP 图象" r:id="rId9" imgW="180975" imgH="171450" progId="Paint.Picture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3" y="4957763"/>
                        <a:ext cx="142875" cy="12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167438" y="4592638"/>
            <a:ext cx="1147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C´</a:t>
            </a:r>
          </a:p>
        </p:txBody>
      </p:sp>
      <p:graphicFrame>
        <p:nvGraphicFramePr>
          <p:cNvPr id="16411" name="Object 27"/>
          <p:cNvGraphicFramePr>
            <a:graphicFrameLocks noChangeAspect="1"/>
          </p:cNvGraphicFramePr>
          <p:nvPr/>
        </p:nvGraphicFramePr>
        <p:xfrm>
          <a:off x="6059488" y="4797425"/>
          <a:ext cx="1001712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BMP 图象" r:id="rId11" imgW="1047750" imgH="1543050" progId="Paint.Picture">
                  <p:embed/>
                </p:oleObj>
              </mc:Choice>
              <mc:Fallback>
                <p:oleObj name="BMP 图象" r:id="rId11" imgW="1047750" imgH="1543050" progId="Paint.Picture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488" y="4797425"/>
                        <a:ext cx="1001712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4953000" y="5340350"/>
          <a:ext cx="250348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位图图像" r:id="rId13" imgW="3371850" imgH="1190625" progId="Paint.Picture">
                  <p:embed/>
                </p:oleObj>
              </mc:Choice>
              <mc:Fallback>
                <p:oleObj name="位图图像" r:id="rId13" imgW="3371850" imgH="1190625" progId="Paint.Picture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0905"/>
                      <a:stretch>
                        <a:fillRect/>
                      </a:stretch>
                    </p:blipFill>
                    <p:spPr bwMode="auto">
                      <a:xfrm>
                        <a:off x="4953000" y="5340350"/>
                        <a:ext cx="250348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3" name="Group 39"/>
          <p:cNvGrpSpPr/>
          <p:nvPr/>
        </p:nvGrpSpPr>
        <p:grpSpPr bwMode="auto">
          <a:xfrm>
            <a:off x="990600" y="4418013"/>
            <a:ext cx="2743200" cy="1684337"/>
            <a:chOff x="672" y="2112"/>
            <a:chExt cx="1824" cy="1110"/>
          </a:xfrm>
        </p:grpSpPr>
        <p:graphicFrame>
          <p:nvGraphicFramePr>
            <p:cNvPr id="2057" name="Object 34"/>
            <p:cNvGraphicFramePr>
              <a:graphicFrameLocks noChangeAspect="1"/>
            </p:cNvGraphicFramePr>
            <p:nvPr/>
          </p:nvGraphicFramePr>
          <p:xfrm>
            <a:off x="912" y="2304"/>
            <a:ext cx="1344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BMP 图象" r:id="rId15" imgW="952500" imgH="581025" progId="Paint.Picture">
                    <p:embed/>
                  </p:oleObj>
                </mc:Choice>
                <mc:Fallback>
                  <p:oleObj name="BMP 图象" r:id="rId15" imgW="952500" imgH="581025" progId="Paint.Picture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304"/>
                          <a:ext cx="1344" cy="8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35"/>
            <p:cNvSpPr txBox="1">
              <a:spLocks noChangeArrowheads="1"/>
            </p:cNvSpPr>
            <p:nvPr/>
          </p:nvSpPr>
          <p:spPr bwMode="auto">
            <a:xfrm>
              <a:off x="2160" y="2736"/>
              <a:ext cx="336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B</a:t>
              </a:r>
            </a:p>
          </p:txBody>
        </p:sp>
        <p:sp>
          <p:nvSpPr>
            <p:cNvPr id="2066" name="Text Box 36"/>
            <p:cNvSpPr txBox="1">
              <a:spLocks noChangeArrowheads="1"/>
            </p:cNvSpPr>
            <p:nvPr/>
          </p:nvSpPr>
          <p:spPr bwMode="auto">
            <a:xfrm>
              <a:off x="1776" y="2112"/>
              <a:ext cx="336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C</a:t>
              </a:r>
            </a:p>
          </p:txBody>
        </p:sp>
        <p:sp>
          <p:nvSpPr>
            <p:cNvPr id="2067" name="Text Box 38"/>
            <p:cNvSpPr txBox="1">
              <a:spLocks noChangeArrowheads="1"/>
            </p:cNvSpPr>
            <p:nvPr/>
          </p:nvSpPr>
          <p:spPr bwMode="auto">
            <a:xfrm>
              <a:off x="672" y="2880"/>
              <a:ext cx="336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Wingdings 3" panose="05040102010807070707" pitchFamily="18" charset="2"/>
                </a:rPr>
                <a:t>A</a:t>
              </a:r>
            </a:p>
          </p:txBody>
        </p:sp>
      </p:grp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4083050" y="4383088"/>
          <a:ext cx="281463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位图图像" r:id="rId17" imgW="3324225" imgH="2743200" progId="Paint.Picture">
                  <p:embed/>
                </p:oleObj>
              </mc:Choice>
              <mc:Fallback>
                <p:oleObj name="位图图像" r:id="rId17" imgW="3324225" imgH="2743200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0488"/>
                      <a:stretch>
                        <a:fillRect/>
                      </a:stretch>
                    </p:blipFill>
                    <p:spPr bwMode="auto">
                      <a:xfrm>
                        <a:off x="4083050" y="4383088"/>
                        <a:ext cx="2814638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45" descr="图片5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639763" y="652463"/>
            <a:ext cx="15970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utoUpdateAnimBg="0"/>
      <p:bldP spid="164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8"/>
          <p:cNvSpPr txBox="1">
            <a:spLocks noChangeArrowheads="1"/>
          </p:cNvSpPr>
          <p:nvPr/>
        </p:nvSpPr>
        <p:spPr bwMode="auto">
          <a:xfrm>
            <a:off x="542925" y="2328863"/>
            <a:ext cx="8601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剪下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A′B′C′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 3" panose="05040102010807070707" pitchFamily="18" charset="2"/>
              </a:rPr>
              <a:t>放在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ABC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上，可以看到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A′B′C′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≌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ABC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，由此可以得到判定两个三角形全等的一种方法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 3" panose="05040102010807070707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724400" y="2457450"/>
            <a:ext cx="3352800" cy="1981200"/>
            <a:chOff x="528" y="1344"/>
            <a:chExt cx="2112" cy="1248"/>
          </a:xfrm>
        </p:grpSpPr>
        <p:sp>
          <p:nvSpPr>
            <p:cNvPr id="15378" name="Line 3"/>
            <p:cNvSpPr>
              <a:spLocks noChangeShapeType="1"/>
            </p:cNvSpPr>
            <p:nvPr/>
          </p:nvSpPr>
          <p:spPr bwMode="auto">
            <a:xfrm flipH="1">
              <a:off x="864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9" name="Line 4"/>
            <p:cNvSpPr>
              <a:spLocks noChangeShapeType="1"/>
            </p:cNvSpPr>
            <p:nvPr/>
          </p:nvSpPr>
          <p:spPr bwMode="auto">
            <a:xfrm>
              <a:off x="864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0" name="Line 5"/>
            <p:cNvSpPr>
              <a:spLocks noChangeShapeType="1"/>
            </p:cNvSpPr>
            <p:nvPr/>
          </p:nvSpPr>
          <p:spPr bwMode="auto">
            <a:xfrm>
              <a:off x="1296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1056" y="134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82" name="Text Box 7"/>
            <p:cNvSpPr txBox="1">
              <a:spLocks noChangeArrowheads="1"/>
            </p:cNvSpPr>
            <p:nvPr/>
          </p:nvSpPr>
          <p:spPr bwMode="auto">
            <a:xfrm>
              <a:off x="528" y="230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83" name="Text Box 8"/>
            <p:cNvSpPr txBox="1">
              <a:spLocks noChangeArrowheads="1"/>
            </p:cNvSpPr>
            <p:nvPr/>
          </p:nvSpPr>
          <p:spPr bwMode="auto">
            <a:xfrm>
              <a:off x="2160" y="230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4876800" y="4438650"/>
            <a:ext cx="3352800" cy="1981200"/>
            <a:chOff x="2976" y="1344"/>
            <a:chExt cx="2112" cy="1248"/>
          </a:xfrm>
        </p:grpSpPr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 flipH="1">
              <a:off x="3312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3312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>
              <a:off x="3744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3504" y="134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376" name="Text Box 14"/>
            <p:cNvSpPr txBox="1">
              <a:spLocks noChangeArrowheads="1"/>
            </p:cNvSpPr>
            <p:nvPr/>
          </p:nvSpPr>
          <p:spPr bwMode="auto">
            <a:xfrm>
              <a:off x="2976" y="230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5377" name="Text Box 15"/>
            <p:cNvSpPr txBox="1">
              <a:spLocks noChangeArrowheads="1"/>
            </p:cNvSpPr>
            <p:nvPr/>
          </p:nvSpPr>
          <p:spPr bwMode="auto">
            <a:xfrm>
              <a:off x="4608" y="230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066800" y="2609850"/>
            <a:ext cx="357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用数学语言表述：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066800" y="3143250"/>
            <a:ext cx="364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和△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DEF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838200" y="5276850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所以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 △ABC ≌△DEF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SSS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）</a:t>
            </a:r>
          </a:p>
        </p:txBody>
      </p:sp>
      <p:grpSp>
        <p:nvGrpSpPr>
          <p:cNvPr id="4" name="Group 19"/>
          <p:cNvGrpSpPr/>
          <p:nvPr/>
        </p:nvGrpSpPr>
        <p:grpSpPr bwMode="auto">
          <a:xfrm>
            <a:off x="838200" y="3600450"/>
            <a:ext cx="3505200" cy="1552575"/>
            <a:chOff x="384" y="2160"/>
            <a:chExt cx="2208" cy="1132"/>
          </a:xfrm>
        </p:grpSpPr>
        <p:sp>
          <p:nvSpPr>
            <p:cNvPr id="15370" name="Text Box 20"/>
            <p:cNvSpPr txBox="1">
              <a:spLocks noChangeArrowheads="1"/>
            </p:cNvSpPr>
            <p:nvPr/>
          </p:nvSpPr>
          <p:spPr bwMode="auto">
            <a:xfrm>
              <a:off x="384" y="2160"/>
              <a:ext cx="2208" cy="1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chemeClr val="accent2"/>
                  </a:solidFill>
                  <a:latin typeface="宋体" panose="02010600030101010101" pitchFamily="2" charset="-122"/>
                </a:rPr>
                <a:t>         </a:t>
              </a:r>
              <a:r>
                <a:rPr kumimoji="1" lang="en-US" altLang="zh-CN" sz="2400" b="1">
                  <a:solidFill>
                    <a:srgbClr val="3333FF"/>
                  </a:solidFill>
                  <a:latin typeface="宋体" panose="02010600030101010101" pitchFamily="2" charset="-122"/>
                </a:rPr>
                <a:t>AB=DE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3333FF"/>
                  </a:solidFill>
                  <a:latin typeface="宋体" panose="02010600030101010101" pitchFamily="2" charset="-122"/>
                </a:rPr>
                <a:t>         BC=EF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3333FF"/>
                  </a:solidFill>
                  <a:latin typeface="宋体" panose="02010600030101010101" pitchFamily="2" charset="-122"/>
                </a:rPr>
                <a:t>         CA=FD</a:t>
              </a:r>
            </a:p>
          </p:txBody>
        </p:sp>
        <p:sp>
          <p:nvSpPr>
            <p:cNvPr id="15371" name="AutoShape 21"/>
            <p:cNvSpPr/>
            <p:nvPr/>
          </p:nvSpPr>
          <p:spPr bwMode="auto">
            <a:xfrm>
              <a:off x="1023" y="2304"/>
              <a:ext cx="240" cy="912"/>
            </a:xfrm>
            <a:prstGeom prst="leftBrace">
              <a:avLst>
                <a:gd name="adj1" fmla="val 31667"/>
                <a:gd name="adj2" fmla="val 50000"/>
              </a:avLst>
            </a:prstGeom>
            <a:noFill/>
            <a:ln w="28575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368" name="Rectangle 23"/>
          <p:cNvSpPr>
            <a:spLocks noChangeArrowheads="1"/>
          </p:cNvSpPr>
          <p:nvPr/>
        </p:nvSpPr>
        <p:spPr bwMode="auto">
          <a:xfrm>
            <a:off x="838200" y="1225550"/>
            <a:ext cx="7391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三角形全等判定方法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三边分别相等的两个三角形全等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.(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简写为“边边边”或“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SSS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”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054100" y="4187825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3333FF"/>
                </a:solidFill>
                <a:latin typeface="Lucida Sans" panose="020B0602030504020204" pitchFamily="34" charset="0"/>
              </a:rPr>
              <a:t>因为</a:t>
            </a:r>
            <a:endParaRPr lang="en-US" altLang="zh-CN" sz="2400" b="1">
              <a:solidFill>
                <a:srgbClr val="3333FF"/>
              </a:solidFill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utoUpdateAnimBg="0"/>
      <p:bldP spid="14353" grpId="0" autoUpdateAnimBg="0"/>
      <p:bldP spid="14354" grpId="0" autoUpdateAnimBg="0"/>
      <p:bldP spid="143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71500" y="1876425"/>
            <a:ext cx="8001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如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图，△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是一个钢架，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是连接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的支架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试说明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：△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ABD≌ △ACD.</a:t>
            </a:r>
          </a:p>
        </p:txBody>
      </p:sp>
      <p:pic>
        <p:nvPicPr>
          <p:cNvPr id="16387" name="Picture 5" descr="http://www.pep.com.cn/images/200410/pic_204328.jpg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9100" y="2433638"/>
            <a:ext cx="2895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3497263"/>
            <a:ext cx="54864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>
              <a:lnSpc>
                <a:spcPct val="150000"/>
              </a:lnSpc>
            </a:pPr>
            <a:r>
              <a:rPr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  <a:ea typeface="楷体_GB2312" pitchFamily="49" charset="-122"/>
              </a:rPr>
              <a:t>分析</a:t>
            </a:r>
            <a:r>
              <a:rPr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：</a:t>
            </a:r>
            <a:r>
              <a:rPr lang="zh-CN" altLang="en-US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要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说</a:t>
            </a:r>
            <a:r>
              <a:rPr lang="zh-CN" altLang="en-US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明△</a:t>
            </a:r>
            <a:r>
              <a:rPr lang="en-US" altLang="zh-CN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ABD≌△ACD</a:t>
            </a:r>
            <a:r>
              <a:rPr lang="zh-CN" altLang="en-US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fontAlgn="b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首先看这两个三角形的三条边是</a:t>
            </a:r>
          </a:p>
          <a:p>
            <a:pPr eaLnBrk="1" fontAlgn="b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否对应相等</a:t>
            </a:r>
            <a:r>
              <a:rPr lang="en-US" altLang="zh-CN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6391" name="Rectangle 88"/>
          <p:cNvSpPr>
            <a:spLocks noChangeArrowheads="1"/>
          </p:cNvSpPr>
          <p:nvPr/>
        </p:nvSpPr>
        <p:spPr bwMode="auto">
          <a:xfrm>
            <a:off x="528638" y="1111250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 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69929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>
              <a:lnSpc>
                <a:spcPct val="150000"/>
              </a:lnSpc>
            </a:pPr>
            <a:r>
              <a:rPr lang="zh-CN" altLang="en-US" sz="2400" b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解析</a:t>
            </a:r>
            <a:r>
              <a:rPr lang="zh-CN" altLang="en-US" sz="2400" b="1">
                <a:solidFill>
                  <a:srgbClr val="FF00FF"/>
                </a:solidFill>
                <a:ea typeface="楷体_GB2312" pitchFamily="49" charset="-122"/>
              </a:rPr>
              <a:t>：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因为  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D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的中点</a:t>
            </a:r>
          </a:p>
          <a:p>
            <a:pPr eaLnBrk="1" fontAlgn="b">
              <a:lnSpc>
                <a:spcPct val="150000"/>
              </a:lnSpc>
            </a:pP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  所以  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BD=CD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609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/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在△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ABD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和△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ACD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中，</a:t>
            </a:r>
          </a:p>
        </p:txBody>
      </p:sp>
      <p:sp>
        <p:nvSpPr>
          <p:cNvPr id="17413" name="AutoShape 4"/>
          <p:cNvSpPr/>
          <p:nvPr/>
        </p:nvSpPr>
        <p:spPr bwMode="auto">
          <a:xfrm>
            <a:off x="2741613" y="3505200"/>
            <a:ext cx="266700" cy="1389063"/>
          </a:xfrm>
          <a:prstGeom prst="leftBrace">
            <a:avLst>
              <a:gd name="adj1" fmla="val 43403"/>
              <a:gd name="adj2" fmla="val 50000"/>
            </a:avLst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zh-CN" altLang="zh-CN">
              <a:solidFill>
                <a:srgbClr val="FF3300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125788" y="3352800"/>
            <a:ext cx="405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/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AB=AC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092450" y="3962400"/>
            <a:ext cx="346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/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BD=CD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（已证）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140075" y="4572000"/>
            <a:ext cx="402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/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AD=AD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（公共边）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1908175" y="5068888"/>
            <a:ext cx="5248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/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△ABD ≌ △ACD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SSS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pic>
        <p:nvPicPr>
          <p:cNvPr id="17418" name="Picture 12" descr="http://www.pep.com.cn/images/200410/pic_204328.jpg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5650" y="1050925"/>
            <a:ext cx="2895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1941513" y="3965575"/>
            <a:ext cx="982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Lucida Sans" panose="020B0602030504020204" pitchFamily="34" charset="0"/>
              </a:rPr>
              <a:t>因为</a:t>
            </a:r>
            <a:endParaRPr lang="en-US" altLang="zh-CN" sz="2400" b="1">
              <a:solidFill>
                <a:srgbClr val="FF3300"/>
              </a:solidFill>
              <a:latin typeface="Lucida Sans" panose="020B0602030504020204" pitchFamily="34" charset="0"/>
            </a:endParaRPr>
          </a:p>
        </p:txBody>
      </p:sp>
      <p:pic>
        <p:nvPicPr>
          <p:cNvPr id="17420" name="Picture 15" descr="20074151936391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5875" y="1984375"/>
            <a:ext cx="9525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700088" y="2352675"/>
            <a:ext cx="4268787" cy="2282825"/>
          </a:xfrm>
          <a:prstGeom prst="rect">
            <a:avLst/>
          </a:prstGeom>
          <a:noFill/>
          <a:ln w="254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解析：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ABC≌△DCB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理由如下：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 = DC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 = DB</a:t>
            </a:r>
          </a:p>
        </p:txBody>
      </p:sp>
      <p:sp>
        <p:nvSpPr>
          <p:cNvPr id="29769" name="AutoShape 73"/>
          <p:cNvSpPr/>
          <p:nvPr/>
        </p:nvSpPr>
        <p:spPr bwMode="auto">
          <a:xfrm>
            <a:off x="2028825" y="3797300"/>
            <a:ext cx="219075" cy="1077913"/>
          </a:xfrm>
          <a:prstGeom prst="leftBrace">
            <a:avLst>
              <a:gd name="adj1" fmla="val 99271"/>
              <a:gd name="adj2" fmla="val 50000"/>
            </a:avLst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8436" name="Group 74"/>
          <p:cNvGrpSpPr/>
          <p:nvPr/>
        </p:nvGrpSpPr>
        <p:grpSpPr bwMode="auto">
          <a:xfrm>
            <a:off x="4695825" y="2306638"/>
            <a:ext cx="3603625" cy="1535112"/>
            <a:chOff x="3379" y="890"/>
            <a:chExt cx="2177" cy="968"/>
          </a:xfrm>
        </p:grpSpPr>
        <p:grpSp>
          <p:nvGrpSpPr>
            <p:cNvPr id="18444" name="Group 75"/>
            <p:cNvGrpSpPr/>
            <p:nvPr/>
          </p:nvGrpSpPr>
          <p:grpSpPr bwMode="auto">
            <a:xfrm>
              <a:off x="3651" y="1026"/>
              <a:ext cx="1576" cy="590"/>
              <a:chOff x="7183" y="10959"/>
              <a:chExt cx="1445" cy="627"/>
            </a:xfrm>
          </p:grpSpPr>
          <p:sp>
            <p:nvSpPr>
              <p:cNvPr id="18449" name="Line 76"/>
              <p:cNvSpPr>
                <a:spLocks noChangeShapeType="1"/>
              </p:cNvSpPr>
              <p:nvPr/>
            </p:nvSpPr>
            <p:spPr bwMode="auto">
              <a:xfrm flipH="1">
                <a:off x="7188" y="10962"/>
                <a:ext cx="36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0" name="Line 77"/>
              <p:cNvSpPr>
                <a:spLocks noChangeShapeType="1"/>
              </p:cNvSpPr>
              <p:nvPr/>
            </p:nvSpPr>
            <p:spPr bwMode="auto">
              <a:xfrm flipV="1">
                <a:off x="7183" y="11580"/>
                <a:ext cx="1435" cy="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1" name="Line 78"/>
              <p:cNvSpPr>
                <a:spLocks noChangeShapeType="1"/>
              </p:cNvSpPr>
              <p:nvPr/>
            </p:nvSpPr>
            <p:spPr bwMode="auto">
              <a:xfrm>
                <a:off x="7548" y="10962"/>
                <a:ext cx="108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2" name="Line 79"/>
              <p:cNvSpPr>
                <a:spLocks noChangeShapeType="1"/>
              </p:cNvSpPr>
              <p:nvPr/>
            </p:nvSpPr>
            <p:spPr bwMode="auto">
              <a:xfrm flipV="1">
                <a:off x="7183" y="10959"/>
                <a:ext cx="108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3" name="Line 80"/>
              <p:cNvSpPr>
                <a:spLocks noChangeShapeType="1"/>
              </p:cNvSpPr>
              <p:nvPr/>
            </p:nvSpPr>
            <p:spPr bwMode="auto">
              <a:xfrm flipH="1" flipV="1">
                <a:off x="8263" y="10959"/>
                <a:ext cx="36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39" name="Text Box 81"/>
            <p:cNvSpPr txBox="1">
              <a:spLocks noChangeArrowheads="1"/>
            </p:cNvSpPr>
            <p:nvPr/>
          </p:nvSpPr>
          <p:spPr bwMode="auto">
            <a:xfrm>
              <a:off x="3742" y="890"/>
              <a:ext cx="316" cy="288"/>
            </a:xfrm>
            <a:prstGeom prst="rect">
              <a:avLst/>
            </a:prstGeom>
            <a:noFill/>
            <a:ln w="5715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3340" name="Text Box 82"/>
            <p:cNvSpPr txBox="1">
              <a:spLocks noChangeArrowheads="1"/>
            </p:cNvSpPr>
            <p:nvPr/>
          </p:nvSpPr>
          <p:spPr bwMode="auto">
            <a:xfrm>
              <a:off x="3379" y="1570"/>
              <a:ext cx="317" cy="288"/>
            </a:xfrm>
            <a:prstGeom prst="rect">
              <a:avLst/>
            </a:prstGeom>
            <a:noFill/>
            <a:ln w="5715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3341" name="Text Box 83"/>
            <p:cNvSpPr txBox="1">
              <a:spLocks noChangeArrowheads="1"/>
            </p:cNvSpPr>
            <p:nvPr/>
          </p:nvSpPr>
          <p:spPr bwMode="auto">
            <a:xfrm>
              <a:off x="5193" y="1525"/>
              <a:ext cx="363" cy="288"/>
            </a:xfrm>
            <a:prstGeom prst="rect">
              <a:avLst/>
            </a:prstGeom>
            <a:noFill/>
            <a:ln w="5715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3342" name="Text Box 84"/>
            <p:cNvSpPr txBox="1">
              <a:spLocks noChangeArrowheads="1"/>
            </p:cNvSpPr>
            <p:nvPr/>
          </p:nvSpPr>
          <p:spPr bwMode="auto">
            <a:xfrm>
              <a:off x="4830" y="935"/>
              <a:ext cx="363" cy="288"/>
            </a:xfrm>
            <a:prstGeom prst="rect">
              <a:avLst/>
            </a:prstGeom>
            <a:noFill/>
            <a:ln w="5715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3216275" y="4106863"/>
            <a:ext cx="4038600" cy="457200"/>
          </a:xfrm>
          <a:prstGeom prst="rect">
            <a:avLst/>
          </a:prstGeom>
          <a:noFill/>
          <a:ln w="254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△ABC≌             </a:t>
            </a:r>
          </a:p>
        </p:txBody>
      </p:sp>
      <p:sp>
        <p:nvSpPr>
          <p:cNvPr id="13319" name="Rectangle 88"/>
          <p:cNvSpPr>
            <a:spLocks noChangeArrowheads="1"/>
          </p:cNvSpPr>
          <p:nvPr/>
        </p:nvSpPr>
        <p:spPr bwMode="auto">
          <a:xfrm>
            <a:off x="304800" y="1846263"/>
            <a:ext cx="8312150" cy="457200"/>
          </a:xfrm>
          <a:prstGeom prst="rect">
            <a:avLst/>
          </a:prstGeom>
          <a:noFill/>
          <a:ln w="5715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如图，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AB=CD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AC=BD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，△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和△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DCB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是否全等？</a:t>
            </a:r>
          </a:p>
        </p:txBody>
      </p:sp>
      <p:sp>
        <p:nvSpPr>
          <p:cNvPr id="29787" name="Line 91"/>
          <p:cNvSpPr>
            <a:spLocks noChangeShapeType="1"/>
          </p:cNvSpPr>
          <p:nvPr/>
        </p:nvSpPr>
        <p:spPr bwMode="auto">
          <a:xfrm>
            <a:off x="3638550" y="4340225"/>
            <a:ext cx="9001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tailEnd type="triangle" w="med" len="med"/>
          </a:ln>
          <a:effectLst>
            <a:outerShdw dist="35921" dir="2700000" sy="50000" kx="2115830" algn="bl" rotWithShape="0">
              <a:schemeClr val="bg1">
                <a:alpha val="79999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5527675" y="4119563"/>
            <a:ext cx="1325563" cy="457200"/>
          </a:xfrm>
          <a:prstGeom prst="rect">
            <a:avLst/>
          </a:prstGeom>
          <a:noFill/>
          <a:ln w="5715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△DCB</a:t>
            </a:r>
          </a:p>
        </p:txBody>
      </p:sp>
      <p:sp>
        <p:nvSpPr>
          <p:cNvPr id="29789" name="Text Box 93"/>
          <p:cNvSpPr txBox="1">
            <a:spLocks noChangeArrowheads="1"/>
          </p:cNvSpPr>
          <p:nvPr/>
        </p:nvSpPr>
        <p:spPr bwMode="auto">
          <a:xfrm>
            <a:off x="1878013" y="4581525"/>
            <a:ext cx="1824037" cy="457200"/>
          </a:xfrm>
          <a:prstGeom prst="rect">
            <a:avLst/>
          </a:prstGeom>
          <a:noFill/>
          <a:ln w="254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BC= CB</a:t>
            </a:r>
          </a:p>
        </p:txBody>
      </p:sp>
      <p:sp>
        <p:nvSpPr>
          <p:cNvPr id="29793" name="Text Box 97"/>
          <p:cNvSpPr txBox="1">
            <a:spLocks noChangeArrowheads="1"/>
          </p:cNvSpPr>
          <p:nvPr/>
        </p:nvSpPr>
        <p:spPr bwMode="auto">
          <a:xfrm>
            <a:off x="6370638" y="4106863"/>
            <a:ext cx="147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SSS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43" name="Rectangle 108"/>
          <p:cNvSpPr>
            <a:spLocks noChangeArrowheads="1"/>
          </p:cNvSpPr>
          <p:nvPr/>
        </p:nvSpPr>
        <p:spPr bwMode="auto">
          <a:xfrm>
            <a:off x="639763" y="1174750"/>
            <a:ext cx="407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9" grpId="0" animBg="1"/>
      <p:bldP spid="29782" grpId="0"/>
      <p:bldP spid="29788" grpId="0" autoUpdateAnimBg="0"/>
      <p:bldP spid="29789" grpId="0" autoUpdateAnimBg="0"/>
      <p:bldP spid="297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60"/>
          <p:cNvSpPr>
            <a:spLocks noChangeArrowheads="1"/>
          </p:cNvSpPr>
          <p:nvPr/>
        </p:nvSpPr>
        <p:spPr bwMode="auto">
          <a:xfrm>
            <a:off x="652463" y="2430463"/>
            <a:ext cx="5746750" cy="1735137"/>
          </a:xfrm>
          <a:prstGeom prst="rect">
            <a:avLst/>
          </a:prstGeom>
          <a:noFill/>
          <a:ln w="5715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D,F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是线段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上的两点，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AB=EC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AF=ED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，要使△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ABF≌△ECD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，还需要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____________________________.             </a:t>
            </a:r>
          </a:p>
        </p:txBody>
      </p:sp>
      <p:grpSp>
        <p:nvGrpSpPr>
          <p:cNvPr id="19459" name="Group 61"/>
          <p:cNvGrpSpPr/>
          <p:nvPr/>
        </p:nvGrpSpPr>
        <p:grpSpPr bwMode="auto">
          <a:xfrm>
            <a:off x="4868863" y="2408238"/>
            <a:ext cx="4797425" cy="2278062"/>
            <a:chOff x="2880" y="2601"/>
            <a:chExt cx="3711" cy="1623"/>
          </a:xfrm>
        </p:grpSpPr>
        <p:grpSp>
          <p:nvGrpSpPr>
            <p:cNvPr id="19462" name="Group 62"/>
            <p:cNvGrpSpPr/>
            <p:nvPr/>
          </p:nvGrpSpPr>
          <p:grpSpPr bwMode="auto">
            <a:xfrm>
              <a:off x="3984" y="2928"/>
              <a:ext cx="1565" cy="719"/>
              <a:chOff x="7178" y="9396"/>
              <a:chExt cx="2165" cy="627"/>
            </a:xfrm>
          </p:grpSpPr>
          <p:sp>
            <p:nvSpPr>
              <p:cNvPr id="19466" name="Line 63"/>
              <p:cNvSpPr>
                <a:spLocks noChangeShapeType="1"/>
              </p:cNvSpPr>
              <p:nvPr/>
            </p:nvSpPr>
            <p:spPr bwMode="auto">
              <a:xfrm flipH="1">
                <a:off x="7183" y="9399"/>
                <a:ext cx="36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7" name="Line 64"/>
              <p:cNvSpPr>
                <a:spLocks noChangeShapeType="1"/>
              </p:cNvSpPr>
              <p:nvPr/>
            </p:nvSpPr>
            <p:spPr bwMode="auto">
              <a:xfrm>
                <a:off x="7178" y="10020"/>
                <a:ext cx="21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8" name="Line 65"/>
              <p:cNvSpPr>
                <a:spLocks noChangeShapeType="1"/>
              </p:cNvSpPr>
              <p:nvPr/>
            </p:nvSpPr>
            <p:spPr bwMode="auto">
              <a:xfrm>
                <a:off x="7543" y="9399"/>
                <a:ext cx="108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9" name="Line 66"/>
              <p:cNvSpPr>
                <a:spLocks noChangeShapeType="1"/>
              </p:cNvSpPr>
              <p:nvPr/>
            </p:nvSpPr>
            <p:spPr bwMode="auto">
              <a:xfrm flipV="1">
                <a:off x="7898" y="9396"/>
                <a:ext cx="108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0" name="Line 67"/>
              <p:cNvSpPr>
                <a:spLocks noChangeShapeType="1"/>
              </p:cNvSpPr>
              <p:nvPr/>
            </p:nvSpPr>
            <p:spPr bwMode="auto">
              <a:xfrm flipH="1" flipV="1">
                <a:off x="8983" y="9399"/>
                <a:ext cx="360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30" name="Text Box 68"/>
            <p:cNvSpPr txBox="1">
              <a:spLocks noChangeArrowheads="1"/>
            </p:cNvSpPr>
            <p:nvPr/>
          </p:nvSpPr>
          <p:spPr bwMode="auto">
            <a:xfrm>
              <a:off x="3993" y="2601"/>
              <a:ext cx="473" cy="326"/>
            </a:xfrm>
            <a:prstGeom prst="rect">
              <a:avLst/>
            </a:prstGeom>
            <a:noFill/>
            <a:ln w="5715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3331" name="Text Box 69"/>
            <p:cNvSpPr txBox="1">
              <a:spLocks noChangeArrowheads="1"/>
            </p:cNvSpPr>
            <p:nvPr/>
          </p:nvSpPr>
          <p:spPr bwMode="auto">
            <a:xfrm>
              <a:off x="4903" y="2649"/>
              <a:ext cx="517" cy="328"/>
            </a:xfrm>
            <a:prstGeom prst="rect">
              <a:avLst/>
            </a:prstGeom>
            <a:noFill/>
            <a:ln w="5715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2880" y="3378"/>
              <a:ext cx="3711" cy="84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                                                           </a:t>
              </a:r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 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</a:t>
              </a:r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D  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 </a:t>
              </a:r>
              <a:r>
                <a:rPr lang="en-US" altLang="zh-CN" sz="2400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  <a:p>
              <a:pPr algn="ctr" eaLnBrk="0" hangingPunct="0">
                <a:defRPr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</a:p>
          </p:txBody>
        </p:sp>
      </p:grpSp>
      <p:sp>
        <p:nvSpPr>
          <p:cNvPr id="29791" name="Text Box 95"/>
          <p:cNvSpPr txBox="1">
            <a:spLocks noChangeArrowheads="1"/>
          </p:cNvSpPr>
          <p:nvPr/>
        </p:nvSpPr>
        <p:spPr bwMode="auto">
          <a:xfrm>
            <a:off x="1323975" y="3662363"/>
            <a:ext cx="1219200" cy="457200"/>
          </a:xfrm>
          <a:prstGeom prst="rect">
            <a:avLst/>
          </a:prstGeom>
          <a:noFill/>
          <a:ln w="5715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BF=CD</a:t>
            </a:r>
          </a:p>
        </p:txBody>
      </p:sp>
      <p:sp>
        <p:nvSpPr>
          <p:cNvPr id="29792" name="Text Box 96"/>
          <p:cNvSpPr txBox="1">
            <a:spLocks noChangeArrowheads="1"/>
          </p:cNvSpPr>
          <p:nvPr/>
        </p:nvSpPr>
        <p:spPr bwMode="auto">
          <a:xfrm>
            <a:off x="1865313" y="3646488"/>
            <a:ext cx="4430712" cy="457200"/>
          </a:xfrm>
          <a:prstGeom prst="rect">
            <a:avLst/>
          </a:prstGeom>
          <a:noFill/>
          <a:ln w="5715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BD=CF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（答案不唯一）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1" grpId="0" autoUpdateAnimBg="0"/>
      <p:bldP spid="2979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679450" y="4913313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△ABD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≌△CDB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52463" y="855663"/>
            <a:ext cx="8763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如图，在四边形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中，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AB=CD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AD=BC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，则∠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A=∠C.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请</a:t>
            </a:r>
          </a:p>
          <a:p>
            <a:pPr eaLnBrk="1" hangingPunct="1">
              <a:lnSpc>
                <a:spcPct val="17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说明理由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0484" name="Group 5"/>
          <p:cNvGrpSpPr/>
          <p:nvPr/>
        </p:nvGrpSpPr>
        <p:grpSpPr bwMode="auto">
          <a:xfrm>
            <a:off x="4953000" y="2009775"/>
            <a:ext cx="3579813" cy="2398713"/>
            <a:chOff x="3014" y="610"/>
            <a:chExt cx="2447" cy="1700"/>
          </a:xfrm>
        </p:grpSpPr>
        <p:sp>
          <p:nvSpPr>
            <p:cNvPr id="20494" name="Line 6"/>
            <p:cNvSpPr>
              <a:spLocks noChangeShapeType="1"/>
            </p:cNvSpPr>
            <p:nvPr/>
          </p:nvSpPr>
          <p:spPr bwMode="auto">
            <a:xfrm>
              <a:off x="3456" y="864"/>
              <a:ext cx="17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Line 7"/>
            <p:cNvSpPr>
              <a:spLocks noChangeShapeType="1"/>
            </p:cNvSpPr>
            <p:nvPr/>
          </p:nvSpPr>
          <p:spPr bwMode="auto">
            <a:xfrm flipH="1">
              <a:off x="3120" y="864"/>
              <a:ext cx="336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Line 8"/>
            <p:cNvSpPr>
              <a:spLocks noChangeShapeType="1"/>
            </p:cNvSpPr>
            <p:nvPr/>
          </p:nvSpPr>
          <p:spPr bwMode="auto">
            <a:xfrm>
              <a:off x="3120" y="1968"/>
              <a:ext cx="18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Line 9"/>
            <p:cNvSpPr>
              <a:spLocks noChangeShapeType="1"/>
            </p:cNvSpPr>
            <p:nvPr/>
          </p:nvSpPr>
          <p:spPr bwMode="auto">
            <a:xfrm flipH="1">
              <a:off x="4944" y="864"/>
              <a:ext cx="288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Line 10"/>
            <p:cNvSpPr>
              <a:spLocks noChangeShapeType="1"/>
            </p:cNvSpPr>
            <p:nvPr/>
          </p:nvSpPr>
          <p:spPr bwMode="auto">
            <a:xfrm>
              <a:off x="3456" y="864"/>
              <a:ext cx="1488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9" name="Text Box 11"/>
            <p:cNvSpPr txBox="1">
              <a:spLocks noChangeArrowheads="1"/>
            </p:cNvSpPr>
            <p:nvPr/>
          </p:nvSpPr>
          <p:spPr bwMode="auto">
            <a:xfrm>
              <a:off x="3014" y="1986"/>
              <a:ext cx="277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  <a:ea typeface="华文行楷" panose="02010800040101010101" pitchFamily="2" charset="-122"/>
                </a:rPr>
                <a:t>A</a:t>
              </a:r>
            </a:p>
          </p:txBody>
        </p:sp>
        <p:sp>
          <p:nvSpPr>
            <p:cNvPr id="20500" name="Text Box 12"/>
            <p:cNvSpPr txBox="1">
              <a:spLocks noChangeArrowheads="1"/>
            </p:cNvSpPr>
            <p:nvPr/>
          </p:nvSpPr>
          <p:spPr bwMode="auto">
            <a:xfrm>
              <a:off x="4800" y="1978"/>
              <a:ext cx="265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  <a:ea typeface="华文行楷" panose="02010800040101010101" pitchFamily="2" charset="-122"/>
                </a:rPr>
                <a:t>B</a:t>
              </a:r>
            </a:p>
          </p:txBody>
        </p:sp>
        <p:sp>
          <p:nvSpPr>
            <p:cNvPr id="20501" name="Text Box 13"/>
            <p:cNvSpPr txBox="1">
              <a:spLocks noChangeArrowheads="1"/>
            </p:cNvSpPr>
            <p:nvPr/>
          </p:nvSpPr>
          <p:spPr bwMode="auto">
            <a:xfrm>
              <a:off x="5184" y="610"/>
              <a:ext cx="277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  <a:ea typeface="华文行楷" panose="02010800040101010101" pitchFamily="2" charset="-122"/>
                </a:rPr>
                <a:t>C</a:t>
              </a:r>
            </a:p>
          </p:txBody>
        </p:sp>
        <p:sp>
          <p:nvSpPr>
            <p:cNvPr id="20502" name="Text Box 14"/>
            <p:cNvSpPr txBox="1">
              <a:spLocks noChangeArrowheads="1"/>
            </p:cNvSpPr>
            <p:nvPr/>
          </p:nvSpPr>
          <p:spPr bwMode="auto">
            <a:xfrm>
              <a:off x="3360" y="610"/>
              <a:ext cx="277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  <a:ea typeface="华文行楷" panose="02010800040101010101" pitchFamily="2" charset="-122"/>
                </a:rPr>
                <a:t>D</a:t>
              </a:r>
            </a:p>
          </p:txBody>
        </p:sp>
      </p:grpSp>
      <p:sp>
        <p:nvSpPr>
          <p:cNvPr id="28687" name="AutoShape 15"/>
          <p:cNvSpPr/>
          <p:nvPr/>
        </p:nvSpPr>
        <p:spPr bwMode="auto">
          <a:xfrm>
            <a:off x="1663700" y="3198813"/>
            <a:ext cx="152400" cy="1446212"/>
          </a:xfrm>
          <a:prstGeom prst="leftBrace">
            <a:avLst>
              <a:gd name="adj1" fmla="val 91645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708025" y="2424113"/>
            <a:ext cx="388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解析：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CDB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1839913" y="3000375"/>
            <a:ext cx="332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AB=CD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828800" y="3686175"/>
            <a:ext cx="380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AD=CB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828800" y="43195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BD=DB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743200" y="4295775"/>
            <a:ext cx="399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（公共边）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3660775" y="4913313"/>
            <a:ext cx="231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SSS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1066800" y="5514975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∠A= ∠C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                       ）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3451225" y="5495925"/>
            <a:ext cx="427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全等三角形的对应角相等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7" grpId="0"/>
      <p:bldP spid="28687" grpId="0" animBg="1"/>
      <p:bldP spid="28690" grpId="0"/>
      <p:bldP spid="28700" grpId="0"/>
      <p:bldP spid="28701" grpId="0"/>
      <p:bldP spid="28702" grpId="0"/>
      <p:bldP spid="28703" grpId="0"/>
      <p:bldP spid="28715" grpId="0"/>
      <p:bldP spid="28726" grpId="0"/>
      <p:bldP spid="287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25525" y="4995863"/>
            <a:ext cx="6527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△ABC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△DEF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全等，则有：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①AB=DE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；②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BC=EF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；③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CA=FD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④∠A=∠D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 ⑤∠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B=∠E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 ⑥∠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C=∠F.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609600" y="3276600"/>
            <a:ext cx="3276600" cy="1687513"/>
            <a:chOff x="528" y="1344"/>
            <a:chExt cx="2112" cy="1316"/>
          </a:xfrm>
        </p:grpSpPr>
        <p:sp>
          <p:nvSpPr>
            <p:cNvPr id="5136" name="Line 6"/>
            <p:cNvSpPr>
              <a:spLocks noChangeShapeType="1"/>
            </p:cNvSpPr>
            <p:nvPr/>
          </p:nvSpPr>
          <p:spPr bwMode="auto">
            <a:xfrm flipH="1">
              <a:off x="864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7" name="Line 7"/>
            <p:cNvSpPr>
              <a:spLocks noChangeShapeType="1"/>
            </p:cNvSpPr>
            <p:nvPr/>
          </p:nvSpPr>
          <p:spPr bwMode="auto">
            <a:xfrm>
              <a:off x="864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8" name="Line 8"/>
            <p:cNvSpPr>
              <a:spLocks noChangeShapeType="1"/>
            </p:cNvSpPr>
            <p:nvPr/>
          </p:nvSpPr>
          <p:spPr bwMode="auto">
            <a:xfrm>
              <a:off x="1296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9" name="Text Box 9"/>
            <p:cNvSpPr txBox="1">
              <a:spLocks noChangeArrowheads="1"/>
            </p:cNvSpPr>
            <p:nvPr/>
          </p:nvSpPr>
          <p:spPr bwMode="auto">
            <a:xfrm>
              <a:off x="1056" y="1344"/>
              <a:ext cx="38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528" y="2303"/>
              <a:ext cx="576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41" name="Text Box 11"/>
            <p:cNvSpPr txBox="1">
              <a:spLocks noChangeArrowheads="1"/>
            </p:cNvSpPr>
            <p:nvPr/>
          </p:nvSpPr>
          <p:spPr bwMode="auto">
            <a:xfrm>
              <a:off x="2160" y="2304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4419600" y="3276600"/>
            <a:ext cx="3124200" cy="1692275"/>
            <a:chOff x="2976" y="1344"/>
            <a:chExt cx="2112" cy="1316"/>
          </a:xfrm>
        </p:grpSpPr>
        <p:sp>
          <p:nvSpPr>
            <p:cNvPr id="5130" name="Line 13"/>
            <p:cNvSpPr>
              <a:spLocks noChangeShapeType="1"/>
            </p:cNvSpPr>
            <p:nvPr/>
          </p:nvSpPr>
          <p:spPr bwMode="auto">
            <a:xfrm flipH="1">
              <a:off x="3312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1" name="Line 14"/>
            <p:cNvSpPr>
              <a:spLocks noChangeShapeType="1"/>
            </p:cNvSpPr>
            <p:nvPr/>
          </p:nvSpPr>
          <p:spPr bwMode="auto">
            <a:xfrm>
              <a:off x="3312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2" name="Line 15"/>
            <p:cNvSpPr>
              <a:spLocks noChangeShapeType="1"/>
            </p:cNvSpPr>
            <p:nvPr/>
          </p:nvSpPr>
          <p:spPr bwMode="auto">
            <a:xfrm>
              <a:off x="3744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Text Box 16"/>
            <p:cNvSpPr txBox="1">
              <a:spLocks noChangeArrowheads="1"/>
            </p:cNvSpPr>
            <p:nvPr/>
          </p:nvSpPr>
          <p:spPr bwMode="auto">
            <a:xfrm>
              <a:off x="3504" y="1344"/>
              <a:ext cx="38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34" name="Text Box 17"/>
            <p:cNvSpPr txBox="1">
              <a:spLocks noChangeArrowheads="1"/>
            </p:cNvSpPr>
            <p:nvPr/>
          </p:nvSpPr>
          <p:spPr bwMode="auto">
            <a:xfrm>
              <a:off x="2976" y="2304"/>
              <a:ext cx="57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4608" y="2304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5125" name="Text Box 19"/>
          <p:cNvSpPr txBox="1">
            <a:spLocks noChangeArrowheads="1"/>
          </p:cNvSpPr>
          <p:nvPr/>
        </p:nvSpPr>
        <p:spPr bwMode="auto">
          <a:xfrm>
            <a:off x="838200" y="1752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什么叫全等三角形？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1295400" y="2286000"/>
            <a:ext cx="728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能够完全重合的两个三角形叫做全等三角形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838200" y="2895600"/>
            <a:ext cx="640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全等三角形有什么性质？</a:t>
            </a:r>
          </a:p>
        </p:txBody>
      </p:sp>
      <p:pic>
        <p:nvPicPr>
          <p:cNvPr id="5129" name="Picture 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97200" y="717550"/>
            <a:ext cx="27257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autoUpdateAnimBg="0"/>
      <p:bldP spid="60436" grpId="0" build="p" autoUpdateAnimBg="0"/>
      <p:bldP spid="6043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90625" y="2081213"/>
            <a:ext cx="6240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通过本课时的学习，需要我们掌握：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662113" y="3051175"/>
            <a:ext cx="604361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1243013" y="2670175"/>
            <a:ext cx="79009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三角形全等的判定方法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4——SSS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利用“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SSS”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可以证明简单的三角形全等问题．</a:t>
            </a:r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27375" y="1096963"/>
            <a:ext cx="223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47700" y="1657350"/>
            <a:ext cx="49164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AE=AD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BD=CE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试说明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：△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AEB ≌ △ ADC.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-130175" y="2901950"/>
            <a:ext cx="882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kumimoji="1" lang="en-US" altLang="zh-CN"/>
              <a:t>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BD=CE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BD-ED=CE-ED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BE=CD.</a:t>
            </a:r>
          </a:p>
        </p:txBody>
      </p:sp>
      <p:grpSp>
        <p:nvGrpSpPr>
          <p:cNvPr id="2" name="Group 26"/>
          <p:cNvGrpSpPr/>
          <p:nvPr/>
        </p:nvGrpSpPr>
        <p:grpSpPr bwMode="auto">
          <a:xfrm>
            <a:off x="1016000" y="3425825"/>
            <a:ext cx="6462713" cy="2678113"/>
            <a:chOff x="640" y="2158"/>
            <a:chExt cx="4071" cy="1687"/>
          </a:xfrm>
        </p:grpSpPr>
        <p:sp>
          <p:nvSpPr>
            <p:cNvPr id="22535" name="Text Box 18"/>
            <p:cNvSpPr txBox="1">
              <a:spLocks noChangeArrowheads="1"/>
            </p:cNvSpPr>
            <p:nvPr/>
          </p:nvSpPr>
          <p:spPr bwMode="auto">
            <a:xfrm>
              <a:off x="640" y="2158"/>
              <a:ext cx="4071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在</a:t>
              </a:r>
              <a:r>
                <a:rPr kumimoji="1" lang="zh-CN" altLang="en-US" b="1">
                  <a:solidFill>
                    <a:srgbClr val="FF0000"/>
                  </a:solidFill>
                </a:rPr>
                <a:t>△</a:t>
              </a:r>
              <a:r>
                <a:rPr kumimoji="1" lang="zh-CN" altLang="en-US"/>
                <a:t> 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AEB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和</a:t>
              </a:r>
              <a:r>
                <a:rPr kumimoji="1" lang="zh-CN" altLang="en-US" b="1">
                  <a:solidFill>
                    <a:srgbClr val="FF0000"/>
                  </a:solidFill>
                </a:rPr>
                <a:t>△</a:t>
              </a:r>
              <a:r>
                <a:rPr kumimoji="1" lang="zh-CN" altLang="en-US"/>
                <a:t> 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ADC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中，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AB=AC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AE=AD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BE=CD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所以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  △AEB ≌ △ADC  (SSS)</a:t>
              </a:r>
            </a:p>
          </p:txBody>
        </p:sp>
        <p:sp>
          <p:nvSpPr>
            <p:cNvPr id="22536" name="AutoShape 19"/>
            <p:cNvSpPr/>
            <p:nvPr/>
          </p:nvSpPr>
          <p:spPr bwMode="auto">
            <a:xfrm>
              <a:off x="2252" y="2611"/>
              <a:ext cx="101" cy="793"/>
            </a:xfrm>
            <a:prstGeom prst="leftBrace">
              <a:avLst>
                <a:gd name="adj1" fmla="val 65429"/>
                <a:gd name="adj2" fmla="val 52356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2533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3125" y="762000"/>
            <a:ext cx="2730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1" descr="未标题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2375" y="790575"/>
            <a:ext cx="247015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736600" y="433388"/>
            <a:ext cx="84074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AC=FE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BC=DE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在一条直线上，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AD=FB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（如图），要用“边边边”证明△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 ≌△ FDE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除了已知中的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AC=FE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BC=DE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以外，还应该有什么条件？怎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样才能得到这个条件？</a:t>
            </a:r>
          </a:p>
        </p:txBody>
      </p:sp>
      <p:pic>
        <p:nvPicPr>
          <p:cNvPr id="23555" name="Picture 5" descr="http://www.pep.com.cn/images/200410/pic_204329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5089843" y="2428875"/>
            <a:ext cx="365760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17525" y="2655888"/>
            <a:ext cx="61499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9933FF"/>
                </a:solidFill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9933FF"/>
                </a:solidFill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9933FF"/>
                </a:solidFill>
                <a:ea typeface="楷体_GB2312" pitchFamily="49" charset="-122"/>
              </a:rPr>
              <a:t>】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要说明△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 ≌△FDE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还应该有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AB=FD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这个条件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54050" y="3841750"/>
            <a:ext cx="4876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与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DF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的公共部分，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且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AD=BF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AD+DB=BF+DB  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AB=FD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uiExpand="1" build="p" autoUpdateAnimBg="0"/>
      <p:bldP spid="80903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627063" y="685800"/>
            <a:ext cx="8516937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8255">
              <a:lnSpc>
                <a:spcPct val="150000"/>
              </a:lnSpc>
              <a:tabLst>
                <a:tab pos="2568575" algn="l"/>
              </a:tabLst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（昆明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中考）如图，点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在一条直线上，且</a:t>
            </a:r>
          </a:p>
          <a:p>
            <a:pPr indent="8255">
              <a:lnSpc>
                <a:spcPct val="150000"/>
              </a:lnSpc>
              <a:tabLst>
                <a:tab pos="2568575" algn="l"/>
              </a:tabLst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BC=FD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AB=EF.</a:t>
            </a:r>
            <a:endParaRPr lang="en-US" altLang="zh-CN" sz="24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indent="8255" eaLnBrk="0" hangingPunct="0">
              <a:lnSpc>
                <a:spcPct val="150000"/>
              </a:lnSpc>
              <a:tabLst>
                <a:tab pos="2568575" algn="l"/>
              </a:tabLst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）请你只添加一个条件（不再加辅助线），</a:t>
            </a:r>
          </a:p>
          <a:p>
            <a:pPr indent="8255" eaLnBrk="0" hangingPunct="0">
              <a:lnSpc>
                <a:spcPct val="150000"/>
              </a:lnSpc>
              <a:tabLst>
                <a:tab pos="2568575" algn="l"/>
              </a:tabLst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使△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ABC≌△EFD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，你添加的条件是</a:t>
            </a:r>
            <a:r>
              <a:rPr lang="zh-CN" altLang="en-US" sz="2400" b="1" u="sng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indent="8255" eaLnBrk="0" hangingPunct="0">
              <a:lnSpc>
                <a:spcPct val="150000"/>
              </a:lnSpc>
              <a:tabLst>
                <a:tab pos="2568575" algn="l"/>
              </a:tabLst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）添加了条件后，证明△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ABC≌△EFD.</a:t>
            </a:r>
            <a:endParaRPr lang="en-US" altLang="zh-CN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24579" name="Group 24" descr="21世纪教育网 -- 中国最大型、最专业的中小学教育资源门户网站"/>
          <p:cNvGrpSpPr/>
          <p:nvPr/>
        </p:nvGrpSpPr>
        <p:grpSpPr bwMode="auto">
          <a:xfrm>
            <a:off x="2751138" y="3506788"/>
            <a:ext cx="3243262" cy="2579687"/>
            <a:chOff x="3715" y="6303"/>
            <a:chExt cx="3586" cy="2904"/>
          </a:xfrm>
        </p:grpSpPr>
        <p:sp>
          <p:nvSpPr>
            <p:cNvPr id="24580" name="Line 25"/>
            <p:cNvSpPr>
              <a:spLocks noChangeShapeType="1"/>
            </p:cNvSpPr>
            <p:nvPr/>
          </p:nvSpPr>
          <p:spPr bwMode="auto">
            <a:xfrm>
              <a:off x="4049" y="7728"/>
              <a:ext cx="27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1" name="Line 26"/>
            <p:cNvSpPr>
              <a:spLocks noChangeShapeType="1"/>
            </p:cNvSpPr>
            <p:nvPr/>
          </p:nvSpPr>
          <p:spPr bwMode="auto">
            <a:xfrm flipV="1">
              <a:off x="4049" y="6699"/>
              <a:ext cx="1593" cy="1029"/>
            </a:xfrm>
            <a:prstGeom prst="line">
              <a:avLst/>
            </a:prstGeom>
            <a:noFill/>
            <a:ln w="1524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Line 27"/>
            <p:cNvSpPr>
              <a:spLocks noChangeShapeType="1"/>
            </p:cNvSpPr>
            <p:nvPr/>
          </p:nvSpPr>
          <p:spPr bwMode="auto">
            <a:xfrm>
              <a:off x="5642" y="6699"/>
              <a:ext cx="338" cy="10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3" name="Line 28"/>
            <p:cNvSpPr>
              <a:spLocks noChangeShapeType="1"/>
            </p:cNvSpPr>
            <p:nvPr/>
          </p:nvSpPr>
          <p:spPr bwMode="auto">
            <a:xfrm flipV="1">
              <a:off x="5227" y="7734"/>
              <a:ext cx="1593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4" name="Line 29"/>
            <p:cNvSpPr>
              <a:spLocks noChangeShapeType="1"/>
            </p:cNvSpPr>
            <p:nvPr/>
          </p:nvSpPr>
          <p:spPr bwMode="auto">
            <a:xfrm>
              <a:off x="4880" y="7740"/>
              <a:ext cx="337" cy="10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Text Box 30"/>
            <p:cNvSpPr txBox="1">
              <a:spLocks noChangeArrowheads="1"/>
            </p:cNvSpPr>
            <p:nvPr/>
          </p:nvSpPr>
          <p:spPr bwMode="auto">
            <a:xfrm>
              <a:off x="6749" y="7506"/>
              <a:ext cx="5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宋体" panose="02010600030101010101" pitchFamily="2" charset="-122"/>
                </a:rPr>
                <a:t>F</a:t>
              </a:r>
            </a:p>
          </p:txBody>
        </p:sp>
        <p:sp>
          <p:nvSpPr>
            <p:cNvPr id="24586" name="Text Box 31"/>
            <p:cNvSpPr txBox="1">
              <a:spLocks noChangeArrowheads="1"/>
            </p:cNvSpPr>
            <p:nvPr/>
          </p:nvSpPr>
          <p:spPr bwMode="auto">
            <a:xfrm>
              <a:off x="5425" y="6303"/>
              <a:ext cx="5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24587" name="Text Box 32"/>
            <p:cNvSpPr txBox="1">
              <a:spLocks noChangeArrowheads="1"/>
            </p:cNvSpPr>
            <p:nvPr/>
          </p:nvSpPr>
          <p:spPr bwMode="auto">
            <a:xfrm>
              <a:off x="3715" y="7470"/>
              <a:ext cx="5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24588" name="Text Box 33"/>
            <p:cNvSpPr txBox="1">
              <a:spLocks noChangeArrowheads="1"/>
            </p:cNvSpPr>
            <p:nvPr/>
          </p:nvSpPr>
          <p:spPr bwMode="auto">
            <a:xfrm>
              <a:off x="5901" y="7368"/>
              <a:ext cx="5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80000"/>
                </a:lnSpc>
              </a:pPr>
              <a:r>
                <a:rPr lang="en-US" altLang="zh-CN" sz="2400" b="1"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24589" name="Text Box 34"/>
            <p:cNvSpPr txBox="1">
              <a:spLocks noChangeArrowheads="1"/>
            </p:cNvSpPr>
            <p:nvPr/>
          </p:nvSpPr>
          <p:spPr bwMode="auto">
            <a:xfrm>
              <a:off x="4571" y="7629"/>
              <a:ext cx="5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24590" name="Text Box 35"/>
            <p:cNvSpPr txBox="1">
              <a:spLocks noChangeArrowheads="1"/>
            </p:cNvSpPr>
            <p:nvPr/>
          </p:nvSpPr>
          <p:spPr bwMode="auto">
            <a:xfrm>
              <a:off x="5027" y="8667"/>
              <a:ext cx="5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宋体" panose="02010600030101010101" pitchFamily="2" charset="-122"/>
                </a:rPr>
                <a:t>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ChangeArrowheads="1"/>
          </p:cNvSpPr>
          <p:nvPr/>
        </p:nvSpPr>
        <p:spPr bwMode="auto">
          <a:xfrm>
            <a:off x="1403350" y="1936750"/>
            <a:ext cx="631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】</a:t>
            </a:r>
            <a:r>
              <a:rPr kumimoji="1" lang="en-US" altLang="zh-CN" sz="2400" b="1">
                <a:solidFill>
                  <a:srgbClr val="9933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kumimoji="1" lang="en-US" altLang="zh-CN" sz="2400" b="1">
                <a:solidFill>
                  <a:srgbClr val="9933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AC=ED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（答案不唯一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  <a:endParaRPr kumimoji="1" lang="en-US" altLang="zh-CN" sz="2400" b="1">
              <a:solidFill>
                <a:srgbClr val="9933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603" name="Text Box 18"/>
          <p:cNvSpPr txBox="1">
            <a:spLocks noChangeArrowheads="1"/>
          </p:cNvSpPr>
          <p:nvPr/>
        </p:nvSpPr>
        <p:spPr bwMode="auto">
          <a:xfrm>
            <a:off x="1470025" y="2527300"/>
            <a:ext cx="64627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kumimoji="1" lang="zh-CN" altLang="en-US" b="1">
                <a:solidFill>
                  <a:srgbClr val="FF0000"/>
                </a:solidFill>
              </a:rPr>
              <a:t>△</a:t>
            </a:r>
            <a:r>
              <a:rPr kumimoji="1" lang="zh-CN" altLang="en-US"/>
              <a:t>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kumimoji="1" lang="zh-CN" altLang="en-US" b="1">
                <a:solidFill>
                  <a:srgbClr val="FF0000"/>
                </a:solidFill>
              </a:rPr>
              <a:t>△</a:t>
            </a:r>
            <a:r>
              <a:rPr kumimoji="1" lang="zh-CN" altLang="en-US"/>
              <a:t>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EFD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中，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AB=EF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BC=FD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AC=ED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△ABC≌△EFD(SSS)</a:t>
            </a:r>
          </a:p>
        </p:txBody>
      </p:sp>
      <p:sp>
        <p:nvSpPr>
          <p:cNvPr id="25604" name="AutoShape 19"/>
          <p:cNvSpPr/>
          <p:nvPr/>
        </p:nvSpPr>
        <p:spPr bwMode="auto">
          <a:xfrm>
            <a:off x="1708150" y="3213100"/>
            <a:ext cx="160338" cy="1258888"/>
          </a:xfrm>
          <a:prstGeom prst="leftBrace">
            <a:avLst>
              <a:gd name="adj1" fmla="val 65429"/>
              <a:gd name="adj2" fmla="val 52356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571500" y="458788"/>
            <a:ext cx="8099425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问题一：</a:t>
            </a:r>
          </a:p>
          <a:p>
            <a:pPr eaLnBrk="1" hangingPunct="1">
              <a:lnSpc>
                <a:spcPct val="18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根据上面的结论，两个三角形全等，它们的三个角、三条边分别对应相等，那么反过来，如果两个三角形中上述六个元素对应相等，是否一定全等？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81025" y="3014663"/>
            <a:ext cx="83947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问题二：</a:t>
            </a:r>
          </a:p>
          <a:p>
            <a:pPr eaLnBrk="1" hangingPunct="1">
              <a:lnSpc>
                <a:spcPct val="18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两个三角形全等，是否一定需要六个条件呢？如果只</a:t>
            </a:r>
          </a:p>
          <a:p>
            <a:pPr eaLnBrk="1" hangingPunct="1">
              <a:lnSpc>
                <a:spcPct val="18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满足上述一部分条件，是否也能说明它们全等？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263900" y="1681163"/>
            <a:ext cx="2357438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95375" y="2562225"/>
            <a:ext cx="6867525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．会用“边边边”判定三角形全等．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．经历探索三角形全等条件的过程，体会利用操作、归纳获得数学结论的过程．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573463" y="1806575"/>
            <a:ext cx="3143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三角形的稳定性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4513" y="2492375"/>
            <a:ext cx="1608137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270250" y="4408488"/>
            <a:ext cx="4232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三角形具有稳定性，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四边形的不稳定性</a:t>
            </a:r>
            <a:r>
              <a:rPr kumimoji="1"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646363" y="2474913"/>
            <a:ext cx="5957887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       </a:t>
            </a:r>
            <a:r>
              <a:rPr lang="zh-CN" altLang="en-US" sz="2400" b="1" dirty="0">
                <a:solidFill>
                  <a:srgbClr val="0000FF"/>
                </a:solidFill>
              </a:rPr>
              <a:t>盖房子时，在窗框未安装好之前，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木工师傅常常先在窗框上斜钉一根木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条，为什么要这样做呢？</a:t>
            </a:r>
          </a:p>
        </p:txBody>
      </p:sp>
      <p:pic>
        <p:nvPicPr>
          <p:cNvPr id="8198" name="Picture 9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163" y="1443038"/>
            <a:ext cx="20780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8163" y="582613"/>
            <a:ext cx="24066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3081338" y="1268413"/>
            <a:ext cx="3143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三角形的稳定性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59300" y="3281363"/>
          <a:ext cx="316865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位图图像" r:id="rId3" imgW="1543050" imgH="1343025" progId="Paint.Picture">
                  <p:embed/>
                </p:oleObj>
              </mc:Choice>
              <mc:Fallback>
                <p:oleObj name="位图图像" r:id="rId3" imgW="1543050" imgH="134302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3281363"/>
                        <a:ext cx="316865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246188" y="3408363"/>
          <a:ext cx="2808287" cy="228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位图图像" r:id="rId5" imgW="1543050" imgH="1257300" progId="Paint.Picture">
                  <p:embed/>
                </p:oleObj>
              </mc:Choice>
              <mc:Fallback>
                <p:oleObj name="位图图像" r:id="rId5" imgW="1543050" imgH="125730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408363"/>
                        <a:ext cx="2808287" cy="228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9" descr="图片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8500" y="925513"/>
            <a:ext cx="20780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038225" y="5859463"/>
            <a:ext cx="766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不会，三角形具有稳定性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96925" y="1966913"/>
            <a:ext cx="8582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将四边形木架上再钉一根木条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将它的一对顶点连接起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来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然后再扭动它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这时木架的形状还会改变吗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为什么？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 descr="深色木质"/>
          <p:cNvSpPr>
            <a:spLocks noChangeArrowheads="1"/>
          </p:cNvSpPr>
          <p:nvPr/>
        </p:nvSpPr>
        <p:spPr bwMode="auto">
          <a:xfrm rot="2549080">
            <a:off x="2211388" y="2043113"/>
            <a:ext cx="282575" cy="38639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Rectangle 4" descr="深色木质"/>
          <p:cNvSpPr>
            <a:spLocks noChangeArrowheads="1"/>
          </p:cNvSpPr>
          <p:nvPr/>
        </p:nvSpPr>
        <p:spPr bwMode="auto">
          <a:xfrm rot="7025089">
            <a:off x="5745957" y="1159668"/>
            <a:ext cx="342900" cy="54911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Rectangle 5" descr="深色木质"/>
          <p:cNvSpPr>
            <a:spLocks noChangeArrowheads="1"/>
          </p:cNvSpPr>
          <p:nvPr/>
        </p:nvSpPr>
        <p:spPr bwMode="auto">
          <a:xfrm rot="-1407794">
            <a:off x="3967163" y="2493963"/>
            <a:ext cx="255587" cy="29289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Rectangle 6" descr="深色木质"/>
          <p:cNvSpPr>
            <a:spLocks noChangeArrowheads="1"/>
          </p:cNvSpPr>
          <p:nvPr/>
        </p:nvSpPr>
        <p:spPr bwMode="auto">
          <a:xfrm rot="624641">
            <a:off x="3194050" y="2597150"/>
            <a:ext cx="285750" cy="27384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Rectangle 7" descr="深色木质"/>
          <p:cNvSpPr>
            <a:spLocks noChangeArrowheads="1"/>
          </p:cNvSpPr>
          <p:nvPr/>
        </p:nvSpPr>
        <p:spPr bwMode="auto">
          <a:xfrm rot="5336120">
            <a:off x="4583907" y="1567656"/>
            <a:ext cx="309562" cy="73882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Rectangle 8" descr="深色木质"/>
          <p:cNvSpPr>
            <a:spLocks noChangeArrowheads="1"/>
          </p:cNvSpPr>
          <p:nvPr/>
        </p:nvSpPr>
        <p:spPr bwMode="auto">
          <a:xfrm rot="-2059973">
            <a:off x="2589213" y="3835400"/>
            <a:ext cx="257175" cy="1651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Rectangle 9" descr="深色木质"/>
          <p:cNvSpPr>
            <a:spLocks noChangeArrowheads="1"/>
          </p:cNvSpPr>
          <p:nvPr/>
        </p:nvSpPr>
        <p:spPr bwMode="auto">
          <a:xfrm rot="2549080">
            <a:off x="5078413" y="3465513"/>
            <a:ext cx="257175" cy="20716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898650" y="2452688"/>
            <a:ext cx="5508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CC00FF"/>
                </a:solidFill>
                <a:latin typeface="Arial Narrow" panose="020B0606020202030204" pitchFamily="34" charset="0"/>
              </a:rPr>
              <a:t>斜梁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5773738" y="2555875"/>
            <a:ext cx="5492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CC00FF"/>
                </a:solidFill>
                <a:latin typeface="Arial Narrow" panose="020B0606020202030204" pitchFamily="34" charset="0"/>
              </a:rPr>
              <a:t>斜梁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648075" y="4514850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rgbClr val="CC00FF"/>
                </a:solidFill>
                <a:latin typeface="Arial Narrow" panose="020B0606020202030204" pitchFamily="34" charset="0"/>
              </a:rPr>
              <a:t>直                  梁</a:t>
            </a: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2881313" y="1393825"/>
            <a:ext cx="5748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三角形的稳定性</a:t>
            </a:r>
          </a:p>
        </p:txBody>
      </p:sp>
      <p:pic>
        <p:nvPicPr>
          <p:cNvPr id="9229" name="Picture 17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0" y="874713"/>
            <a:ext cx="20780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622300" y="1649413"/>
            <a:ext cx="8521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4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tabLst>
                <a:tab pos="273050" algn="l"/>
              </a:tabLs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如图，工人师傅砌门时，常用木条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GE,EF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固定门框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54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tabLst>
                <a:tab pos="273050" algn="l"/>
              </a:tabLs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使其不变形，这种做法根据的是</a:t>
            </a:r>
            <a:r>
              <a:rPr lang="zh-CN" altLang="en-US" sz="2400" b="1" dirty="0">
                <a:solidFill>
                  <a:srgbClr val="CC00FF"/>
                </a:solidFill>
                <a:latin typeface="宋体" panose="02010600030101010101" pitchFamily="2" charset="-122"/>
              </a:rPr>
              <a:t>三角形的稳定性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10243" name="Group 35"/>
          <p:cNvGrpSpPr/>
          <p:nvPr/>
        </p:nvGrpSpPr>
        <p:grpSpPr bwMode="auto">
          <a:xfrm>
            <a:off x="906463" y="2862263"/>
            <a:ext cx="5075237" cy="3052762"/>
            <a:chOff x="571" y="1803"/>
            <a:chExt cx="3225" cy="1893"/>
          </a:xfrm>
        </p:grpSpPr>
        <p:sp>
          <p:nvSpPr>
            <p:cNvPr id="10246" name="Line 3"/>
            <p:cNvSpPr>
              <a:spLocks noChangeShapeType="1"/>
            </p:cNvSpPr>
            <p:nvPr/>
          </p:nvSpPr>
          <p:spPr bwMode="auto">
            <a:xfrm>
              <a:off x="2436" y="2082"/>
              <a:ext cx="0" cy="129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Line 4"/>
            <p:cNvSpPr>
              <a:spLocks noChangeShapeType="1"/>
            </p:cNvSpPr>
            <p:nvPr/>
          </p:nvSpPr>
          <p:spPr bwMode="auto">
            <a:xfrm>
              <a:off x="2008" y="2082"/>
              <a:ext cx="428" cy="41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Line 5"/>
            <p:cNvSpPr>
              <a:spLocks noChangeShapeType="1"/>
            </p:cNvSpPr>
            <p:nvPr/>
          </p:nvSpPr>
          <p:spPr bwMode="auto">
            <a:xfrm>
              <a:off x="2474" y="3260"/>
              <a:ext cx="8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Line 6"/>
            <p:cNvSpPr>
              <a:spLocks noChangeShapeType="1"/>
            </p:cNvSpPr>
            <p:nvPr/>
          </p:nvSpPr>
          <p:spPr bwMode="auto">
            <a:xfrm>
              <a:off x="2474" y="3146"/>
              <a:ext cx="8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Line 7"/>
            <p:cNvSpPr>
              <a:spLocks noChangeShapeType="1"/>
            </p:cNvSpPr>
            <p:nvPr/>
          </p:nvSpPr>
          <p:spPr bwMode="auto">
            <a:xfrm>
              <a:off x="2474" y="3032"/>
              <a:ext cx="9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Line 8"/>
            <p:cNvSpPr>
              <a:spLocks noChangeShapeType="1"/>
            </p:cNvSpPr>
            <p:nvPr/>
          </p:nvSpPr>
          <p:spPr bwMode="auto">
            <a:xfrm>
              <a:off x="2708" y="3032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Line 9"/>
            <p:cNvSpPr>
              <a:spLocks noChangeShapeType="1"/>
            </p:cNvSpPr>
            <p:nvPr/>
          </p:nvSpPr>
          <p:spPr bwMode="auto">
            <a:xfrm>
              <a:off x="2902" y="3146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2164" y="1841"/>
              <a:ext cx="56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1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v"/>
              </a:pPr>
              <a:endParaRPr lang="zh-CN" altLang="zh-CN" sz="3200">
                <a:solidFill>
                  <a:schemeClr val="tx2"/>
                </a:solidFill>
              </a:endParaRPr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2242" y="3337"/>
              <a:ext cx="30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3200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1386" y="2082"/>
              <a:ext cx="0" cy="129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571" y="3374"/>
              <a:ext cx="3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 flipH="1">
              <a:off x="687" y="3146"/>
              <a:ext cx="6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 flipH="1">
              <a:off x="687" y="3032"/>
              <a:ext cx="699" cy="0"/>
            </a:xfrm>
            <a:prstGeom prst="line">
              <a:avLst/>
            </a:prstGeom>
            <a:noFill/>
            <a:ln w="38100">
              <a:solidFill>
                <a:srgbClr val="78086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>
              <a:off x="1153" y="3070"/>
              <a:ext cx="0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Line 18"/>
            <p:cNvSpPr>
              <a:spLocks noChangeShapeType="1"/>
            </p:cNvSpPr>
            <p:nvPr/>
          </p:nvSpPr>
          <p:spPr bwMode="auto">
            <a:xfrm>
              <a:off x="920" y="3146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Text Box 19"/>
            <p:cNvSpPr txBox="1">
              <a:spLocks noChangeArrowheads="1"/>
            </p:cNvSpPr>
            <p:nvPr/>
          </p:nvSpPr>
          <p:spPr bwMode="auto">
            <a:xfrm>
              <a:off x="1037" y="1803"/>
              <a:ext cx="33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v"/>
              </a:pPr>
              <a:endParaRPr lang="zh-CN" altLang="zh-CN" sz="3200">
                <a:solidFill>
                  <a:schemeClr val="tx2"/>
                </a:solidFill>
              </a:endParaRPr>
            </a:p>
          </p:txBody>
        </p:sp>
        <p:sp>
          <p:nvSpPr>
            <p:cNvPr id="10262" name="Text Box 20"/>
            <p:cNvSpPr txBox="1">
              <a:spLocks noChangeArrowheads="1"/>
            </p:cNvSpPr>
            <p:nvPr/>
          </p:nvSpPr>
          <p:spPr bwMode="auto">
            <a:xfrm>
              <a:off x="1659" y="1815"/>
              <a:ext cx="29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3200"/>
                <a:t>E</a:t>
              </a:r>
            </a:p>
          </p:txBody>
        </p:sp>
        <p:sp>
          <p:nvSpPr>
            <p:cNvPr id="10263" name="Text Box 21"/>
            <p:cNvSpPr txBox="1">
              <a:spLocks noChangeArrowheads="1"/>
            </p:cNvSpPr>
            <p:nvPr/>
          </p:nvSpPr>
          <p:spPr bwMode="auto">
            <a:xfrm>
              <a:off x="2203" y="2335"/>
              <a:ext cx="566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1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v"/>
              </a:pPr>
              <a:endParaRPr lang="zh-CN" altLang="zh-CN" sz="3200"/>
            </a:p>
          </p:txBody>
        </p:sp>
        <p:sp>
          <p:nvSpPr>
            <p:cNvPr id="10264" name="Text Box 22"/>
            <p:cNvSpPr txBox="1">
              <a:spLocks noChangeArrowheads="1"/>
            </p:cNvSpPr>
            <p:nvPr/>
          </p:nvSpPr>
          <p:spPr bwMode="auto">
            <a:xfrm>
              <a:off x="998" y="3298"/>
              <a:ext cx="289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32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0265" name="Line 24"/>
            <p:cNvSpPr>
              <a:spLocks noChangeShapeType="1"/>
            </p:cNvSpPr>
            <p:nvPr/>
          </p:nvSpPr>
          <p:spPr bwMode="auto">
            <a:xfrm>
              <a:off x="1264" y="2143"/>
              <a:ext cx="1225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Text Box 25"/>
            <p:cNvSpPr txBox="1">
              <a:spLocks noChangeArrowheads="1"/>
            </p:cNvSpPr>
            <p:nvPr/>
          </p:nvSpPr>
          <p:spPr bwMode="auto">
            <a:xfrm>
              <a:off x="988" y="1872"/>
              <a:ext cx="289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320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0267" name="Text Box 26"/>
            <p:cNvSpPr txBox="1">
              <a:spLocks noChangeArrowheads="1"/>
            </p:cNvSpPr>
            <p:nvPr/>
          </p:nvSpPr>
          <p:spPr bwMode="auto">
            <a:xfrm>
              <a:off x="2217" y="2460"/>
              <a:ext cx="27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3200"/>
                <a:t>F</a:t>
              </a:r>
            </a:p>
          </p:txBody>
        </p:sp>
        <p:sp>
          <p:nvSpPr>
            <p:cNvPr id="10268" name="Line 27"/>
            <p:cNvSpPr>
              <a:spLocks noChangeShapeType="1"/>
            </p:cNvSpPr>
            <p:nvPr/>
          </p:nvSpPr>
          <p:spPr bwMode="auto">
            <a:xfrm flipH="1">
              <a:off x="1276" y="2145"/>
              <a:ext cx="772" cy="6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9" name="Rectangle 28"/>
            <p:cNvSpPr>
              <a:spLocks noChangeArrowheads="1"/>
            </p:cNvSpPr>
            <p:nvPr/>
          </p:nvSpPr>
          <p:spPr bwMode="auto">
            <a:xfrm>
              <a:off x="2176" y="1833"/>
              <a:ext cx="59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lvl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3200"/>
                <a:t>D</a:t>
              </a:r>
            </a:p>
          </p:txBody>
        </p:sp>
        <p:sp>
          <p:nvSpPr>
            <p:cNvPr id="10270" name="Text Box 29"/>
            <p:cNvSpPr txBox="1">
              <a:spLocks noChangeArrowheads="1"/>
            </p:cNvSpPr>
            <p:nvPr/>
          </p:nvSpPr>
          <p:spPr bwMode="auto">
            <a:xfrm>
              <a:off x="972" y="2469"/>
              <a:ext cx="249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3200">
                  <a:ea typeface="楷体_GB2312" pitchFamily="49" charset="-122"/>
                </a:rPr>
                <a:t>G</a:t>
              </a:r>
            </a:p>
          </p:txBody>
        </p:sp>
      </p:grpSp>
      <p:sp>
        <p:nvSpPr>
          <p:cNvPr id="10244" name="Rectangle 30"/>
          <p:cNvSpPr>
            <a:spLocks noChangeArrowheads="1"/>
          </p:cNvSpPr>
          <p:nvPr/>
        </p:nvSpPr>
        <p:spPr bwMode="auto">
          <a:xfrm>
            <a:off x="3011488" y="1052513"/>
            <a:ext cx="419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三角形的稳定性</a:t>
            </a:r>
          </a:p>
        </p:txBody>
      </p:sp>
      <p:pic>
        <p:nvPicPr>
          <p:cNvPr id="10245" name="Picture 34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763" y="809625"/>
            <a:ext cx="20780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1700" y="1598613"/>
            <a:ext cx="398145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76525" y="1550988"/>
            <a:ext cx="4840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</a:rPr>
              <a:t>四边形不稳定性的应用</a:t>
            </a:r>
          </a:p>
        </p:txBody>
      </p:sp>
      <p:pic>
        <p:nvPicPr>
          <p:cNvPr id="11268" name="Picture 7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7575" y="1019175"/>
            <a:ext cx="20780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163" y="2287588"/>
            <a:ext cx="4033837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1828800" y="4194175"/>
            <a:ext cx="146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400" b="1"/>
              <a:t>活动挂衣架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8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8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默认设计模板">
  <a:themeElements>
    <a:clrScheme name="1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全屏显示(4:3)</PresentationFormat>
  <Paragraphs>179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华文行楷</vt:lpstr>
      <vt:lpstr>楷体_GB2312</vt:lpstr>
      <vt:lpstr>宋体</vt:lpstr>
      <vt:lpstr>微软雅黑</vt:lpstr>
      <vt:lpstr>Arial</vt:lpstr>
      <vt:lpstr>Arial Narrow</vt:lpstr>
      <vt:lpstr>Lucida Sans</vt:lpstr>
      <vt:lpstr>Times New Roman</vt:lpstr>
      <vt:lpstr>Wingdings</vt:lpstr>
      <vt:lpstr>Wingdings 3</vt:lpstr>
      <vt:lpstr>WWW.2PPT.COM
</vt:lpstr>
      <vt:lpstr>13_默认设计模板</vt:lpstr>
      <vt:lpstr>位图图像</vt:lpstr>
      <vt:lpstr>BMP 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B4AC5070B44E4E79868E0A59EA5FE33A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