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68" r:id="rId2"/>
    <p:sldId id="269" r:id="rId3"/>
    <p:sldId id="298" r:id="rId4"/>
    <p:sldId id="299" r:id="rId5"/>
    <p:sldId id="274" r:id="rId6"/>
    <p:sldId id="276" r:id="rId7"/>
    <p:sldId id="285" r:id="rId8"/>
    <p:sldId id="271" r:id="rId9"/>
    <p:sldId id="300" r:id="rId10"/>
    <p:sldId id="277" r:id="rId11"/>
    <p:sldId id="301" r:id="rId12"/>
    <p:sldId id="302" r:id="rId13"/>
    <p:sldId id="279" r:id="rId14"/>
    <p:sldId id="303" r:id="rId15"/>
    <p:sldId id="304" r:id="rId16"/>
    <p:sldId id="275" r:id="rId17"/>
    <p:sldId id="305" r:id="rId18"/>
    <p:sldId id="306" r:id="rId19"/>
    <p:sldId id="292" r:id="rId20"/>
    <p:sldId id="281" r:id="rId21"/>
    <p:sldId id="307" r:id="rId22"/>
    <p:sldId id="294" r:id="rId23"/>
    <p:sldId id="295" r:id="rId24"/>
    <p:sldId id="308" r:id="rId25"/>
    <p:sldId id="309" r:id="rId26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5" autoAdjust="0"/>
  </p:normalViewPr>
  <p:slideViewPr>
    <p:cSldViewPr snapToGrid="0"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787B9D-9A13-43BD-ABB4-953CC775473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AD533-D434-4C87-B324-45CFFECF05D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AD533-D434-4C87-B324-45CFFECF05D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1" y="2332464"/>
            <a:ext cx="9143999" cy="1107996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zh-CN" altLang="en-US" sz="6600" b="1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10" name="文本框 5"/>
          <p:cNvSpPr txBox="1"/>
          <p:nvPr/>
        </p:nvSpPr>
        <p:spPr>
          <a:xfrm>
            <a:off x="790937" y="379590"/>
            <a:ext cx="3781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Unit 7   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Work  for  Peace</a:t>
            </a:r>
            <a:endParaRPr lang="zh-CN" altLang="en-US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924754" y="517740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10230" y="1458874"/>
            <a:ext cx="8653851" cy="45243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4 </a:t>
            </a:r>
            <a:r>
              <a:rPr lang="zh-CN" altLang="en-US" sz="2400" b="1" dirty="0" smtClean="0"/>
              <a:t>．</a:t>
            </a:r>
            <a:r>
              <a:rPr lang="zh-CN" altLang="en-US" sz="2400" b="1" dirty="0"/>
              <a:t>希望他们于</a:t>
            </a:r>
            <a:r>
              <a:rPr lang="en-US" altLang="zh-CN" sz="2400" b="1" dirty="0"/>
              <a:t>1945</a:t>
            </a:r>
            <a:r>
              <a:rPr lang="zh-CN" altLang="en-US" sz="2400" b="1" dirty="0"/>
              <a:t>年构思出的阻止战争的伟大思想将永远</a:t>
            </a:r>
            <a:r>
              <a:rPr lang="zh-CN" altLang="en-US" sz="2400" b="1" dirty="0" smtClean="0"/>
              <a:t>持 续下去</a:t>
            </a:r>
            <a:r>
              <a:rPr lang="zh-CN" altLang="en-US" sz="2400" b="1" dirty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       </a:t>
            </a:r>
            <a:r>
              <a:rPr lang="en-US" altLang="zh-CN" sz="2400" b="1" dirty="0" smtClean="0"/>
              <a:t>       Let's </a:t>
            </a:r>
            <a:r>
              <a:rPr lang="en-US" altLang="zh-CN" sz="2400" b="1" dirty="0"/>
              <a:t>hope that the great idea they had in 1945 ________ </a:t>
            </a:r>
            <a:r>
              <a:rPr lang="en-US" altLang="zh-CN" sz="2400" b="1" dirty="0" smtClean="0"/>
              <a:t>________ </a:t>
            </a:r>
            <a:r>
              <a:rPr lang="en-US" altLang="zh-CN" sz="2400" b="1" dirty="0"/>
              <a:t>________ will last forever.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5</a:t>
            </a:r>
            <a:r>
              <a:rPr lang="zh-CN" altLang="en-US" sz="2400" b="1" dirty="0"/>
              <a:t>．我很高兴你们同意来我家。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       </a:t>
            </a:r>
            <a:r>
              <a:rPr lang="en-US" altLang="zh-CN" sz="2400" b="1" dirty="0" smtClean="0"/>
              <a:t>       I'm </a:t>
            </a:r>
            <a:r>
              <a:rPr lang="en-US" altLang="zh-CN" sz="2400" b="1" dirty="0"/>
              <a:t>glad you________ ________ come to my house.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6</a:t>
            </a:r>
            <a:r>
              <a:rPr lang="zh-CN" altLang="en-US" sz="2400" b="1" dirty="0"/>
              <a:t>．我很高兴你们能在某事上达成一致意见。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      </a:t>
            </a:r>
            <a:r>
              <a:rPr lang="en-US" altLang="zh-CN" sz="2400" b="1" dirty="0" smtClean="0"/>
              <a:t>       I'm </a:t>
            </a:r>
            <a:r>
              <a:rPr lang="en-US" altLang="zh-CN" sz="2400" b="1" dirty="0"/>
              <a:t>glad you can ________ ________ something.</a:t>
            </a: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7766229" y="2583545"/>
            <a:ext cx="80860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to</a:t>
            </a:r>
            <a:r>
              <a:rPr lang="zh-CN" altLang="en-US" sz="2400" b="1" dirty="0">
                <a:solidFill>
                  <a:srgbClr val="FF0000"/>
                </a:solidFill>
              </a:rPr>
              <a:t>　</a:t>
            </a:r>
          </a:p>
        </p:txBody>
      </p: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3577829" y="5454852"/>
            <a:ext cx="238443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agree </a:t>
            </a:r>
            <a:r>
              <a:rPr lang="en-US" altLang="zh-CN" sz="2400" b="1" dirty="0">
                <a:solidFill>
                  <a:srgbClr val="FF0000"/>
                </a:solidFill>
              </a:rPr>
              <a:t>       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   </a:t>
            </a:r>
            <a:r>
              <a:rPr lang="en-US" altLang="en-US" sz="2400" b="1" dirty="0">
                <a:solidFill>
                  <a:srgbClr val="FF0000"/>
                </a:solidFill>
              </a:rPr>
              <a:t>on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230972" y="3125686"/>
            <a:ext cx="258299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prevent</a:t>
            </a:r>
            <a:r>
              <a:rPr lang="en-US" altLang="zh-CN" sz="2400" b="1" dirty="0">
                <a:solidFill>
                  <a:srgbClr val="FF0000"/>
                </a:solidFill>
              </a:rPr>
              <a:t> </a:t>
            </a:r>
            <a:r>
              <a:rPr lang="en-US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</a:rPr>
              <a:t>    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  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war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3058544" y="4282431"/>
            <a:ext cx="260559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agreed </a:t>
            </a:r>
            <a:r>
              <a:rPr lang="en-US" altLang="zh-CN" sz="2400" b="1" dirty="0">
                <a:solidFill>
                  <a:srgbClr val="FF0000"/>
                </a:solidFill>
              </a:rPr>
              <a:t>       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 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to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utoUpdateAnimBg="0"/>
      <p:bldP spid="12" grpId="0" autoUpdateAnimBg="0"/>
      <p:bldP spid="13" grpId="0" autoUpdateAnimBg="0"/>
      <p:bldP spid="1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99345" y="1624189"/>
            <a:ext cx="8389484" cy="39039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7</a:t>
            </a:r>
            <a:r>
              <a:rPr lang="zh-CN" altLang="en-US" sz="2400" b="1" dirty="0"/>
              <a:t>．现在你们两个想永远保持沉默吗？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       </a:t>
            </a:r>
            <a:r>
              <a:rPr lang="en-US" altLang="zh-CN" sz="2400" b="1" dirty="0" smtClean="0"/>
              <a:t>       Now</a:t>
            </a:r>
            <a:r>
              <a:rPr lang="en-US" altLang="zh-CN" sz="2400" b="1" dirty="0"/>
              <a:t>, do you two want to________ ________ forever?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8</a:t>
            </a:r>
            <a:r>
              <a:rPr lang="zh-CN" altLang="en-US" sz="2400" b="1" dirty="0"/>
              <a:t>．我没打算做那件事</a:t>
            </a:r>
            <a:r>
              <a:rPr lang="en-US" altLang="zh-CN" sz="2400" b="1" dirty="0"/>
              <a:t>(</a:t>
            </a:r>
            <a:r>
              <a:rPr lang="zh-CN" altLang="en-US" sz="2400" b="1" dirty="0"/>
              <a:t>用篮球打你</a:t>
            </a:r>
            <a:r>
              <a:rPr lang="en-US" altLang="zh-CN" sz="2400" b="1" dirty="0"/>
              <a:t>)</a:t>
            </a:r>
            <a:r>
              <a:rPr lang="zh-CN" altLang="en-US" sz="2400" b="1" dirty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      </a:t>
            </a:r>
            <a:r>
              <a:rPr lang="en-US" altLang="zh-CN" sz="2400" b="1" dirty="0" smtClean="0"/>
              <a:t>       I </a:t>
            </a:r>
            <a:r>
              <a:rPr lang="en-US" altLang="zh-CN" sz="2400" b="1" dirty="0"/>
              <a:t>didn't________ ________ do it.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9</a:t>
            </a:r>
            <a:r>
              <a:rPr lang="zh-CN" altLang="en-US" sz="2400" b="1" dirty="0"/>
              <a:t>．你曾经和好朋友打过架吗？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       </a:t>
            </a:r>
            <a:r>
              <a:rPr lang="en-US" altLang="zh-CN" sz="2400" b="1" dirty="0" smtClean="0"/>
              <a:t>      Did </a:t>
            </a:r>
            <a:r>
              <a:rPr lang="en-US" altLang="zh-CN" sz="2400" b="1" dirty="0"/>
              <a:t>you ever ________ ________ ________ ________ a good </a:t>
            </a:r>
            <a:r>
              <a:rPr lang="en-US" altLang="zh-CN" sz="2400" b="1" dirty="0" smtClean="0"/>
              <a:t>friend</a:t>
            </a:r>
            <a:r>
              <a:rPr lang="en-US" altLang="zh-CN" sz="2400" b="1" dirty="0"/>
              <a:t>?</a:t>
            </a:r>
            <a:endParaRPr lang="zh-CN" altLang="en-US" sz="2400" b="1" dirty="0"/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4641217" y="2198879"/>
            <a:ext cx="264189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keep </a:t>
            </a:r>
            <a:r>
              <a:rPr lang="en-US" altLang="zh-CN" sz="2400" b="1" dirty="0">
                <a:solidFill>
                  <a:srgbClr val="FF0000"/>
                </a:solidFill>
              </a:rPr>
              <a:t>      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silent</a:t>
            </a:r>
            <a:r>
              <a:rPr lang="zh-CN" altLang="en-US" sz="2400" b="1" dirty="0">
                <a:solidFill>
                  <a:srgbClr val="FF0000"/>
                </a:solidFill>
              </a:rPr>
              <a:t>　</a:t>
            </a: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3155147" y="4481322"/>
            <a:ext cx="492154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have </a:t>
            </a:r>
            <a:r>
              <a:rPr lang="en-US" altLang="zh-CN" sz="2400" b="1" dirty="0">
                <a:solidFill>
                  <a:srgbClr val="FF0000"/>
                </a:solidFill>
              </a:rPr>
              <a:t>        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a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            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fight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     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with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2420031" y="3329215"/>
            <a:ext cx="237590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mean </a:t>
            </a:r>
            <a:r>
              <a:rPr lang="en-US" altLang="zh-CN" sz="2400" b="1" dirty="0">
                <a:solidFill>
                  <a:srgbClr val="FF0000"/>
                </a:solidFill>
              </a:rPr>
              <a:t>     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to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utoUpdateAnimBg="0"/>
      <p:bldP spid="10" grpId="0" autoUpdateAnimBg="0"/>
      <p:bldP spid="1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475881" y="1109824"/>
            <a:ext cx="8088086" cy="39703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  10</a:t>
            </a:r>
            <a:r>
              <a:rPr lang="en-US" altLang="en-US" sz="2400" b="1" dirty="0"/>
              <a:t>．我们不应该为了点儿小事就争吵。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         </a:t>
            </a:r>
            <a:r>
              <a:rPr lang="en-US" altLang="zh-CN" sz="2400" b="1" dirty="0" smtClean="0"/>
              <a:t>       </a:t>
            </a:r>
            <a:r>
              <a:rPr lang="en-US" altLang="en-US" sz="2400" b="1" dirty="0" smtClean="0"/>
              <a:t>We </a:t>
            </a:r>
            <a:r>
              <a:rPr lang="en-US" altLang="en-US" sz="2400" b="1" dirty="0"/>
              <a:t>should not ________ ________ such a small matter.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  11</a:t>
            </a:r>
            <a:r>
              <a:rPr lang="en-US" altLang="en-US" sz="2400" b="1" dirty="0"/>
              <a:t>．我们大家都希望和平而非战争。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         </a:t>
            </a:r>
            <a:r>
              <a:rPr lang="en-US" altLang="zh-CN" sz="2400" b="1" dirty="0" smtClean="0"/>
              <a:t>        </a:t>
            </a:r>
            <a:r>
              <a:rPr lang="en-US" altLang="en-US" sz="2400" b="1" dirty="0" smtClean="0"/>
              <a:t>We </a:t>
            </a:r>
            <a:r>
              <a:rPr lang="en-US" altLang="en-US" sz="2400" b="1" dirty="0"/>
              <a:t>all want peace ________ ________ fighting.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  12</a:t>
            </a:r>
            <a:r>
              <a:rPr lang="en-US" altLang="en-US" sz="2400" b="1" dirty="0"/>
              <a:t>．多亏了詹妮，现在一切都好了。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        </a:t>
            </a:r>
            <a:r>
              <a:rPr lang="en-US" altLang="zh-CN" sz="2400" b="1" dirty="0" smtClean="0"/>
              <a:t>         </a:t>
            </a:r>
            <a:r>
              <a:rPr lang="en-US" altLang="en-US" sz="2400" b="1" dirty="0" smtClean="0"/>
              <a:t>________ </a:t>
            </a:r>
            <a:r>
              <a:rPr lang="en-US" altLang="en-US" sz="2400" b="1" dirty="0"/>
              <a:t>________ Jenny, everything is OK now.</a:t>
            </a:r>
          </a:p>
        </p:txBody>
      </p:sp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3770679" y="1837419"/>
            <a:ext cx="292871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fight </a:t>
            </a:r>
            <a:r>
              <a:rPr lang="en-US" altLang="zh-CN" sz="2400" b="1" dirty="0">
                <a:solidFill>
                  <a:srgbClr val="FF0000"/>
                </a:solidFill>
              </a:rPr>
              <a:t>       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   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over</a:t>
            </a:r>
            <a:r>
              <a:rPr lang="zh-CN" altLang="en-US" sz="2400" b="1" dirty="0">
                <a:solidFill>
                  <a:srgbClr val="FF0000"/>
                </a:solidFill>
              </a:rPr>
              <a:t>　</a:t>
            </a:r>
          </a:p>
        </p:txBody>
      </p:sp>
      <p:sp>
        <p:nvSpPr>
          <p:cNvPr id="4" name="Rectangle 19"/>
          <p:cNvSpPr>
            <a:spLocks noChangeArrowheads="1"/>
          </p:cNvSpPr>
          <p:nvPr/>
        </p:nvSpPr>
        <p:spPr bwMode="auto">
          <a:xfrm>
            <a:off x="1943912" y="4594908"/>
            <a:ext cx="241350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Thanks </a:t>
            </a:r>
            <a:r>
              <a:rPr lang="en-US" altLang="zh-CN" sz="2400" b="1" dirty="0">
                <a:solidFill>
                  <a:srgbClr val="FF0000"/>
                </a:solidFill>
              </a:rPr>
              <a:t>        </a:t>
            </a:r>
            <a:r>
              <a:rPr lang="en-US" altLang="en-US" sz="2400" b="1" dirty="0">
                <a:solidFill>
                  <a:srgbClr val="FF0000"/>
                </a:solidFill>
              </a:rPr>
              <a:t>to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4269201" y="3193824"/>
            <a:ext cx="253283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rather </a:t>
            </a:r>
            <a:r>
              <a:rPr lang="en-US" altLang="zh-CN" sz="2400" b="1" dirty="0">
                <a:solidFill>
                  <a:srgbClr val="FF0000"/>
                </a:solidFill>
              </a:rPr>
              <a:t>     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  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than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utoUpdateAnimBg="0"/>
      <p:bldP spid="4" grpId="0" autoUpdateAnimBg="0"/>
      <p:bldP spid="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58103" y="894081"/>
            <a:ext cx="2853737" cy="845185"/>
            <a:chOff x="77471" y="894080"/>
            <a:chExt cx="3804982" cy="845185"/>
          </a:xfrm>
        </p:grpSpPr>
        <p:pic>
          <p:nvPicPr>
            <p:cNvPr id="2" name="图片 1" descr="图标-03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77471" y="894080"/>
              <a:ext cx="3804982" cy="845185"/>
            </a:xfrm>
            <a:prstGeom prst="rect">
              <a:avLst/>
            </a:prstGeom>
          </p:spPr>
        </p:pic>
        <p:sp>
          <p:nvSpPr>
            <p:cNvPr id="3" name="文本框 2"/>
            <p:cNvSpPr txBox="1"/>
            <p:nvPr/>
          </p:nvSpPr>
          <p:spPr>
            <a:xfrm>
              <a:off x="401990" y="1064895"/>
              <a:ext cx="31188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基础知识迁移</a:t>
              </a:r>
            </a:p>
          </p:txBody>
        </p:sp>
      </p:grpSp>
      <p:sp>
        <p:nvSpPr>
          <p:cNvPr id="5" name="Rectangle 9"/>
          <p:cNvSpPr/>
          <p:nvPr/>
        </p:nvSpPr>
        <p:spPr>
          <a:xfrm>
            <a:off x="541499" y="1649665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sym typeface="宋体" panose="02010600030101010101" pitchFamily="2" charset="-122"/>
              </a:rPr>
              <a:t>单词回顾</a:t>
            </a:r>
            <a:r>
              <a:rPr lang="zh-CN" altLang="en-US" sz="2400" b="1" dirty="0" smtClean="0">
                <a:solidFill>
                  <a:srgbClr val="00A6AD"/>
                </a:solidFill>
              </a:rPr>
              <a:t> </a:t>
            </a:r>
            <a:endParaRPr lang="zh-CN" altLang="en-US" sz="2400" b="1" dirty="0">
              <a:solidFill>
                <a:srgbClr val="00A6AD"/>
              </a:solidFill>
            </a:endParaRPr>
          </a:p>
        </p:txBody>
      </p:sp>
      <p:pic>
        <p:nvPicPr>
          <p:cNvPr id="6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6903" y="1813310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62122" y="2567313"/>
            <a:ext cx="8411765" cy="33499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2400" b="1" dirty="0" err="1"/>
              <a:t>根据句意及首字母或汉语提示完成句子</a:t>
            </a:r>
            <a:endParaRPr lang="en-US" altLang="en-US" sz="2400" b="1" dirty="0"/>
          </a:p>
          <a:p>
            <a:pPr algn="just">
              <a:lnSpc>
                <a:spcPct val="150000"/>
              </a:lnSpc>
            </a:pPr>
            <a:r>
              <a:rPr lang="en-US" altLang="en-US" sz="2400" b="1" dirty="0"/>
              <a:t>1．Please contact my ____________ (</a:t>
            </a:r>
            <a:r>
              <a:rPr lang="en-US" altLang="en-US" sz="2400" b="1" dirty="0" err="1"/>
              <a:t>秘书</a:t>
            </a:r>
            <a:r>
              <a:rPr lang="en-US" altLang="en-US" sz="2400" b="1" dirty="0"/>
              <a:t>) to make an </a:t>
            </a:r>
            <a:endParaRPr lang="en-US" altLang="zh-CN" sz="2400" b="1" dirty="0"/>
          </a:p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      appointment</a:t>
            </a:r>
            <a:r>
              <a:rPr lang="en-US" altLang="en-US" sz="2400" b="1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/>
              <a:t>2．She ________(</a:t>
            </a:r>
            <a:r>
              <a:rPr lang="en-US" altLang="en-US" sz="2400" b="1" dirty="0" err="1"/>
              <a:t>锁上</a:t>
            </a:r>
            <a:r>
              <a:rPr lang="en-US" altLang="en-US" sz="2400" b="1" dirty="0"/>
              <a:t>) her passport and money in the safe.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/>
              <a:t>3．Here is an important ________(</a:t>
            </a:r>
            <a:r>
              <a:rPr lang="en-US" altLang="en-US" sz="2400" b="1" dirty="0" err="1"/>
              <a:t>信息</a:t>
            </a:r>
            <a:r>
              <a:rPr lang="en-US" altLang="en-US" sz="2400" b="1" dirty="0"/>
              <a:t>) for you from your </a:t>
            </a:r>
            <a:endParaRPr lang="en-US" altLang="zh-CN" sz="2400" b="1" dirty="0"/>
          </a:p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      sister.</a:t>
            </a:r>
            <a:endParaRPr lang="en-US" altLang="en-US" sz="2400" b="1" dirty="0"/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3401446" y="3065107"/>
            <a:ext cx="172106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secretary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1530463" y="4343401"/>
            <a:ext cx="125939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locked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3771853" y="4737879"/>
            <a:ext cx="15923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message</a:t>
            </a:r>
          </a:p>
        </p:txBody>
      </p:sp>
      <p:sp>
        <p:nvSpPr>
          <p:cNvPr id="21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 autoUpdateAnimBg="0"/>
      <p:bldP spid="17" grpId="0" autoUpdateAnimBg="0"/>
      <p:bldP spid="1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27435" y="1891785"/>
            <a:ext cx="8411765" cy="22419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4．Parents </a:t>
            </a:r>
            <a:r>
              <a:rPr lang="en-US" altLang="en-US" sz="2400" b="1" dirty="0"/>
              <a:t>often ________(</a:t>
            </a:r>
            <a:r>
              <a:rPr lang="en-US" altLang="en-US" sz="2400" b="1" dirty="0" err="1"/>
              <a:t>提供</a:t>
            </a:r>
            <a:r>
              <a:rPr lang="en-US" altLang="en-US" sz="2400" b="1" dirty="0"/>
              <a:t>) their children with some </a:t>
            </a:r>
            <a:endParaRPr lang="en-US" altLang="zh-CN" sz="2400" b="1" dirty="0" smtClean="0"/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       </a:t>
            </a:r>
            <a:r>
              <a:rPr lang="en-US" altLang="en-US" sz="2400" b="1" dirty="0" smtClean="0"/>
              <a:t>good advice.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5．Parents </a:t>
            </a:r>
            <a:r>
              <a:rPr lang="en-US" altLang="en-US" sz="2400" b="1" dirty="0"/>
              <a:t>always try their best to___________(</a:t>
            </a:r>
            <a:r>
              <a:rPr lang="en-US" altLang="en-US" sz="2400" b="1" dirty="0" err="1"/>
              <a:t>满足</a:t>
            </a:r>
            <a:r>
              <a:rPr lang="en-US" altLang="en-US" sz="2400" b="1" dirty="0"/>
              <a:t>) their </a:t>
            </a:r>
            <a:endParaRPr lang="en-US" altLang="zh-CN" sz="2400" b="1" dirty="0"/>
          </a:p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       children's needs.</a:t>
            </a:r>
            <a:endParaRPr lang="zh-CN" altLang="en-US" sz="2400" b="1" dirty="0"/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2742350" y="1748972"/>
            <a:ext cx="118737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provide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5264094" y="3012765"/>
            <a:ext cx="10230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satisfy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9" grpId="0" autoUpdateAnimBg="0"/>
      <p:bldP spid="2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406172" y="1541086"/>
            <a:ext cx="8335056" cy="445423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/>
              <a:t>6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They were in a poor ________(</a:t>
            </a:r>
            <a:r>
              <a:rPr lang="zh-CN" altLang="en-US" sz="2400" b="1" dirty="0"/>
              <a:t>状况</a:t>
            </a:r>
            <a:r>
              <a:rPr lang="en-US" altLang="zh-CN" sz="2400" b="1" dirty="0"/>
              <a:t>) when they were in the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</a:t>
            </a:r>
            <a:r>
              <a:rPr lang="en-US" altLang="zh-CN" sz="2400" b="1" dirty="0" smtClean="0"/>
              <a:t>      village</a:t>
            </a:r>
            <a:r>
              <a:rPr lang="en-US" altLang="zh-CN" sz="2400" b="1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7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We b________ the strongest team in the football match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</a:t>
            </a:r>
            <a:r>
              <a:rPr lang="en-US" altLang="zh-CN" sz="2400" b="1" dirty="0" smtClean="0"/>
              <a:t>      yesterday</a:t>
            </a:r>
            <a:r>
              <a:rPr lang="en-US" altLang="zh-CN" sz="2400" b="1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8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I'll have my watch r________. It doesn't work.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9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I don't think you should keep s________. You should tell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      them </a:t>
            </a:r>
            <a:r>
              <a:rPr lang="en-US" altLang="zh-CN" sz="2400" b="1" dirty="0"/>
              <a:t>your opinion.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10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The two sides failed to reach an a________</a:t>
            </a:r>
            <a:r>
              <a:rPr lang="zh-CN" altLang="en-US" sz="2400" b="1" dirty="0" smtClean="0"/>
              <a:t>．</a:t>
            </a:r>
            <a:endParaRPr lang="zh-CN" altLang="en-US" sz="2400" b="1" dirty="0"/>
          </a:p>
        </p:txBody>
      </p:sp>
      <p:sp>
        <p:nvSpPr>
          <p:cNvPr id="3" name="Rectangle 19"/>
          <p:cNvSpPr>
            <a:spLocks noChangeArrowheads="1"/>
          </p:cNvSpPr>
          <p:nvPr/>
        </p:nvSpPr>
        <p:spPr bwMode="auto">
          <a:xfrm>
            <a:off x="3602279" y="3768202"/>
            <a:ext cx="142753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err="1">
                <a:solidFill>
                  <a:srgbClr val="FF0000"/>
                </a:solidFill>
              </a:rPr>
              <a:t>epaired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auto">
          <a:xfrm>
            <a:off x="3602279" y="1415397"/>
            <a:ext cx="132325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situation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1831073" y="2662854"/>
            <a:ext cx="98677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eat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Rectangle 19"/>
          <p:cNvSpPr>
            <a:spLocks noChangeArrowheads="1"/>
          </p:cNvSpPr>
          <p:nvPr/>
        </p:nvSpPr>
        <p:spPr bwMode="auto">
          <a:xfrm>
            <a:off x="5029814" y="4326419"/>
            <a:ext cx="116994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</a:rPr>
              <a:t>ilent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5417351" y="5441277"/>
            <a:ext cx="156482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err="1">
                <a:solidFill>
                  <a:srgbClr val="FF0000"/>
                </a:solidFill>
              </a:rPr>
              <a:t>greement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utoUpdateAnimBg="0"/>
      <p:bldP spid="4" grpId="0" autoUpdateAnimBg="0"/>
      <p:bldP spid="5" grpId="0" autoUpdateAnimBg="0"/>
      <p:bldP spid="6" grpId="0" autoUpdateAnimBg="0"/>
      <p:bldP spid="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/>
          <p:nvPr/>
        </p:nvSpPr>
        <p:spPr>
          <a:xfrm>
            <a:off x="777303" y="1085305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短语运用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36250" y="1248949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486565" y="2220477"/>
            <a:ext cx="8454798" cy="279595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 b="1" dirty="0"/>
              <a:t>根据汉语意思完成句子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1</a:t>
            </a:r>
            <a:r>
              <a:rPr lang="zh-CN" altLang="en-US" sz="2400" b="1" dirty="0"/>
              <a:t>．这台电脑经常出故障。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      The </a:t>
            </a:r>
            <a:r>
              <a:rPr lang="en-US" altLang="zh-CN" sz="2400" b="1" dirty="0"/>
              <a:t>computer often ________ ________</a:t>
            </a:r>
            <a:r>
              <a:rPr lang="zh-CN" altLang="en-US" sz="2400" b="1" dirty="0"/>
              <a:t>．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2</a:t>
            </a:r>
            <a:r>
              <a:rPr lang="zh-CN" altLang="en-US" sz="2400" b="1" dirty="0"/>
              <a:t>．我认为他们不应该为了这点事就发生争吵。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      I </a:t>
            </a:r>
            <a:r>
              <a:rPr lang="en-US" altLang="zh-CN" sz="2400" b="1" dirty="0"/>
              <a:t>don't think they should _______ ______ such a small thing</a:t>
            </a:r>
            <a:r>
              <a:rPr lang="en-US" altLang="zh-CN" sz="2400" b="1" dirty="0" smtClean="0"/>
              <a:t>.</a:t>
            </a:r>
            <a:endParaRPr lang="en-US" altLang="zh-CN" sz="2400" b="1" dirty="0"/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3677781" y="3379335"/>
            <a:ext cx="27976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 breaks </a:t>
            </a:r>
            <a:r>
              <a:rPr lang="en-US" altLang="zh-CN" sz="2400" b="1" dirty="0">
                <a:solidFill>
                  <a:srgbClr val="FF0000"/>
                </a:solidFill>
              </a:rPr>
              <a:t>     </a:t>
            </a:r>
            <a:r>
              <a:rPr lang="en-US" altLang="en-US" sz="2400" b="1" dirty="0">
                <a:solidFill>
                  <a:srgbClr val="FF0000"/>
                </a:solidFill>
              </a:rPr>
              <a:t>down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4323610" y="4415455"/>
            <a:ext cx="184217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fight </a:t>
            </a:r>
            <a:r>
              <a:rPr lang="en-US" altLang="zh-CN" sz="2400" b="1" dirty="0">
                <a:solidFill>
                  <a:srgbClr val="FF0000"/>
                </a:solidFill>
              </a:rPr>
              <a:t>     </a:t>
            </a:r>
            <a:r>
              <a:rPr lang="en-US" altLang="en-US" sz="2400" b="1" dirty="0">
                <a:solidFill>
                  <a:srgbClr val="FF0000"/>
                </a:solidFill>
              </a:rPr>
              <a:t>over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 autoUpdateAnimBg="0"/>
      <p:bldP spid="1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479027" y="1578527"/>
            <a:ext cx="8454798" cy="33499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3</a:t>
            </a:r>
            <a:r>
              <a:rPr lang="zh-CN" altLang="en-US" sz="2400" b="1" dirty="0"/>
              <a:t>．我们两个都不想去公园，因为我们必须完成如此多的作业。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      _______ </a:t>
            </a:r>
            <a:r>
              <a:rPr lang="en-US" altLang="zh-CN" sz="2400" b="1" dirty="0"/>
              <a:t>________ us wants to go to the park because we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</a:t>
            </a:r>
            <a:r>
              <a:rPr lang="en-US" altLang="zh-CN" sz="2400" b="1" dirty="0" smtClean="0"/>
              <a:t>    have </a:t>
            </a:r>
            <a:r>
              <a:rPr lang="en-US" altLang="zh-CN" sz="2400" b="1" dirty="0"/>
              <a:t>to finish so much homework</a:t>
            </a:r>
            <a:r>
              <a:rPr lang="en-US" altLang="zh-CN" sz="2400" b="1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4．除了特殊原因，学生们在校不应该带手机。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       </a:t>
            </a:r>
            <a:r>
              <a:rPr lang="en-US" altLang="en-US" sz="2400" b="1" dirty="0" smtClean="0"/>
              <a:t>Students shouldn't have mobile phones at school ________ </a:t>
            </a:r>
            <a:endParaRPr lang="en-US" altLang="zh-CN" sz="2400" b="1" dirty="0" smtClean="0"/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      </a:t>
            </a:r>
            <a:r>
              <a:rPr lang="en-US" altLang="en-US" sz="2400" b="1" dirty="0" smtClean="0"/>
              <a:t>________ some special reasons.</a:t>
            </a: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1110449" y="2007117"/>
            <a:ext cx="211872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Neither </a:t>
            </a:r>
            <a:r>
              <a:rPr lang="en-US" altLang="zh-CN" sz="2400" b="1" dirty="0">
                <a:solidFill>
                  <a:srgbClr val="FF0000"/>
                </a:solidFill>
              </a:rPr>
              <a:t>       </a:t>
            </a:r>
            <a:r>
              <a:rPr lang="en-US" altLang="en-US" sz="2400" b="1" dirty="0">
                <a:solidFill>
                  <a:srgbClr val="FF0000"/>
                </a:solidFill>
              </a:rPr>
              <a:t>of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7367740" y="3877711"/>
            <a:ext cx="148701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 except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1343591" y="4343783"/>
            <a:ext cx="6487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for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 autoUpdateAnimBg="0"/>
      <p:bldP spid="9" grpId="0" autoUpdateAnimBg="0"/>
      <p:bldP spid="10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460602" y="1492428"/>
            <a:ext cx="8313284" cy="39039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5</a:t>
            </a:r>
            <a:r>
              <a:rPr lang="en-US" altLang="en-US" sz="2400" b="1" dirty="0"/>
              <a:t>．“我不会乱扔垃圾的。”“</a:t>
            </a:r>
            <a:r>
              <a:rPr lang="en-US" altLang="en-US" sz="2400" b="1" dirty="0" err="1"/>
              <a:t>我也不</a:t>
            </a:r>
            <a:r>
              <a:rPr lang="en-US" altLang="en-US" sz="2400" b="1" dirty="0"/>
              <a:t>。”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      —</a:t>
            </a:r>
            <a:r>
              <a:rPr lang="en-US" altLang="en-US" sz="2400" b="1" dirty="0"/>
              <a:t>I won't throw the litter about.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      —________ </a:t>
            </a:r>
            <a:r>
              <a:rPr lang="en-US" altLang="en-US" sz="2400" b="1" dirty="0"/>
              <a:t>________．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/>
              <a:t>6．毕竟，我们曾经是朋友。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       ________ </a:t>
            </a:r>
            <a:r>
              <a:rPr lang="en-US" altLang="en-US" sz="2400" b="1" dirty="0"/>
              <a:t>________， we were friends.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/>
              <a:t>7．父亲对我做的事情很满意。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</a:t>
            </a:r>
            <a:r>
              <a:rPr lang="en-US" altLang="zh-CN" sz="2400" b="1" dirty="0" smtClean="0"/>
              <a:t>      </a:t>
            </a:r>
            <a:r>
              <a:rPr lang="en-US" altLang="en-US" sz="2400" b="1" dirty="0" smtClean="0"/>
              <a:t>My </a:t>
            </a:r>
            <a:r>
              <a:rPr lang="en-US" altLang="en-US" sz="2400" b="1" dirty="0"/>
              <a:t>father ________ ________ ________ what I have </a:t>
            </a:r>
            <a:r>
              <a:rPr lang="en-US" altLang="en-US" sz="2400" b="1" dirty="0" smtClean="0"/>
              <a:t>done.</a:t>
            </a:r>
            <a:endParaRPr lang="en-US" altLang="en-US" sz="2400" b="1" dirty="0"/>
          </a:p>
        </p:txBody>
      </p:sp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1597397" y="2554756"/>
            <a:ext cx="25267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Me </a:t>
            </a:r>
            <a:r>
              <a:rPr lang="en-US" altLang="zh-CN" sz="2400" b="1" dirty="0">
                <a:solidFill>
                  <a:srgbClr val="FF0000"/>
                </a:solidFill>
              </a:rPr>
              <a:t>     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neither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Rectangle 19"/>
          <p:cNvSpPr>
            <a:spLocks noChangeArrowheads="1"/>
          </p:cNvSpPr>
          <p:nvPr/>
        </p:nvSpPr>
        <p:spPr bwMode="auto">
          <a:xfrm>
            <a:off x="1110449" y="3693941"/>
            <a:ext cx="247039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After </a:t>
            </a:r>
            <a:r>
              <a:rPr lang="en-US" altLang="zh-CN" sz="2400" b="1" dirty="0">
                <a:solidFill>
                  <a:srgbClr val="FF0000"/>
                </a:solidFill>
              </a:rPr>
              <a:t>    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    </a:t>
            </a:r>
            <a:r>
              <a:rPr lang="en-US" altLang="en-US" sz="2400" b="1" dirty="0">
                <a:solidFill>
                  <a:srgbClr val="FF0000"/>
                </a:solidFill>
              </a:rPr>
              <a:t>all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2553181" y="4825177"/>
            <a:ext cx="412812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is </a:t>
            </a:r>
            <a:r>
              <a:rPr lang="en-US" altLang="zh-CN" sz="2400" b="1" dirty="0">
                <a:solidFill>
                  <a:srgbClr val="FF0000"/>
                </a:solidFill>
              </a:rPr>
              <a:t>   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     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satisfied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    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with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utoUpdateAnimBg="0"/>
      <p:bldP spid="6" grpId="0" autoUpdateAnimBg="0"/>
      <p:bldP spid="7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471488" y="1169774"/>
            <a:ext cx="8302398" cy="45243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2400" b="1" dirty="0"/>
              <a:t>8．当警察问及这件事时，吉姆保持沉默。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      Jim </a:t>
            </a:r>
            <a:r>
              <a:rPr lang="en-US" altLang="en-US" sz="2400" b="1" dirty="0"/>
              <a:t>was ________ ________ when the policeman asked him </a:t>
            </a:r>
            <a:r>
              <a:rPr lang="en-US" altLang="en-US" sz="2400" b="1" dirty="0" smtClean="0"/>
              <a:t>about </a:t>
            </a:r>
            <a:r>
              <a:rPr lang="en-US" altLang="en-US" sz="2400" b="1" dirty="0"/>
              <a:t>the case.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/>
              <a:t>9．多亏了你的帮助我们才能按时完成这项任务。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       ________ _______ </a:t>
            </a:r>
            <a:r>
              <a:rPr lang="en-US" altLang="en-US" sz="2400" b="1" dirty="0"/>
              <a:t>your help, we can finish the task on time.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/>
              <a:t>10．与其说他是一个海员，不如说他是一名探险者。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         He </a:t>
            </a:r>
            <a:r>
              <a:rPr lang="en-US" altLang="en-US" sz="2400" b="1" dirty="0"/>
              <a:t>is an explorer ________ ________ a sailor.</a:t>
            </a:r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2429376" y="1837872"/>
            <a:ext cx="254384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in </a:t>
            </a:r>
            <a:r>
              <a:rPr lang="en-US" altLang="zh-CN" sz="2400" b="1" dirty="0">
                <a:solidFill>
                  <a:srgbClr val="FF0000"/>
                </a:solidFill>
              </a:rPr>
              <a:t>      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   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silence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1110449" y="3422462"/>
            <a:ext cx="231882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Thanks </a:t>
            </a:r>
            <a:r>
              <a:rPr lang="en-US" altLang="zh-CN" sz="2400" b="1" dirty="0">
                <a:solidFill>
                  <a:srgbClr val="FF0000"/>
                </a:solidFill>
              </a:rPr>
              <a:t>        </a:t>
            </a:r>
            <a:r>
              <a:rPr lang="en-US" altLang="en-US" sz="2400" b="1" dirty="0">
                <a:solidFill>
                  <a:srgbClr val="FF0000"/>
                </a:solidFill>
              </a:rPr>
              <a:t>to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3567097" y="5114407"/>
            <a:ext cx="250713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rather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        than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utoUpdateAnimBg="0"/>
      <p:bldP spid="18" grpId="0" autoUpdateAnimBg="0"/>
      <p:bldP spid="1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87154" y="1045211"/>
            <a:ext cx="2708800" cy="675005"/>
            <a:chOff x="183" y="1646"/>
            <a:chExt cx="4986" cy="1063"/>
          </a:xfrm>
        </p:grpSpPr>
        <p:pic>
          <p:nvPicPr>
            <p:cNvPr id="4" name="图片 3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5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基础知识清单</a:t>
              </a:r>
            </a:p>
          </p:txBody>
        </p:sp>
      </p:grpSp>
      <p:sp>
        <p:nvSpPr>
          <p:cNvPr id="7" name="Rectangle 9"/>
          <p:cNvSpPr/>
          <p:nvPr/>
        </p:nvSpPr>
        <p:spPr>
          <a:xfrm>
            <a:off x="541499" y="173139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sym typeface="宋体" panose="02010600030101010101" pitchFamily="2" charset="-122"/>
              </a:rPr>
              <a:t>重点单词 </a:t>
            </a:r>
          </a:p>
        </p:txBody>
      </p:sp>
      <p:pic>
        <p:nvPicPr>
          <p:cNvPr id="8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78675" y="1851944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513160" y="2211002"/>
            <a:ext cx="8173640" cy="45243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altLang="zh-CN" sz="2400" b="1" dirty="0"/>
              <a:t>1</a:t>
            </a:r>
            <a:r>
              <a:rPr lang="zh-CN" altLang="en-US" sz="2400" b="1" dirty="0"/>
              <a:t>．击败；胜过</a:t>
            </a:r>
            <a:r>
              <a:rPr lang="en-US" altLang="zh-CN" sz="2400" b="1" dirty="0"/>
              <a:t>(v.)____________→(</a:t>
            </a:r>
            <a:r>
              <a:rPr lang="zh-CN" altLang="en-US" sz="2400" b="1" dirty="0"/>
              <a:t>过去式</a:t>
            </a:r>
            <a:r>
              <a:rPr lang="en-US" altLang="zh-CN" sz="2400" b="1" dirty="0"/>
              <a:t>)____________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/>
              <a:t>       →(</a:t>
            </a:r>
            <a:r>
              <a:rPr lang="zh-CN" altLang="en-US" sz="2400" b="1" dirty="0"/>
              <a:t>过去分词</a:t>
            </a:r>
            <a:r>
              <a:rPr lang="en-US" altLang="zh-CN" sz="2400" b="1" dirty="0"/>
              <a:t>) 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/>
              <a:t>2</a:t>
            </a:r>
            <a:r>
              <a:rPr lang="zh-CN" altLang="en-US" sz="2400" b="1" dirty="0"/>
              <a:t>．修理；修补</a:t>
            </a:r>
            <a:r>
              <a:rPr lang="en-US" altLang="zh-CN" sz="2400" b="1" dirty="0"/>
              <a:t>(v.)____________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/>
              <a:t>3</a:t>
            </a:r>
            <a:r>
              <a:rPr lang="zh-CN" altLang="en-US" sz="2400" b="1" dirty="0"/>
              <a:t>．检查；检验</a:t>
            </a:r>
            <a:r>
              <a:rPr lang="en-US" altLang="zh-CN" sz="2400" b="1" dirty="0"/>
              <a:t>(v.)____________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/>
              <a:t>4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(</a:t>
            </a:r>
            <a:r>
              <a:rPr lang="zh-CN" altLang="en-US" sz="2400" b="1" dirty="0"/>
              <a:t>使</a:t>
            </a:r>
            <a:r>
              <a:rPr lang="en-US" altLang="zh-CN" sz="2400" b="1" dirty="0"/>
              <a:t>)</a:t>
            </a:r>
            <a:r>
              <a:rPr lang="zh-CN" altLang="en-US" sz="2400" b="1" dirty="0"/>
              <a:t>分开，分离</a:t>
            </a:r>
            <a:r>
              <a:rPr lang="en-US" altLang="zh-CN" sz="2400" b="1" dirty="0"/>
              <a:t>(v.)____________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/>
              <a:t>5</a:t>
            </a:r>
            <a:r>
              <a:rPr lang="zh-CN" altLang="en-US" sz="2400" b="1" dirty="0"/>
              <a:t>．提供；供给</a:t>
            </a:r>
            <a:r>
              <a:rPr lang="en-US" altLang="zh-CN" sz="2400" b="1" dirty="0"/>
              <a:t>(v</a:t>
            </a:r>
            <a:r>
              <a:rPr lang="en-US" altLang="zh-CN" sz="2400" b="1" dirty="0" smtClean="0"/>
              <a:t>.)____________</a:t>
            </a:r>
            <a:endParaRPr lang="en-US" altLang="zh-CN" sz="2400" b="1" dirty="0"/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3303815" y="2493511"/>
            <a:ext cx="105830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beat</a:t>
            </a:r>
            <a:r>
              <a:rPr lang="zh-CN" altLang="en-US" sz="2400" b="1" dirty="0">
                <a:solidFill>
                  <a:srgbClr val="FF0000"/>
                </a:solidFill>
              </a:rPr>
              <a:t>　</a:t>
            </a: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6495881" y="2478997"/>
            <a:ext cx="7489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beat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3066881" y="3214462"/>
            <a:ext cx="10567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beat</a:t>
            </a:r>
            <a:r>
              <a:rPr lang="en-US" altLang="zh-CN" sz="2400" b="1" dirty="0">
                <a:solidFill>
                  <a:srgbClr val="FF0000"/>
                </a:solidFill>
              </a:rPr>
              <a:t>en</a:t>
            </a: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3118757" y="3849915"/>
            <a:ext cx="99822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repair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3178800" y="4528459"/>
            <a:ext cx="93647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check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3583272" y="5192487"/>
            <a:ext cx="129554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separate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3108382" y="5915027"/>
            <a:ext cx="118737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provide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4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/>
          <p:nvPr/>
        </p:nvSpPr>
        <p:spPr>
          <a:xfrm>
            <a:off x="541499" y="912472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句型突破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78675" y="1047088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62630" y="1968174"/>
            <a:ext cx="8433027" cy="39703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Ⅰ.</a:t>
            </a:r>
            <a:r>
              <a:rPr lang="zh-CN" altLang="zh-CN" sz="2400" b="1" dirty="0" smtClean="0"/>
              <a:t>连词成句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1</a:t>
            </a:r>
            <a:r>
              <a:rPr lang="zh-CN" altLang="zh-CN" sz="2400" b="1" dirty="0" smtClean="0"/>
              <a:t>．</a:t>
            </a:r>
            <a:r>
              <a:rPr lang="en-US" altLang="zh-CN" sz="2400" b="1" dirty="0" smtClean="0"/>
              <a:t>try, understand, to, friends, each, good, other</a:t>
            </a:r>
            <a:endParaRPr lang="zh-CN" altLang="zh-CN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_______________________________.</a:t>
            </a:r>
            <a:endParaRPr lang="zh-CN" altLang="zh-CN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2</a:t>
            </a:r>
            <a:r>
              <a:rPr lang="zh-CN" altLang="zh-CN" sz="2400" b="1" dirty="0" smtClean="0"/>
              <a:t>．</a:t>
            </a:r>
            <a:r>
              <a:rPr lang="en-US" altLang="zh-CN" sz="2400" b="1" dirty="0" smtClean="0"/>
              <a:t>president, council, is, student, who, of, the</a:t>
            </a:r>
            <a:endParaRPr lang="zh-CN" altLang="zh-CN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_____________________________________________________?</a:t>
            </a:r>
            <a:endParaRPr lang="zh-CN" altLang="zh-CN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3</a:t>
            </a:r>
            <a:r>
              <a:rPr lang="zh-CN" altLang="zh-CN" sz="2400" b="1" dirty="0" smtClean="0"/>
              <a:t>．</a:t>
            </a:r>
            <a:r>
              <a:rPr lang="en-US" altLang="zh-CN" sz="2400" b="1" dirty="0" smtClean="0"/>
              <a:t>messages, he, checked, his, day, before, the, yesterday</a:t>
            </a:r>
            <a:endParaRPr lang="zh-CN" altLang="zh-CN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______________________________________________________.</a:t>
            </a:r>
            <a:endParaRPr lang="zh-CN" altLang="zh-CN" sz="2400" b="1" dirty="0"/>
          </a:p>
        </p:txBody>
      </p:sp>
      <p:sp>
        <p:nvSpPr>
          <p:cNvPr id="18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601390" y="3036391"/>
            <a:ext cx="601158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Good friends try to understand each other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01390" y="4184190"/>
            <a:ext cx="556197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Who is president of the student council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855539" y="5296921"/>
            <a:ext cx="67177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He checked his messages the day before yesterday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6145" grpId="0"/>
      <p:bldP spid="6146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0601" y="1924333"/>
            <a:ext cx="8433027" cy="230832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4</a:t>
            </a:r>
            <a:r>
              <a:rPr lang="zh-CN" altLang="zh-CN" sz="2400" b="1" dirty="0" smtClean="0"/>
              <a:t>．</a:t>
            </a:r>
            <a:r>
              <a:rPr lang="en-US" altLang="zh-CN" sz="2400" b="1" dirty="0" smtClean="0"/>
              <a:t>agreed, Jenny, house, to, come, to, my</a:t>
            </a:r>
            <a:endParaRPr lang="zh-CN" altLang="zh-CN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________________________________________________.</a:t>
            </a:r>
            <a:endParaRPr lang="zh-CN" altLang="zh-CN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5</a:t>
            </a:r>
            <a:r>
              <a:rPr lang="zh-CN" altLang="zh-CN" sz="2400" b="1" dirty="0" smtClean="0"/>
              <a:t>．</a:t>
            </a:r>
            <a:r>
              <a:rPr lang="en-US" altLang="zh-CN" sz="2400" b="1" dirty="0" smtClean="0"/>
              <a:t>talk, solved, had, they, a, problems, their, good, and</a:t>
            </a:r>
            <a:endParaRPr lang="zh-CN" altLang="zh-CN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________________________________________________.</a:t>
            </a:r>
            <a:endParaRPr lang="zh-CN" altLang="zh-CN" sz="2400" b="1" dirty="0"/>
          </a:p>
        </p:txBody>
      </p:sp>
      <p:sp>
        <p:nvSpPr>
          <p:cNvPr id="14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770203" y="2487749"/>
            <a:ext cx="494481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Jenny agreed to come to my house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757898" y="3584084"/>
            <a:ext cx="670254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They had a good talk and solved their problems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121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84062" y="1569917"/>
            <a:ext cx="8422481" cy="39703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/>
              <a:t>(　　)1.I'm sure she will agree ________ you.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           </a:t>
            </a:r>
            <a:r>
              <a:rPr lang="en-US" altLang="zh-CN" sz="2400" b="1" dirty="0" smtClean="0"/>
              <a:t>    </a:t>
            </a:r>
            <a:r>
              <a:rPr lang="en-US" altLang="en-US" sz="2400" b="1" dirty="0" smtClean="0"/>
              <a:t>A． to  </a:t>
            </a:r>
            <a:r>
              <a:rPr lang="en-US" altLang="zh-CN" sz="2400" b="1" dirty="0" smtClean="0"/>
              <a:t>       </a:t>
            </a:r>
            <a:r>
              <a:rPr lang="en-US" altLang="en-US" sz="2400" b="1" dirty="0"/>
              <a:t>B</a:t>
            </a:r>
            <a:r>
              <a:rPr lang="en-US" altLang="en-US" sz="2400" b="1" dirty="0" smtClean="0"/>
              <a:t>． about</a:t>
            </a:r>
            <a:r>
              <a:rPr lang="en-US" altLang="zh-CN" sz="2400" b="1" dirty="0" smtClean="0"/>
              <a:t>            </a:t>
            </a:r>
            <a:r>
              <a:rPr lang="en-US" altLang="en-US" sz="2400" b="1" dirty="0"/>
              <a:t>C</a:t>
            </a:r>
            <a:r>
              <a:rPr lang="en-US" altLang="en-US" sz="2400" b="1" dirty="0" smtClean="0"/>
              <a:t>． with  </a:t>
            </a:r>
            <a:r>
              <a:rPr lang="en-US" altLang="zh-CN" sz="2400" b="1" dirty="0" smtClean="0"/>
              <a:t>         </a:t>
            </a:r>
            <a:r>
              <a:rPr lang="en-US" altLang="en-US" sz="2400" b="1" dirty="0"/>
              <a:t>D</a:t>
            </a:r>
            <a:r>
              <a:rPr lang="en-US" altLang="en-US" sz="2400" b="1" dirty="0" smtClean="0"/>
              <a:t>． For</a:t>
            </a:r>
            <a:endParaRPr lang="en-US" altLang="zh-CN" sz="2400" b="1" dirty="0"/>
          </a:p>
          <a:p>
            <a:pPr>
              <a:lnSpc>
                <a:spcPct val="150000"/>
              </a:lnSpc>
            </a:pPr>
            <a:endParaRPr lang="en-US" altLang="zh-CN" sz="2400" b="1" dirty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(</a:t>
            </a:r>
            <a:r>
              <a:rPr lang="en-US" altLang="en-US" sz="2400" b="1" dirty="0"/>
              <a:t>　　)2.The government has the duty to </a:t>
            </a:r>
            <a:r>
              <a:rPr lang="en-US" altLang="en-US" sz="2400" b="1" dirty="0" smtClean="0"/>
              <a:t>_______</a:t>
            </a:r>
            <a:r>
              <a:rPr lang="en-US" altLang="en-US" sz="2400" b="1" dirty="0"/>
              <a:t>food </a:t>
            </a:r>
            <a:r>
              <a:rPr lang="en-US" altLang="en-US" sz="2400" b="1" dirty="0" smtClean="0"/>
              <a:t>______ people</a:t>
            </a:r>
            <a:r>
              <a:rPr lang="en-US" altLang="en-US" sz="2400" b="1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           </a:t>
            </a:r>
            <a:r>
              <a:rPr lang="en-US" altLang="zh-CN" sz="2400" b="1" dirty="0" smtClean="0"/>
              <a:t>   </a:t>
            </a:r>
            <a:r>
              <a:rPr lang="en-US" altLang="en-US" sz="2400" b="1" dirty="0" smtClean="0"/>
              <a:t>A． provided</a:t>
            </a:r>
            <a:r>
              <a:rPr lang="en-US" altLang="en-US" sz="2400" b="1" dirty="0"/>
              <a:t>; to  </a:t>
            </a:r>
            <a:r>
              <a:rPr lang="en-US" altLang="zh-CN" sz="2400" b="1" dirty="0"/>
              <a:t>                  </a:t>
            </a:r>
            <a:r>
              <a:rPr lang="en-US" altLang="en-US" sz="2400" b="1" dirty="0"/>
              <a:t>B</a:t>
            </a:r>
            <a:r>
              <a:rPr lang="en-US" altLang="en-US" sz="2400" b="1" dirty="0" smtClean="0"/>
              <a:t>． provide</a:t>
            </a:r>
            <a:r>
              <a:rPr lang="en-US" altLang="en-US" sz="2400" b="1" dirty="0"/>
              <a:t>; for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           </a:t>
            </a:r>
            <a:r>
              <a:rPr lang="en-US" altLang="zh-CN" sz="2400" b="1" dirty="0" smtClean="0"/>
              <a:t>   </a:t>
            </a:r>
            <a:r>
              <a:rPr lang="en-US" altLang="en-US" sz="2400" b="1" dirty="0" smtClean="0"/>
              <a:t>C． provide</a:t>
            </a:r>
            <a:r>
              <a:rPr lang="en-US" altLang="en-US" sz="2400" b="1" dirty="0"/>
              <a:t>; with  </a:t>
            </a:r>
            <a:r>
              <a:rPr lang="en-US" altLang="zh-CN" sz="2400" b="1" dirty="0"/>
              <a:t>                </a:t>
            </a:r>
            <a:r>
              <a:rPr lang="en-US" altLang="en-US" sz="2400" b="1" dirty="0"/>
              <a:t>D</a:t>
            </a:r>
            <a:r>
              <a:rPr lang="en-US" altLang="en-US" sz="2400" b="1" dirty="0" smtClean="0"/>
              <a:t>． providing</a:t>
            </a:r>
            <a:r>
              <a:rPr lang="en-US" altLang="en-US" sz="2400" b="1" dirty="0"/>
              <a:t>; </a:t>
            </a:r>
            <a:r>
              <a:rPr lang="en-US" altLang="en-US" sz="2400" b="1" dirty="0" smtClean="0"/>
              <a:t>to</a:t>
            </a:r>
            <a:endParaRPr lang="en-US" altLang="en-US" sz="2400" b="1" dirty="0"/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1041627" y="2589080"/>
            <a:ext cx="7547202" cy="49244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6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】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agree </a:t>
            </a:r>
            <a:r>
              <a:rPr lang="en-US" altLang="zh-CN" sz="2600" b="1" dirty="0">
                <a:latin typeface="仿宋" panose="02010609060101010101" charset="-122"/>
                <a:ea typeface="仿宋" panose="02010609060101010101" charset="-122"/>
              </a:rPr>
              <a:t>with </a:t>
            </a:r>
            <a:r>
              <a:rPr lang="zh-CN" altLang="en-US" sz="2600" b="1" dirty="0">
                <a:latin typeface="仿宋" panose="02010609060101010101" charset="-122"/>
                <a:ea typeface="仿宋" panose="02010609060101010101" charset="-122"/>
              </a:rPr>
              <a:t>意为“同意某人的意见”。 </a:t>
            </a:r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634571" y="1663433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676956" y="3411991"/>
            <a:ext cx="46679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utoUpdateAnimBg="0"/>
      <p:bldP spid="10" grpId="0" autoUpdateAnimBg="0"/>
      <p:bldP spid="15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37980" y="1486721"/>
            <a:ext cx="8292362" cy="34163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/>
              <a:t>(　　)3.We should ________a meeting this afternoon.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           </a:t>
            </a:r>
            <a:r>
              <a:rPr lang="en-US" altLang="zh-CN" sz="2400" b="1" dirty="0" smtClean="0"/>
              <a:t>    </a:t>
            </a:r>
            <a:r>
              <a:rPr lang="en-US" altLang="en-US" sz="2400" b="1" dirty="0" err="1" smtClean="0"/>
              <a:t>A．wish</a:t>
            </a:r>
            <a:r>
              <a:rPr lang="en-US" altLang="en-US" sz="2400" b="1" dirty="0" smtClean="0"/>
              <a:t>  </a:t>
            </a:r>
            <a:r>
              <a:rPr lang="en-US" altLang="zh-CN" sz="2400" b="1" dirty="0" smtClean="0"/>
              <a:t>         </a:t>
            </a:r>
            <a:r>
              <a:rPr lang="en-US" altLang="en-US" sz="2400" b="1" dirty="0" err="1"/>
              <a:t>B．hold</a:t>
            </a:r>
            <a:r>
              <a:rPr lang="en-US" altLang="zh-CN" sz="2400" b="1" dirty="0"/>
              <a:t>            </a:t>
            </a:r>
            <a:r>
              <a:rPr lang="en-US" altLang="en-US" sz="2400" b="1" dirty="0" err="1"/>
              <a:t>C．make</a:t>
            </a:r>
            <a:r>
              <a:rPr lang="en-US" altLang="en-US" sz="2400" b="1" dirty="0"/>
              <a:t> </a:t>
            </a:r>
            <a:r>
              <a:rPr lang="en-US" altLang="zh-CN" sz="2400" b="1" dirty="0"/>
              <a:t>        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D．get</a:t>
            </a:r>
            <a:endParaRPr lang="en-US" altLang="en-US" sz="2400" b="1" dirty="0"/>
          </a:p>
          <a:p>
            <a:pPr>
              <a:lnSpc>
                <a:spcPct val="150000"/>
              </a:lnSpc>
            </a:pPr>
            <a:r>
              <a:rPr lang="en-US" altLang="en-US" sz="2400" b="1" dirty="0"/>
              <a:t>(　　)4.After a long time of discussion, </a:t>
            </a:r>
            <a:r>
              <a:rPr lang="en-US" altLang="en-US" sz="2400" b="1" dirty="0" smtClean="0"/>
              <a:t>_______， </a:t>
            </a:r>
            <a:r>
              <a:rPr lang="en-US" altLang="en-US" sz="2400" b="1" dirty="0"/>
              <a:t>we made a </a:t>
            </a:r>
            <a:endParaRPr lang="en-US" altLang="zh-CN" sz="2400" b="1" dirty="0"/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          </a:t>
            </a:r>
            <a:r>
              <a:rPr lang="en-US" altLang="zh-CN" sz="2400" b="1" dirty="0" smtClean="0"/>
              <a:t>    </a:t>
            </a:r>
            <a:r>
              <a:rPr lang="en-US" altLang="en-US" sz="2400" b="1" dirty="0" smtClean="0"/>
              <a:t>plan</a:t>
            </a:r>
            <a:r>
              <a:rPr lang="en-US" altLang="en-US" sz="2400" b="1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          </a:t>
            </a:r>
            <a:r>
              <a:rPr lang="en-US" altLang="zh-CN" sz="2400" b="1" dirty="0" smtClean="0"/>
              <a:t>    </a:t>
            </a:r>
            <a:r>
              <a:rPr lang="en-US" altLang="en-US" sz="2400" b="1" dirty="0" err="1" smtClean="0"/>
              <a:t>A．in</a:t>
            </a:r>
            <a:r>
              <a:rPr lang="en-US" altLang="en-US" sz="2400" b="1" dirty="0" smtClean="0"/>
              <a:t> </a:t>
            </a:r>
            <a:r>
              <a:rPr lang="en-US" altLang="en-US" sz="2400" b="1" dirty="0"/>
              <a:t>the end  </a:t>
            </a:r>
            <a:r>
              <a:rPr lang="en-US" altLang="zh-CN" sz="2400" b="1" dirty="0"/>
              <a:t>                           </a:t>
            </a:r>
            <a:r>
              <a:rPr lang="en-US" altLang="en-US" sz="2400" b="1" dirty="0" err="1"/>
              <a:t>B．to</a:t>
            </a:r>
            <a:r>
              <a:rPr lang="en-US" altLang="en-US" sz="2400" b="1" dirty="0"/>
              <a:t> the end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          </a:t>
            </a:r>
            <a:r>
              <a:rPr lang="en-US" altLang="zh-CN" sz="2400" b="1" dirty="0" smtClean="0"/>
              <a:t>    </a:t>
            </a:r>
            <a:r>
              <a:rPr lang="en-US" altLang="en-US" sz="2400" b="1" dirty="0" err="1" smtClean="0"/>
              <a:t>C．at</a:t>
            </a:r>
            <a:r>
              <a:rPr lang="en-US" altLang="en-US" sz="2400" b="1" dirty="0" smtClean="0"/>
              <a:t> </a:t>
            </a:r>
            <a:r>
              <a:rPr lang="en-US" altLang="en-US" sz="2400" b="1" dirty="0"/>
              <a:t>the end of  </a:t>
            </a:r>
            <a:r>
              <a:rPr lang="en-US" altLang="zh-CN" sz="2400" b="1" dirty="0"/>
              <a:t>                      </a:t>
            </a:r>
            <a:r>
              <a:rPr lang="en-US" altLang="en-US" sz="2400" b="1" dirty="0" err="1"/>
              <a:t>D．by</a:t>
            </a:r>
            <a:r>
              <a:rPr lang="en-US" altLang="en-US" sz="2400" b="1" dirty="0"/>
              <a:t> the end of</a:t>
            </a: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710776" y="1521762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731209" y="2865680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A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utoUpdateAnimBg="0"/>
      <p:bldP spid="10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416719" y="1349777"/>
            <a:ext cx="8357167" cy="286232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/>
              <a:t>(　　)5.—Write down your uncle's e­mail address, </a:t>
            </a:r>
            <a:r>
              <a:rPr lang="en-US" altLang="en-US" sz="2400" b="1" dirty="0" smtClean="0"/>
              <a:t>______ you'll </a:t>
            </a:r>
            <a:r>
              <a:rPr lang="en-US" altLang="en-US" sz="2400" b="1" dirty="0"/>
              <a:t>forget it.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    </a:t>
            </a:r>
            <a:r>
              <a:rPr lang="en-US" altLang="zh-CN" sz="2400" b="1" dirty="0" smtClean="0"/>
              <a:t>    </a:t>
            </a:r>
            <a:r>
              <a:rPr lang="en-US" altLang="en-US" sz="2400" b="1" dirty="0" smtClean="0"/>
              <a:t>—</a:t>
            </a:r>
            <a:r>
              <a:rPr lang="en-US" altLang="en-US" sz="2400" b="1" dirty="0"/>
              <a:t>All right, Mum.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   </a:t>
            </a:r>
            <a:r>
              <a:rPr lang="en-US" altLang="zh-CN" sz="2400" b="1" dirty="0" smtClean="0"/>
              <a:t>     </a:t>
            </a:r>
            <a:r>
              <a:rPr lang="en-US" altLang="en-US" sz="2400" b="1" dirty="0" err="1" smtClean="0"/>
              <a:t>A．and</a:t>
            </a:r>
            <a:r>
              <a:rPr lang="en-US" altLang="en-US" sz="2400" b="1" dirty="0" smtClean="0"/>
              <a:t>  </a:t>
            </a:r>
            <a:r>
              <a:rPr lang="en-US" altLang="zh-CN" sz="2400" b="1" dirty="0" smtClean="0"/>
              <a:t>           </a:t>
            </a:r>
            <a:r>
              <a:rPr lang="en-US" altLang="en-US" sz="2400" b="1" dirty="0" err="1"/>
              <a:t>B．or</a:t>
            </a:r>
            <a:r>
              <a:rPr lang="en-US" altLang="en-US" sz="2400" b="1" dirty="0"/>
              <a:t>  </a:t>
            </a:r>
            <a:r>
              <a:rPr lang="en-US" altLang="zh-CN" sz="2400" b="1" dirty="0"/>
              <a:t>           </a:t>
            </a:r>
            <a:endParaRPr lang="en-US" altLang="zh-CN" sz="2400" b="1" dirty="0" smtClean="0"/>
          </a:p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              </a:t>
            </a:r>
            <a:r>
              <a:rPr lang="en-US" altLang="en-US" sz="2400" b="1" dirty="0" err="1" smtClean="0"/>
              <a:t>C．but</a:t>
            </a:r>
            <a:r>
              <a:rPr lang="en-US" altLang="en-US" sz="2400" b="1" dirty="0" smtClean="0"/>
              <a:t>  </a:t>
            </a:r>
            <a:r>
              <a:rPr lang="en-US" altLang="zh-CN" sz="2400" b="1" dirty="0" smtClean="0"/>
              <a:t>            </a:t>
            </a:r>
            <a:r>
              <a:rPr lang="en-US" altLang="en-US" sz="2400" b="1" dirty="0" err="1" smtClean="0"/>
              <a:t>D．so</a:t>
            </a:r>
            <a:endParaRPr lang="en-US" altLang="en-US" sz="2400" b="1" dirty="0"/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auto">
          <a:xfrm>
            <a:off x="710282" y="1277258"/>
            <a:ext cx="2905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416719" y="1145960"/>
            <a:ext cx="8357167" cy="175432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(</a:t>
            </a:r>
            <a:r>
              <a:rPr lang="en-US" altLang="en-US" sz="2400" b="1" dirty="0"/>
              <a:t>　　)6.“right” </a:t>
            </a:r>
            <a:r>
              <a:rPr lang="en-US" altLang="en-US" sz="2400" b="1" dirty="0" smtClean="0"/>
              <a:t>and “write” sound the same，________ they do not mean the same thing.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          </a:t>
            </a:r>
            <a:r>
              <a:rPr lang="en-US" altLang="en-US" sz="2400" b="1" dirty="0" err="1" smtClean="0"/>
              <a:t>A．but</a:t>
            </a:r>
            <a:r>
              <a:rPr lang="en-US" altLang="en-US" sz="2400" b="1" dirty="0" smtClean="0"/>
              <a:t>    </a:t>
            </a:r>
            <a:r>
              <a:rPr lang="en-US" altLang="zh-CN" sz="2400" b="1" dirty="0" smtClean="0"/>
              <a:t>         </a:t>
            </a:r>
            <a:r>
              <a:rPr lang="en-US" altLang="en-US" sz="2400" b="1" dirty="0" err="1"/>
              <a:t>B．if</a:t>
            </a:r>
            <a:r>
              <a:rPr lang="en-US" altLang="zh-CN" sz="2400" b="1" dirty="0"/>
              <a:t>                </a:t>
            </a:r>
            <a:r>
              <a:rPr lang="en-US" altLang="en-US" sz="2400" b="1" dirty="0" err="1"/>
              <a:t>C．so</a:t>
            </a:r>
            <a:r>
              <a:rPr lang="en-US" altLang="en-US" sz="2400" b="1" dirty="0"/>
              <a:t>   </a:t>
            </a:r>
            <a:r>
              <a:rPr lang="en-US" altLang="zh-CN" sz="2400" b="1" dirty="0"/>
              <a:t>          </a:t>
            </a:r>
            <a:r>
              <a:rPr lang="en-US" altLang="en-US" sz="2400" b="1" dirty="0" err="1"/>
              <a:t>D．or</a:t>
            </a:r>
            <a:endParaRPr lang="en-US" altLang="en-US" sz="2400" b="1" dirty="0"/>
          </a:p>
        </p:txBody>
      </p:sp>
      <p:sp>
        <p:nvSpPr>
          <p:cNvPr id="3" name="Rectangle 19"/>
          <p:cNvSpPr>
            <a:spLocks noChangeArrowheads="1"/>
          </p:cNvSpPr>
          <p:nvPr/>
        </p:nvSpPr>
        <p:spPr bwMode="auto">
          <a:xfrm>
            <a:off x="488327" y="3372077"/>
            <a:ext cx="8252901" cy="12926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】</a:t>
            </a:r>
            <a:r>
              <a:rPr lang="en-US" altLang="zh-CN" sz="2600" b="1" dirty="0" err="1" smtClean="0">
                <a:ea typeface="仿宋" panose="02010609060101010101" charset="-122"/>
              </a:rPr>
              <a:t>考查连词的用法</a:t>
            </a:r>
            <a:r>
              <a:rPr lang="en-US" altLang="zh-CN" sz="2600" b="1" dirty="0" smtClean="0">
                <a:ea typeface="仿宋" panose="02010609060101010101" charset="-122"/>
              </a:rPr>
              <a:t>。</a:t>
            </a:r>
            <a:r>
              <a:rPr lang="en-US" altLang="zh-CN" sz="2600" b="1" dirty="0" err="1" smtClean="0">
                <a:ea typeface="仿宋" panose="02010609060101010101" charset="-122"/>
              </a:rPr>
              <a:t>句意：right</a:t>
            </a:r>
            <a:r>
              <a:rPr lang="en-US" altLang="zh-CN" sz="2600" b="1" dirty="0" smtClean="0">
                <a:ea typeface="仿宋" panose="02010609060101010101" charset="-122"/>
              </a:rPr>
              <a:t> </a:t>
            </a:r>
            <a:r>
              <a:rPr lang="en-US" altLang="zh-CN" sz="2600" b="1" dirty="0" err="1" smtClean="0">
                <a:ea typeface="仿宋" panose="02010609060101010101" charset="-122"/>
              </a:rPr>
              <a:t>和write</a:t>
            </a:r>
            <a:r>
              <a:rPr lang="en-US" altLang="zh-CN" sz="2600" b="1" dirty="0" smtClean="0">
                <a:ea typeface="仿宋" panose="02010609060101010101" charset="-122"/>
              </a:rPr>
              <a:t> </a:t>
            </a:r>
            <a:r>
              <a:rPr lang="en-US" altLang="zh-CN" sz="2600" b="1" dirty="0" err="1" smtClean="0">
                <a:ea typeface="仿宋" panose="02010609060101010101" charset="-122"/>
              </a:rPr>
              <a:t>发音相同，但是意思不同</a:t>
            </a:r>
            <a:r>
              <a:rPr lang="en-US" altLang="zh-CN" sz="2600" b="1" dirty="0" smtClean="0">
                <a:ea typeface="仿宋" panose="02010609060101010101" charset="-122"/>
              </a:rPr>
              <a:t>。</a:t>
            </a:r>
            <a:r>
              <a:rPr lang="en-US" altLang="zh-CN" sz="2600" b="1" dirty="0" err="1" smtClean="0">
                <a:ea typeface="仿宋" panose="02010609060101010101" charset="-122"/>
              </a:rPr>
              <a:t>前后句为转折关系，故选A</a:t>
            </a:r>
            <a:r>
              <a:rPr lang="en-US" altLang="zh-CN" sz="2600" b="1" dirty="0" smtClean="0">
                <a:ea typeface="仿宋" panose="02010609060101010101" charset="-122"/>
              </a:rPr>
              <a:t>。</a:t>
            </a:r>
            <a:endParaRPr lang="zh-CN" altLang="en-US" sz="2600" b="1" dirty="0">
              <a:ea typeface="仿宋" panose="02010609060101010101" charset="-122"/>
            </a:endParaRPr>
          </a:p>
        </p:txBody>
      </p:sp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708083" y="1225779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A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utoUpdateAnimBg="0"/>
      <p:bldP spid="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502273" y="1215233"/>
            <a:ext cx="8173640" cy="45243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altLang="zh-CN" sz="2400" b="1" dirty="0" smtClean="0"/>
              <a:t>6</a:t>
            </a:r>
            <a:r>
              <a:rPr lang="zh-CN" altLang="en-US" sz="2400" b="1" dirty="0"/>
              <a:t>．锁上；被锁上</a:t>
            </a:r>
            <a:r>
              <a:rPr lang="en-US" altLang="zh-CN" sz="2400" b="1" dirty="0"/>
              <a:t>(v.)____________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/>
              <a:t>7</a:t>
            </a:r>
            <a:r>
              <a:rPr lang="zh-CN" altLang="en-US" sz="2400" b="1" dirty="0"/>
              <a:t>．使满意；使满足</a:t>
            </a:r>
            <a:r>
              <a:rPr lang="en-US" altLang="zh-CN" sz="2400" b="1" dirty="0"/>
              <a:t>(v.)____________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/>
              <a:t>8</a:t>
            </a:r>
            <a:r>
              <a:rPr lang="zh-CN" altLang="en-US" sz="2400" b="1" dirty="0"/>
              <a:t>．胜利</a:t>
            </a:r>
            <a:r>
              <a:rPr lang="en-US" altLang="zh-CN" sz="2400" b="1" dirty="0"/>
              <a:t>(n</a:t>
            </a:r>
            <a:r>
              <a:rPr lang="en-US" altLang="zh-CN" sz="2400" b="1" dirty="0" smtClean="0"/>
              <a:t>.)____________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 smtClean="0"/>
              <a:t>9</a:t>
            </a:r>
            <a:r>
              <a:rPr lang="zh-CN" altLang="en-US" sz="2400" b="1" dirty="0" smtClean="0"/>
              <a:t>．服务</a:t>
            </a:r>
            <a:r>
              <a:rPr lang="en-US" altLang="zh-CN" sz="2400" b="1" dirty="0" smtClean="0"/>
              <a:t>(n.)____________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 smtClean="0"/>
              <a:t>10</a:t>
            </a:r>
            <a:r>
              <a:rPr lang="zh-CN" altLang="en-US" sz="2400" b="1" dirty="0" smtClean="0"/>
              <a:t>．信息 </a:t>
            </a:r>
            <a:r>
              <a:rPr lang="en-US" altLang="zh-CN" sz="2400" b="1" dirty="0" smtClean="0"/>
              <a:t>(n.)____________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 smtClean="0"/>
              <a:t>11</a:t>
            </a:r>
            <a:r>
              <a:rPr lang="zh-CN" altLang="en-US" sz="2400" b="1" dirty="0" smtClean="0"/>
              <a:t>．协议；同意</a:t>
            </a:r>
            <a:r>
              <a:rPr lang="en-US" altLang="zh-CN" sz="2400" b="1" dirty="0" smtClean="0"/>
              <a:t>(n.)____________</a:t>
            </a:r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3581060" y="1411306"/>
            <a:ext cx="73129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lock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7" name="Rectangle 21"/>
          <p:cNvSpPr>
            <a:spLocks noChangeArrowheads="1"/>
          </p:cNvSpPr>
          <p:nvPr/>
        </p:nvSpPr>
        <p:spPr bwMode="auto">
          <a:xfrm>
            <a:off x="3763907" y="2064449"/>
            <a:ext cx="10230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satisfy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8" name="Rectangle 21"/>
          <p:cNvSpPr>
            <a:spLocks noChangeArrowheads="1"/>
          </p:cNvSpPr>
          <p:nvPr/>
        </p:nvSpPr>
        <p:spPr bwMode="auto">
          <a:xfrm>
            <a:off x="2350975" y="2772473"/>
            <a:ext cx="110639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victory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6" name="Rectangle 16"/>
          <p:cNvSpPr>
            <a:spLocks noChangeArrowheads="1"/>
          </p:cNvSpPr>
          <p:nvPr/>
        </p:nvSpPr>
        <p:spPr bwMode="auto">
          <a:xfrm>
            <a:off x="2253854" y="3489058"/>
            <a:ext cx="139814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service</a:t>
            </a:r>
            <a:r>
              <a:rPr lang="zh-CN" altLang="en-US" sz="2400" b="1" dirty="0">
                <a:solidFill>
                  <a:srgbClr val="FF0000"/>
                </a:solidFill>
              </a:rPr>
              <a:t>　</a:t>
            </a:r>
          </a:p>
        </p:txBody>
      </p:sp>
      <p:sp>
        <p:nvSpPr>
          <p:cNvPr id="29" name="Rectangle 17"/>
          <p:cNvSpPr>
            <a:spLocks noChangeArrowheads="1"/>
          </p:cNvSpPr>
          <p:nvPr/>
        </p:nvSpPr>
        <p:spPr bwMode="auto">
          <a:xfrm>
            <a:off x="2382781" y="4124058"/>
            <a:ext cx="12618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message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30" name="Rectangle 18"/>
          <p:cNvSpPr>
            <a:spLocks noChangeArrowheads="1"/>
          </p:cNvSpPr>
          <p:nvPr/>
        </p:nvSpPr>
        <p:spPr bwMode="auto">
          <a:xfrm>
            <a:off x="3205794" y="5064048"/>
            <a:ext cx="15811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agreement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5" grpId="0" autoUpdateAnimBg="0"/>
      <p:bldP spid="27" grpId="0" autoUpdateAnimBg="0"/>
      <p:bldP spid="28" grpId="0" autoUpdateAnimBg="0"/>
      <p:bldP spid="26" grpId="0" autoUpdateAnimBg="0"/>
      <p:bldP spid="29" grpId="0" autoUpdateAnimBg="0"/>
      <p:bldP spid="3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39354" y="1158477"/>
            <a:ext cx="5698331" cy="52629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altLang="zh-CN" sz="2400" b="1" dirty="0" smtClean="0"/>
              <a:t>12</a:t>
            </a:r>
            <a:r>
              <a:rPr lang="zh-CN" altLang="en-US" sz="2400" b="1" dirty="0"/>
              <a:t>．会长；总统</a:t>
            </a:r>
            <a:r>
              <a:rPr lang="en-US" altLang="zh-CN" sz="2400" b="1" dirty="0"/>
              <a:t>(n.)____________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/>
              <a:t>13</a:t>
            </a:r>
            <a:r>
              <a:rPr lang="zh-CN" altLang="en-US" sz="2400" b="1" dirty="0"/>
              <a:t>．绅士；君子</a:t>
            </a:r>
            <a:r>
              <a:rPr lang="en-US" altLang="zh-CN" sz="2400" b="1" dirty="0"/>
              <a:t>(n.)____________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/>
              <a:t>14</a:t>
            </a:r>
            <a:r>
              <a:rPr lang="zh-CN" altLang="en-US" sz="2400" b="1" dirty="0"/>
              <a:t>．秘书；干事</a:t>
            </a:r>
            <a:r>
              <a:rPr lang="en-US" altLang="zh-CN" sz="2400" b="1" dirty="0"/>
              <a:t>(n.)____________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/>
              <a:t>15</a:t>
            </a:r>
            <a:r>
              <a:rPr lang="zh-CN" altLang="en-US" sz="2400" b="1" dirty="0"/>
              <a:t>．形势；状况</a:t>
            </a:r>
            <a:r>
              <a:rPr lang="en-US" altLang="zh-CN" sz="2400" b="1" dirty="0"/>
              <a:t>(n.)____________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/>
              <a:t>16</a:t>
            </a:r>
            <a:r>
              <a:rPr lang="zh-CN" altLang="en-US" sz="2400" b="1" dirty="0"/>
              <a:t>．沉默；无声</a:t>
            </a:r>
            <a:r>
              <a:rPr lang="en-US" altLang="zh-CN" sz="2400" b="1" dirty="0"/>
              <a:t>(n.)____________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/>
              <a:t>17</a:t>
            </a:r>
            <a:r>
              <a:rPr lang="zh-CN" altLang="en-US" sz="2400" b="1" dirty="0"/>
              <a:t>．蛇</a:t>
            </a:r>
            <a:r>
              <a:rPr lang="en-US" altLang="zh-CN" sz="2400" b="1" dirty="0"/>
              <a:t>(n.)____________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/>
              <a:t>18</a:t>
            </a:r>
            <a:r>
              <a:rPr lang="zh-CN" altLang="en-US" sz="2400" b="1" dirty="0"/>
              <a:t>．沉默的；寂静的</a:t>
            </a:r>
            <a:r>
              <a:rPr lang="en-US" altLang="zh-CN" sz="2400" b="1" dirty="0"/>
              <a:t>(adj.)____________</a:t>
            </a:r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3282553" y="1389743"/>
            <a:ext cx="141019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president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3239861" y="2068286"/>
            <a:ext cx="155202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gentleman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3205843" y="2750912"/>
            <a:ext cx="13909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secretary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3194957" y="3440339"/>
            <a:ext cx="133081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situation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3226253" y="4118883"/>
            <a:ext cx="105509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silence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2362711" y="4828949"/>
            <a:ext cx="93807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snake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4310403" y="5465537"/>
            <a:ext cx="88517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silent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utoUpdateAnimBg="0"/>
      <p:bldP spid="12" grpId="0" autoUpdateAnimBg="0"/>
      <p:bldP spid="14" grpId="0" autoUpdateAnimBg="0"/>
      <p:bldP spid="15" grpId="0" autoUpdateAnimBg="0"/>
      <p:bldP spid="16" grpId="0" autoUpdateAnimBg="0"/>
      <p:bldP spid="18" grpId="0" autoUpdateAnimBg="0"/>
      <p:bldP spid="1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/>
          <p:nvPr/>
        </p:nvSpPr>
        <p:spPr>
          <a:xfrm>
            <a:off x="541499" y="864415"/>
            <a:ext cx="142218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sym typeface="宋体" panose="02010600030101010101" pitchFamily="2" charset="-122"/>
              </a:rPr>
              <a:t>重点短语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43989" y="1028060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404303" y="1331119"/>
            <a:ext cx="8315154" cy="52629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altLang="zh-CN" sz="2400" b="1" dirty="0"/>
              <a:t>1.   </a:t>
            </a:r>
            <a:r>
              <a:rPr lang="zh-CN" altLang="en-US" sz="2400" b="1" dirty="0"/>
              <a:t>处理</a:t>
            </a:r>
            <a:r>
              <a:rPr lang="en-US" altLang="zh-CN" sz="2400" b="1" dirty="0"/>
              <a:t>__________________ 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/>
              <a:t>2</a:t>
            </a:r>
            <a:r>
              <a:rPr lang="zh-CN" altLang="en-US" sz="2400" b="1" dirty="0"/>
              <a:t>．顺便说</a:t>
            </a:r>
            <a:r>
              <a:rPr lang="en-US" altLang="zh-CN" sz="2400" b="1" dirty="0"/>
              <a:t>(</a:t>
            </a:r>
            <a:r>
              <a:rPr lang="zh-CN" altLang="en-US" sz="2400" b="1" dirty="0"/>
              <a:t>问</a:t>
            </a:r>
            <a:r>
              <a:rPr lang="en-US" altLang="zh-CN" sz="2400" b="1" dirty="0"/>
              <a:t>)</a:t>
            </a:r>
            <a:r>
              <a:rPr lang="zh-CN" altLang="en-US" sz="2400" b="1" dirty="0"/>
              <a:t>一下</a:t>
            </a:r>
            <a:r>
              <a:rPr lang="en-US" altLang="zh-CN" sz="2400" b="1" dirty="0"/>
              <a:t>__________________ 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/>
              <a:t>3</a:t>
            </a:r>
            <a:r>
              <a:rPr lang="zh-CN" altLang="en-US" sz="2400" b="1" dirty="0"/>
              <a:t>．发生故障 </a:t>
            </a:r>
            <a:r>
              <a:rPr lang="en-US" altLang="zh-CN" sz="2400" b="1" dirty="0"/>
              <a:t>__________________ 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/>
              <a:t>4</a:t>
            </a:r>
            <a:r>
              <a:rPr lang="zh-CN" altLang="en-US" sz="2400" b="1" dirty="0"/>
              <a:t>．不在服务区；有故障 </a:t>
            </a:r>
            <a:r>
              <a:rPr lang="en-US" altLang="zh-CN" sz="2400" b="1" dirty="0"/>
              <a:t>__________________ 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/>
              <a:t>5</a:t>
            </a:r>
            <a:r>
              <a:rPr lang="zh-CN" altLang="en-US" sz="2400" b="1" dirty="0"/>
              <a:t>．为某人提供某物</a:t>
            </a:r>
            <a:r>
              <a:rPr lang="en-US" altLang="zh-CN" sz="2400" b="1" dirty="0"/>
              <a:t>___________________________________ 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/>
              <a:t>6</a:t>
            </a:r>
            <a:r>
              <a:rPr lang="zh-CN" altLang="en-US" sz="2400" b="1" dirty="0"/>
              <a:t>．把</a:t>
            </a:r>
            <a:r>
              <a:rPr lang="en-US" altLang="zh-CN" sz="2400" b="1" dirty="0"/>
              <a:t>……</a:t>
            </a:r>
            <a:r>
              <a:rPr lang="zh-CN" altLang="en-US" sz="2400" b="1" dirty="0"/>
              <a:t>作为</a:t>
            </a:r>
            <a:r>
              <a:rPr lang="en-US" altLang="zh-CN" sz="2400" b="1" dirty="0"/>
              <a:t>…… __________________ 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/>
              <a:t>7.   </a:t>
            </a:r>
            <a:r>
              <a:rPr lang="zh-CN" altLang="en-US" sz="2400" b="1" dirty="0"/>
              <a:t>从那以后</a:t>
            </a:r>
            <a:r>
              <a:rPr lang="en-US" altLang="zh-CN" sz="2400" b="1" dirty="0"/>
              <a:t>__________________  </a:t>
            </a:r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2138363" y="1579121"/>
            <a:ext cx="139012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deal with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3080488" y="2243149"/>
            <a:ext cx="160492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by the way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2588249" y="2881097"/>
            <a:ext cx="174522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break down</a:t>
            </a:r>
          </a:p>
        </p:txBody>
      </p:sp>
      <p:sp>
        <p:nvSpPr>
          <p:cNvPr id="24" name="Rectangle 19"/>
          <p:cNvSpPr>
            <a:spLocks noChangeArrowheads="1"/>
          </p:cNvSpPr>
          <p:nvPr/>
        </p:nvSpPr>
        <p:spPr bwMode="auto">
          <a:xfrm>
            <a:off x="3766968" y="3588668"/>
            <a:ext cx="231185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be out of service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5" name="Rectangle 20"/>
          <p:cNvSpPr>
            <a:spLocks noChangeArrowheads="1"/>
          </p:cNvSpPr>
          <p:nvPr/>
        </p:nvSpPr>
        <p:spPr bwMode="auto">
          <a:xfrm>
            <a:off x="3194787" y="4249069"/>
            <a:ext cx="553959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provide </a:t>
            </a:r>
            <a:r>
              <a:rPr lang="en-US" altLang="en-US" sz="2400" b="1" dirty="0" err="1">
                <a:solidFill>
                  <a:srgbClr val="FF0000"/>
                </a:solidFill>
              </a:rPr>
              <a:t>sth</a:t>
            </a:r>
            <a:r>
              <a:rPr lang="en-US" altLang="en-US" sz="2400" b="1" dirty="0">
                <a:solidFill>
                  <a:srgbClr val="FF0000"/>
                </a:solidFill>
              </a:rPr>
              <a:t>. for  sb./provide sb. with </a:t>
            </a:r>
            <a:r>
              <a:rPr lang="en-US" altLang="en-US" sz="2400" b="1" dirty="0" err="1">
                <a:solidFill>
                  <a:srgbClr val="FF0000"/>
                </a:solidFill>
              </a:rPr>
              <a:t>sth</a:t>
            </a:r>
            <a:r>
              <a:rPr lang="en-US" altLang="en-US" sz="2400" b="1" dirty="0">
                <a:solidFill>
                  <a:srgbClr val="FF0000"/>
                </a:solidFill>
              </a:rPr>
              <a:t>.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3359774" y="4984988"/>
            <a:ext cx="163859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take…as…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7" name="Rectangle 21"/>
          <p:cNvSpPr>
            <a:spLocks noChangeArrowheads="1"/>
          </p:cNvSpPr>
          <p:nvPr/>
        </p:nvSpPr>
        <p:spPr bwMode="auto">
          <a:xfrm>
            <a:off x="2437210" y="5649017"/>
            <a:ext cx="156966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since then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8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430496" y="941644"/>
            <a:ext cx="8299847" cy="52629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altLang="zh-CN" sz="2400" b="1" dirty="0"/>
              <a:t>8</a:t>
            </a:r>
            <a:r>
              <a:rPr lang="zh-CN" altLang="en-US" sz="2400" b="1" dirty="0"/>
              <a:t>．多亏</a:t>
            </a:r>
            <a:r>
              <a:rPr lang="en-US" altLang="zh-CN" sz="2400" b="1" dirty="0"/>
              <a:t>……</a:t>
            </a:r>
            <a:r>
              <a:rPr lang="zh-CN" altLang="en-US" sz="2400" b="1" dirty="0"/>
              <a:t>；由于</a:t>
            </a:r>
            <a:r>
              <a:rPr lang="en-US" altLang="zh-CN" sz="2400" b="1" dirty="0"/>
              <a:t>……__________________ 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/>
              <a:t>9</a:t>
            </a:r>
            <a:r>
              <a:rPr lang="zh-CN" altLang="en-US" sz="2400" b="1" dirty="0"/>
              <a:t>．代替；而不是</a:t>
            </a:r>
            <a:r>
              <a:rPr lang="en-US" altLang="zh-CN" sz="2400" b="1" dirty="0"/>
              <a:t>__________________ 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/>
              <a:t>10</a:t>
            </a:r>
            <a:r>
              <a:rPr lang="zh-CN" altLang="en-US" sz="2400" b="1" dirty="0"/>
              <a:t>．对</a:t>
            </a:r>
            <a:r>
              <a:rPr lang="en-US" altLang="zh-CN" sz="2400" b="1" dirty="0"/>
              <a:t>……</a:t>
            </a:r>
            <a:r>
              <a:rPr lang="zh-CN" altLang="en-US" sz="2400" b="1" dirty="0"/>
              <a:t>取得一致意见 </a:t>
            </a:r>
            <a:r>
              <a:rPr lang="en-US" altLang="zh-CN" sz="2400" b="1" dirty="0"/>
              <a:t>__________________ 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/>
              <a:t>11</a:t>
            </a:r>
            <a:r>
              <a:rPr lang="zh-CN" altLang="en-US" sz="2400" b="1" dirty="0"/>
              <a:t>．沉默地；安静地</a:t>
            </a:r>
            <a:r>
              <a:rPr lang="en-US" altLang="zh-CN" sz="2400" b="1" dirty="0"/>
              <a:t>__________________ 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/>
              <a:t>12</a:t>
            </a:r>
            <a:r>
              <a:rPr lang="zh-CN" altLang="en-US" sz="2400" b="1" dirty="0"/>
              <a:t>．开会</a:t>
            </a:r>
            <a:r>
              <a:rPr lang="en-US" altLang="zh-CN" sz="2400" b="1" dirty="0"/>
              <a:t>__________________ 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/>
              <a:t>13</a:t>
            </a:r>
            <a:r>
              <a:rPr lang="zh-CN" altLang="en-US" sz="2400" b="1" dirty="0"/>
              <a:t>．毕竟；终究；还是</a:t>
            </a:r>
            <a:r>
              <a:rPr lang="en-US" altLang="zh-CN" sz="2400" b="1" dirty="0"/>
              <a:t>__________________ 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/>
              <a:t>14</a:t>
            </a:r>
            <a:r>
              <a:rPr lang="zh-CN" altLang="en-US" sz="2400" b="1" dirty="0"/>
              <a:t>．移到 </a:t>
            </a:r>
            <a:r>
              <a:rPr lang="en-US" altLang="zh-CN" sz="2400" b="1" dirty="0"/>
              <a:t>__________________ </a:t>
            </a:r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3895725" y="1190399"/>
            <a:ext cx="171874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thanks to</a:t>
            </a:r>
            <a:r>
              <a:rPr lang="zh-CN" altLang="en-US" sz="2400" b="1" dirty="0">
                <a:solidFill>
                  <a:srgbClr val="FF0000"/>
                </a:solidFill>
              </a:rPr>
              <a:t>　</a:t>
            </a:r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4014284" y="2593954"/>
            <a:ext cx="12979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agree on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3151074" y="1928587"/>
            <a:ext cx="145851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instead of</a:t>
            </a:r>
          </a:p>
        </p:txBody>
      </p:sp>
      <p:sp>
        <p:nvSpPr>
          <p:cNvPr id="24" name="Rectangle 19"/>
          <p:cNvSpPr>
            <a:spLocks noChangeArrowheads="1"/>
          </p:cNvSpPr>
          <p:nvPr/>
        </p:nvSpPr>
        <p:spPr bwMode="auto">
          <a:xfrm>
            <a:off x="3638040" y="3284539"/>
            <a:ext cx="138852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in silence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5" name="Rectangle 20"/>
          <p:cNvSpPr>
            <a:spLocks noChangeArrowheads="1"/>
          </p:cNvSpPr>
          <p:nvPr/>
        </p:nvSpPr>
        <p:spPr bwMode="auto">
          <a:xfrm>
            <a:off x="1929153" y="3949701"/>
            <a:ext cx="211628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hold a meeting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3797753" y="4632326"/>
            <a:ext cx="121142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after all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7" name="Rectangle 21"/>
          <p:cNvSpPr>
            <a:spLocks noChangeArrowheads="1"/>
          </p:cNvSpPr>
          <p:nvPr/>
        </p:nvSpPr>
        <p:spPr bwMode="auto">
          <a:xfrm>
            <a:off x="2222218" y="5321754"/>
            <a:ext cx="121860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move to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9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08724" y="862189"/>
            <a:ext cx="8354276" cy="600164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altLang="zh-CN" sz="2400" b="1" dirty="0"/>
              <a:t>15</a:t>
            </a:r>
            <a:r>
              <a:rPr lang="zh-CN" altLang="en-US" sz="2400" b="1" dirty="0"/>
              <a:t>．准备好做某事</a:t>
            </a:r>
            <a:r>
              <a:rPr lang="en-US" altLang="zh-CN" sz="2400" b="1" dirty="0"/>
              <a:t>__________________ 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/>
              <a:t>16</a:t>
            </a:r>
            <a:r>
              <a:rPr lang="zh-CN" altLang="en-US" sz="2400" b="1" dirty="0"/>
              <a:t>．为</a:t>
            </a:r>
            <a:r>
              <a:rPr lang="en-US" altLang="zh-CN" sz="2400" b="1" dirty="0"/>
              <a:t>……</a:t>
            </a:r>
            <a:r>
              <a:rPr lang="zh-CN" altLang="en-US" sz="2400" b="1" dirty="0"/>
              <a:t>而争吵</a:t>
            </a:r>
            <a:r>
              <a:rPr lang="en-US" altLang="zh-CN" sz="2400" b="1" dirty="0"/>
              <a:t>/</a:t>
            </a:r>
            <a:r>
              <a:rPr lang="zh-CN" altLang="en-US" sz="2400" b="1" dirty="0"/>
              <a:t>争斗</a:t>
            </a:r>
            <a:r>
              <a:rPr lang="en-US" altLang="zh-CN" sz="2400" b="1" dirty="0"/>
              <a:t>__________________ 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/>
              <a:t>17</a:t>
            </a:r>
            <a:r>
              <a:rPr lang="zh-CN" altLang="en-US" sz="2400" b="1" dirty="0"/>
              <a:t>．而不是；</a:t>
            </a:r>
            <a:r>
              <a:rPr lang="en-US" altLang="zh-CN" sz="2400" b="1" dirty="0"/>
              <a:t>(</a:t>
            </a:r>
            <a:r>
              <a:rPr lang="zh-CN" altLang="en-US" sz="2400" b="1" dirty="0"/>
              <a:t>宁可</a:t>
            </a:r>
            <a:r>
              <a:rPr lang="en-US" altLang="zh-CN" sz="2400" b="1" dirty="0"/>
              <a:t>……)</a:t>
            </a:r>
            <a:r>
              <a:rPr lang="zh-CN" altLang="en-US" sz="2400" b="1" dirty="0"/>
              <a:t>也不愿</a:t>
            </a:r>
            <a:r>
              <a:rPr lang="en-US" altLang="zh-CN" sz="2400" b="1" dirty="0"/>
              <a:t>……__________________  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/>
              <a:t>18.  prepare for __________________ 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/>
              <a:t>19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be adapted from __________________ 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/>
              <a:t>20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suffer through__________________ 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/>
              <a:t>21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get into __________________ 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/>
              <a:t>22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have a fight with… __________________ </a:t>
            </a: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3055314" y="1107395"/>
            <a:ext cx="290900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be ready to do </a:t>
            </a:r>
            <a:r>
              <a:rPr lang="en-US" altLang="en-US" sz="2400" b="1" dirty="0" err="1">
                <a:solidFill>
                  <a:srgbClr val="FF0000"/>
                </a:solidFill>
              </a:rPr>
              <a:t>sth</a:t>
            </a:r>
            <a:r>
              <a:rPr lang="en-US" altLang="en-US" sz="2400" b="1" dirty="0">
                <a:solidFill>
                  <a:srgbClr val="FF0000"/>
                </a:solidFill>
              </a:rPr>
              <a:t>.</a:t>
            </a:r>
            <a:r>
              <a:rPr lang="zh-CN" altLang="en-US" sz="2400" b="1" dirty="0">
                <a:solidFill>
                  <a:srgbClr val="FF0000"/>
                </a:solidFill>
              </a:rPr>
              <a:t>　</a:t>
            </a:r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5269537" y="2521858"/>
            <a:ext cx="16923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>
                <a:solidFill>
                  <a:srgbClr val="FF0000"/>
                </a:solidFill>
              </a:rPr>
              <a:t>rather than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3775642" y="1857375"/>
            <a:ext cx="145851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fight over</a:t>
            </a: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2849336" y="3202896"/>
            <a:ext cx="20377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为……</a:t>
            </a:r>
            <a:r>
              <a:rPr lang="en-US" altLang="en-US" sz="2400" b="1" dirty="0" err="1">
                <a:solidFill>
                  <a:srgbClr val="FF0000"/>
                </a:solidFill>
              </a:rPr>
              <a:t>做准备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3301434" y="3877809"/>
            <a:ext cx="212269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从/由……</a:t>
            </a:r>
            <a:r>
              <a:rPr lang="en-US" altLang="en-US" sz="2400" b="1" dirty="0" err="1">
                <a:solidFill>
                  <a:srgbClr val="FF0000"/>
                </a:solidFill>
              </a:rPr>
              <a:t>改编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3029120" y="4571321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err="1">
                <a:solidFill>
                  <a:srgbClr val="FF0000"/>
                </a:solidFill>
              </a:rPr>
              <a:t>熬过；挨过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2550999" y="5249864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err="1">
                <a:solidFill>
                  <a:srgbClr val="FF0000"/>
                </a:solidFill>
              </a:rPr>
              <a:t>陷入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3701994" y="5914346"/>
            <a:ext cx="18053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和……</a:t>
            </a:r>
            <a:r>
              <a:rPr lang="en-US" altLang="en-US" sz="2400" b="1" dirty="0" err="1">
                <a:solidFill>
                  <a:srgbClr val="FF0000"/>
                </a:solidFill>
              </a:rPr>
              <a:t>打架</a:t>
            </a:r>
            <a:r>
              <a:rPr lang="en-US" altLang="en-US" sz="2400" b="1" dirty="0">
                <a:solidFill>
                  <a:srgbClr val="FF0000"/>
                </a:solidFill>
              </a:rPr>
              <a:t>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2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utoUpdateAnimBg="0"/>
      <p:bldP spid="8" grpId="0" autoUpdateAnimBg="0"/>
      <p:bldP spid="9" grpId="0" autoUpdateAnimBg="0"/>
      <p:bldP spid="10" grpId="0" autoUpdateAnimBg="0"/>
      <p:bldP spid="13" grpId="0" autoUpdateAnimBg="0"/>
      <p:bldP spid="14" grpId="0" autoUpdateAnimBg="0"/>
      <p:bldP spid="15" grpId="0" autoUpdateAnimBg="0"/>
      <p:bldP spid="1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/>
          <p:nvPr/>
        </p:nvSpPr>
        <p:spPr>
          <a:xfrm>
            <a:off x="621509" y="976978"/>
            <a:ext cx="142218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sym typeface="宋体" panose="02010600030101010101" pitchFamily="2" charset="-122"/>
              </a:rPr>
              <a:t>重点句型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58685" y="1124490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550529" y="2173744"/>
            <a:ext cx="7434944" cy="175432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1</a:t>
            </a:r>
            <a:r>
              <a:rPr lang="zh-CN" altLang="en-US" sz="2400" b="1" dirty="0"/>
              <a:t>．我的电脑前天坏了，</a:t>
            </a:r>
            <a:r>
              <a:rPr lang="en-US" altLang="zh-CN" sz="2400" b="1" dirty="0"/>
              <a:t>(</a:t>
            </a:r>
            <a:r>
              <a:rPr lang="zh-CN" altLang="en-US" sz="2400" b="1" dirty="0"/>
              <a:t>现在</a:t>
            </a:r>
            <a:r>
              <a:rPr lang="en-US" altLang="zh-CN" sz="2400" b="1" dirty="0"/>
              <a:t>)</a:t>
            </a:r>
            <a:r>
              <a:rPr lang="zh-CN" altLang="en-US" sz="2400" b="1" dirty="0"/>
              <a:t>还在修理。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       </a:t>
            </a:r>
            <a:r>
              <a:rPr lang="en-US" altLang="zh-CN" sz="2400" b="1" dirty="0" smtClean="0"/>
              <a:t>       My </a:t>
            </a:r>
            <a:r>
              <a:rPr lang="en-US" altLang="zh-CN" sz="2400" b="1" dirty="0"/>
              <a:t>computer ________ ________ the day </a:t>
            </a:r>
            <a:r>
              <a:rPr lang="en-US" altLang="zh-CN" sz="2400" b="1" dirty="0" smtClean="0"/>
              <a:t>before  yesterday and </a:t>
            </a:r>
            <a:r>
              <a:rPr lang="en-US" altLang="zh-CN" sz="2400" b="1" dirty="0"/>
              <a:t>it's still being repaired</a:t>
            </a:r>
            <a:r>
              <a:rPr lang="en-US" altLang="zh-CN" sz="2400" b="1" dirty="0" smtClean="0"/>
              <a:t>.</a:t>
            </a:r>
            <a:endParaRPr lang="en-US" altLang="zh-CN" sz="2400" b="1" dirty="0"/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3585943" y="2814627"/>
            <a:ext cx="237634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broke </a:t>
            </a:r>
            <a:r>
              <a:rPr lang="en-US" altLang="zh-CN" sz="2400" b="1" dirty="0">
                <a:solidFill>
                  <a:srgbClr val="FF0000"/>
                </a:solidFill>
              </a:rPr>
              <a:t>      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down</a:t>
            </a:r>
            <a:r>
              <a:rPr lang="zh-CN" altLang="en-US" sz="2400" b="1" dirty="0">
                <a:solidFill>
                  <a:srgbClr val="FF0000"/>
                </a:solidFill>
              </a:rPr>
              <a:t>　</a:t>
            </a:r>
          </a:p>
        </p:txBody>
      </p:sp>
      <p:sp>
        <p:nvSpPr>
          <p:cNvPr id="16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957076"/>
            <a:ext cx="8808098" cy="50783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endParaRPr lang="en-US" altLang="zh-CN" sz="2400" b="1" dirty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2</a:t>
            </a:r>
            <a:r>
              <a:rPr lang="zh-CN" altLang="en-US" sz="2400" b="1" dirty="0" smtClean="0"/>
              <a:t>．</a:t>
            </a:r>
            <a:r>
              <a:rPr lang="zh-CN" altLang="en-US" sz="2400" b="1" dirty="0"/>
              <a:t>在十二月份，我们决定为一个组织筹款，这个组织为</a:t>
            </a:r>
            <a:r>
              <a:rPr lang="zh-CN" altLang="en-US" sz="2400" b="1" dirty="0" smtClean="0"/>
              <a:t>我们城市里</a:t>
            </a:r>
            <a:r>
              <a:rPr lang="zh-CN" altLang="en-US" sz="2400" b="1" dirty="0"/>
              <a:t>的穷人提供食物。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       </a:t>
            </a:r>
            <a:r>
              <a:rPr lang="en-US" altLang="zh-CN" sz="2400" b="1" dirty="0" smtClean="0"/>
              <a:t>     In </a:t>
            </a:r>
            <a:r>
              <a:rPr lang="en-US" altLang="zh-CN" sz="2400" b="1" dirty="0"/>
              <a:t>December, we decided to ________ ________ for an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       </a:t>
            </a:r>
            <a:r>
              <a:rPr lang="en-US" altLang="zh-CN" sz="2400" b="1" dirty="0" smtClean="0"/>
              <a:t>     organization </a:t>
            </a:r>
            <a:r>
              <a:rPr lang="en-US" altLang="zh-CN" sz="2400" b="1" dirty="0"/>
              <a:t>that ________ ________ ________ poor people </a:t>
            </a:r>
            <a:r>
              <a:rPr lang="en-US" altLang="zh-CN" sz="2400" b="1" dirty="0" smtClean="0"/>
              <a:t>in </a:t>
            </a:r>
            <a:r>
              <a:rPr lang="en-US" altLang="zh-CN" sz="2400" b="1" dirty="0"/>
              <a:t>our city.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3</a:t>
            </a:r>
            <a:r>
              <a:rPr lang="zh-CN" altLang="en-US" sz="2400" b="1" dirty="0"/>
              <a:t>．我们和老师以及其他人分享我们的思想、兴趣和忧虑。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      </a:t>
            </a:r>
            <a:r>
              <a:rPr lang="en-US" altLang="zh-CN" sz="2400" b="1" dirty="0" smtClean="0"/>
              <a:t>       We </a:t>
            </a:r>
            <a:r>
              <a:rPr lang="en-US" altLang="zh-CN" sz="2400" b="1" dirty="0"/>
              <a:t>________our ideas, interests and concerns ________ </a:t>
            </a:r>
            <a:r>
              <a:rPr lang="en-US" altLang="zh-CN" sz="2400" b="1" dirty="0" smtClean="0"/>
              <a:t> teachers </a:t>
            </a:r>
            <a:r>
              <a:rPr lang="en-US" altLang="zh-CN" sz="2400" b="1" dirty="0"/>
              <a:t>and others.</a:t>
            </a: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4618773" y="2385360"/>
            <a:ext cx="255236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raise      money</a:t>
            </a:r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3219108" y="3222529"/>
            <a:ext cx="42811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provides </a:t>
            </a:r>
            <a:r>
              <a:rPr lang="en-US" altLang="zh-CN" sz="2400" b="1" dirty="0">
                <a:solidFill>
                  <a:srgbClr val="FF0000"/>
                </a:solidFill>
              </a:rPr>
              <a:t>     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food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       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for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1813006" y="4871905"/>
            <a:ext cx="120078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share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7169580" y="4839454"/>
            <a:ext cx="11543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with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Rectangle 5"/>
          <p:cNvSpPr/>
          <p:nvPr/>
        </p:nvSpPr>
        <p:spPr>
          <a:xfrm>
            <a:off x="1110449" y="143196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utoUpdateAnimBg="0"/>
      <p:bldP spid="13" grpId="0" autoUpdateAnimBg="0"/>
      <p:bldP spid="14" grpId="0" autoUpdateAnimBg="0"/>
      <p:bldP spid="15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8">
      <a:majorFont>
        <a:latin typeface="Calibri Light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1425</Words>
  <Application>Microsoft Office PowerPoint</Application>
  <PresentationFormat>全屏显示(4:3)</PresentationFormat>
  <Paragraphs>265</Paragraphs>
  <Slides>25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5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2023-01-16T16:43:49Z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777075D6C5E64CC1B07BA16CFC2B7219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