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369" r:id="rId2"/>
    <p:sldId id="370" r:id="rId3"/>
    <p:sldId id="417" r:id="rId4"/>
    <p:sldId id="342" r:id="rId5"/>
    <p:sldId id="382" r:id="rId6"/>
    <p:sldId id="423" r:id="rId7"/>
    <p:sldId id="377" r:id="rId8"/>
    <p:sldId id="422" r:id="rId9"/>
    <p:sldId id="421" r:id="rId10"/>
    <p:sldId id="409" r:id="rId11"/>
    <p:sldId id="419" r:id="rId12"/>
    <p:sldId id="411" r:id="rId13"/>
    <p:sldId id="447" r:id="rId14"/>
    <p:sldId id="448" r:id="rId15"/>
    <p:sldId id="449" r:id="rId16"/>
    <p:sldId id="420" r:id="rId17"/>
    <p:sldId id="459" r:id="rId18"/>
    <p:sldId id="413" r:id="rId19"/>
    <p:sldId id="438" r:id="rId20"/>
    <p:sldId id="425" r:id="rId21"/>
    <p:sldId id="426" r:id="rId22"/>
    <p:sldId id="427" r:id="rId23"/>
    <p:sldId id="416" r:id="rId24"/>
  </p:sldIdLst>
  <p:sldSz cx="9144000" cy="5143500" type="screen16x9"/>
  <p:notesSz cx="6735763" cy="9866313"/>
  <p:defaultTextStyle>
    <a:defPPr>
      <a:defRPr lang="zh-CN"/>
    </a:defPPr>
    <a:lvl1pPr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756">
          <p15:clr>
            <a:srgbClr val="A4A3A4"/>
          </p15:clr>
        </p15:guide>
        <p15:guide id="2" pos="267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00"/>
    <a:srgbClr val="149494"/>
    <a:srgbClr val="CC0066"/>
    <a:srgbClr val="0066FF"/>
    <a:srgbClr val="008080"/>
    <a:srgbClr val="006666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42" autoAdjust="0"/>
    <p:restoredTop sz="98640" autoAdjust="0"/>
  </p:normalViewPr>
  <p:slideViewPr>
    <p:cSldViewPr>
      <p:cViewPr>
        <p:scale>
          <a:sx n="100" d="100"/>
          <a:sy n="100" d="100"/>
        </p:scale>
        <p:origin x="-300" y="-804"/>
      </p:cViewPr>
      <p:guideLst>
        <p:guide orient="horz" pos="1756"/>
        <p:guide pos="2674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70" d="100"/>
        <a:sy n="17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12.emf"/><Relationship Id="rId1" Type="http://schemas.openxmlformats.org/officeDocument/2006/relationships/image" Target="../media/image10.wmf"/><Relationship Id="rId4" Type="http://schemas.openxmlformats.org/officeDocument/2006/relationships/image" Target="../media/image14.e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emf"/><Relationship Id="rId2" Type="http://schemas.openxmlformats.org/officeDocument/2006/relationships/image" Target="../media/image19.emf"/><Relationship Id="rId1" Type="http://schemas.openxmlformats.org/officeDocument/2006/relationships/image" Target="../media/image18.emf"/><Relationship Id="rId6" Type="http://schemas.openxmlformats.org/officeDocument/2006/relationships/image" Target="../media/image23.emf"/><Relationship Id="rId5" Type="http://schemas.openxmlformats.org/officeDocument/2006/relationships/image" Target="../media/image22.emf"/><Relationship Id="rId4" Type="http://schemas.openxmlformats.org/officeDocument/2006/relationships/image" Target="../media/image2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页眉占位符 115713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/>
          </a:ln>
        </p:spPr>
        <p:txBody>
          <a:bodyPr/>
          <a:lstStyle>
            <a:lvl1pPr>
              <a:defRPr sz="1200" noProof="1" dirty="0"/>
            </a:lvl1pPr>
          </a:lstStyle>
          <a:p>
            <a:endParaRPr lang="zh-CN" altLang="en-US"/>
          </a:p>
        </p:txBody>
      </p:sp>
      <p:sp>
        <p:nvSpPr>
          <p:cNvPr id="115715" name="日期占位符 115714"/>
          <p:cNvSpPr>
            <a:spLocks noGrp="1"/>
          </p:cNvSpPr>
          <p:nvPr>
            <p:ph type="dt" sz="quarter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  <a:noFill/>
          <a:ln w="9525">
            <a:noFill/>
            <a:miter/>
          </a:ln>
        </p:spPr>
        <p:txBody>
          <a:bodyPr/>
          <a:lstStyle>
            <a:lvl1pPr algn="r">
              <a:defRPr sz="1200" noProof="1" dirty="0">
                <a:cs typeface="+mn-ea"/>
              </a:defRPr>
            </a:lvl1pPr>
          </a:lstStyle>
          <a:p>
            <a:fld id="{BB962C8B-B14F-4D97-AF65-F5344CB8AC3E}" type="datetimeFigureOut">
              <a:rPr lang="zh-CN" altLang="en-US"/>
              <a:t>2023-01-17</a:t>
            </a:fld>
            <a:endParaRPr lang="zh-CN" altLang="en-US">
              <a:cs typeface="+mn-cs"/>
            </a:endParaRPr>
          </a:p>
        </p:txBody>
      </p:sp>
      <p:sp>
        <p:nvSpPr>
          <p:cNvPr id="115716" name="页脚占位符 115715"/>
          <p:cNvSpPr>
            <a:spLocks noGrp="1"/>
          </p:cNvSpPr>
          <p:nvPr>
            <p:ph type="ftr" sz="quarter" idx="2"/>
          </p:nvPr>
        </p:nvSpPr>
        <p:spPr>
          <a:xfrm>
            <a:off x="0" y="9371013"/>
            <a:ext cx="2919413" cy="493712"/>
          </a:xfrm>
          <a:prstGeom prst="rect">
            <a:avLst/>
          </a:prstGeom>
          <a:noFill/>
          <a:ln w="9525">
            <a:noFill/>
            <a:miter/>
          </a:ln>
        </p:spPr>
        <p:txBody>
          <a:bodyPr anchor="b"/>
          <a:lstStyle>
            <a:lvl1pPr>
              <a:defRPr sz="1200" noProof="1"/>
            </a:lvl1pPr>
          </a:lstStyle>
          <a:p>
            <a:endParaRPr lang="en-US" altLang="zh-CN"/>
          </a:p>
        </p:txBody>
      </p:sp>
      <p:sp>
        <p:nvSpPr>
          <p:cNvPr id="115717" name="灯片编号占位符 115716"/>
          <p:cNvSpPr>
            <a:spLocks noGrp="1"/>
          </p:cNvSpPr>
          <p:nvPr>
            <p:ph type="sldNum" sz="quarter" idx="3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  <a:noFill/>
          <a:ln w="9525">
            <a:noFill/>
            <a:miter/>
          </a:ln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/>
            </a:lvl1pPr>
          </a:lstStyle>
          <a:p>
            <a:fld id="{8AF48F9F-D290-494C-BB66-7EA576BE3062}" type="slidenum">
              <a:rPr lang="zh-CN" altLang="en-US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Rot="1" noChangeAspect="1" noChangeArrowheads="1"/>
          </p:cNvSpPr>
          <p:nvPr>
            <p:ph type="sldImg" idx="4294967295"/>
          </p:nvPr>
        </p:nvSpPr>
        <p:spPr bwMode="auto">
          <a:xfrm>
            <a:off x="120650" y="814388"/>
            <a:ext cx="6315075" cy="355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9219" name="Rectangle 3"/>
          <p:cNvSpPr>
            <a:spLocks noGrp="1" noChangeArrowheads="1"/>
          </p:cNvSpPr>
          <p:nvPr>
            <p:ph type="body" sz="quarter" idx="9"/>
          </p:nvPr>
        </p:nvSpPr>
        <p:spPr bwMode="auto">
          <a:xfrm>
            <a:off x="528638" y="4733925"/>
            <a:ext cx="5676900" cy="426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
第二级
第三级
第四级
第五级</a:t>
            </a:r>
          </a:p>
        </p:txBody>
      </p:sp>
      <p:sp>
        <p:nvSpPr>
          <p:cNvPr id="2052" name="Rectangle 4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1000" cy="493713"/>
          </a:xfrm>
          <a:prstGeom prst="rect">
            <a:avLst/>
          </a:prstGeom>
          <a:noFill/>
          <a:ln w="9525">
            <a:noFill/>
            <a:miter/>
          </a:ln>
        </p:spPr>
        <p:txBody>
          <a:bodyPr/>
          <a:lstStyle>
            <a:lvl1pPr>
              <a:defRPr sz="1200" noProof="1" dirty="0"/>
            </a:lvl1pPr>
          </a:lstStyle>
          <a:p>
            <a:endParaRPr lang="zh-CN" altLang="en-US"/>
          </a:p>
        </p:txBody>
      </p:sp>
      <p:sp>
        <p:nvSpPr>
          <p:cNvPr id="2053" name="Rectangle 5"/>
          <p:cNvSpPr>
            <a:spLocks noGrp="1"/>
          </p:cNvSpPr>
          <p:nvPr>
            <p:ph type="dt" idx="1"/>
          </p:nvPr>
        </p:nvSpPr>
        <p:spPr>
          <a:xfrm>
            <a:off x="3813175" y="0"/>
            <a:ext cx="2922588" cy="493713"/>
          </a:xfrm>
          <a:prstGeom prst="rect">
            <a:avLst/>
          </a:prstGeom>
          <a:noFill/>
          <a:ln w="9525">
            <a:noFill/>
            <a:miter/>
          </a:ln>
        </p:spPr>
        <p:txBody>
          <a:bodyPr/>
          <a:lstStyle>
            <a:lvl1pPr algn="r">
              <a:defRPr sz="1200" noProof="1" dirty="0"/>
            </a:lvl1pPr>
          </a:lstStyle>
          <a:p>
            <a:endParaRPr lang="zh-CN" altLang="en-US"/>
          </a:p>
        </p:txBody>
      </p:sp>
      <p:sp>
        <p:nvSpPr>
          <p:cNvPr id="2054" name="Rectangle 6"/>
          <p:cNvSpPr>
            <a:spLocks noGrp="1"/>
          </p:cNvSpPr>
          <p:nvPr>
            <p:ph type="ftr" sz="quarter" idx="4"/>
          </p:nvPr>
        </p:nvSpPr>
        <p:spPr>
          <a:xfrm>
            <a:off x="0" y="9372600"/>
            <a:ext cx="2921000" cy="493713"/>
          </a:xfrm>
          <a:prstGeom prst="rect">
            <a:avLst/>
          </a:prstGeom>
          <a:noFill/>
          <a:ln w="9525">
            <a:noFill/>
            <a:miter/>
          </a:ln>
        </p:spPr>
        <p:txBody>
          <a:bodyPr/>
          <a:lstStyle>
            <a:lvl1pPr>
              <a:defRPr sz="1200" noProof="1" dirty="0"/>
            </a:lvl1pPr>
          </a:lstStyle>
          <a:p>
            <a:endParaRPr lang="zh-CN" altLang="en-US"/>
          </a:p>
        </p:txBody>
      </p:sp>
      <p:sp>
        <p:nvSpPr>
          <p:cNvPr id="2055" name="Rectangle 7"/>
          <p:cNvSpPr>
            <a:spLocks noGrp="1"/>
          </p:cNvSpPr>
          <p:nvPr>
            <p:ph type="sldNum" sz="quarter" idx="5"/>
          </p:nvPr>
        </p:nvSpPr>
        <p:spPr>
          <a:xfrm>
            <a:off x="3813175" y="9372600"/>
            <a:ext cx="2922588" cy="493713"/>
          </a:xfrm>
          <a:prstGeom prst="rect">
            <a:avLst/>
          </a:prstGeom>
          <a:noFill/>
          <a:ln w="9525">
            <a:noFill/>
            <a:miter/>
          </a:ln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/>
            </a:lvl1pPr>
          </a:lstStyle>
          <a:p>
            <a:fld id="{D07BACF9-24EF-41D4-B12A-34D8DD78DFE7}" type="slidenum">
              <a:rPr lang="zh-CN" altLang="en-US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742950" lvl="1" indent="-28575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1143000" lvl="2" indent="-228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600200" lvl="3" indent="-228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2057400" lvl="4" indent="-228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lvl="5" indent="-228600" algn="l" defTabSz="914400" eaLnBrk="1" fontAlgn="base" latinLnBrk="0" hangingPunct="1"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+mn-lt"/>
        <a:ea typeface="+mn-ea"/>
        <a:cs typeface="+mn-cs"/>
      </a:defRPr>
    </a:lvl6pPr>
    <a:lvl7pPr marL="2743200" lvl="6" indent="-228600" algn="l" defTabSz="914400" eaLnBrk="1" fontAlgn="base" latinLnBrk="0" hangingPunct="1"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+mn-lt"/>
        <a:ea typeface="+mn-ea"/>
        <a:cs typeface="+mn-cs"/>
      </a:defRPr>
    </a:lvl7pPr>
    <a:lvl8pPr marL="3200400" lvl="7" indent="-228600" algn="l" defTabSz="914400" eaLnBrk="1" fontAlgn="base" latinLnBrk="0" hangingPunct="1"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+mn-lt"/>
        <a:ea typeface="+mn-ea"/>
        <a:cs typeface="+mn-cs"/>
      </a:defRPr>
    </a:lvl8pPr>
    <a:lvl9pPr marL="3657600" lvl="8" indent="-228600" algn="l" defTabSz="914400" eaLnBrk="1" fontAlgn="base" latinLnBrk="0" hangingPunct="1"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7BACF9-24EF-41D4-B12A-34D8DD78DFE7}" type="slidenum">
              <a:rPr lang="zh-CN" altLang="en-US" smtClean="0"/>
              <a:t>4</a:t>
            </a:fld>
            <a:endParaRPr lang="en-US" altLang="zh-C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  <a:prstGeom prst="rect">
            <a:avLst/>
          </a:prstGeo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noProof="1" smtClean="0"/>
              <a:t>单击此处编辑母版副标题样式</a:t>
            </a:r>
            <a:endParaRPr lang="zh-CN" altLang="en-US" noProof="1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3195638" cy="120015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>
              <a:defRPr sz="30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4038601" y="342901"/>
            <a:ext cx="4477941" cy="40528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3195638" cy="285869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5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6216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200150"/>
            <a:ext cx="8229600" cy="339471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43676" y="273844"/>
            <a:ext cx="1971675" cy="4358879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1" y="273844"/>
            <a:ext cx="5800725" cy="4358879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628650" y="273844"/>
            <a:ext cx="7886700" cy="4358879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3195638" cy="1200150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sz="30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4038601" y="342901"/>
            <a:ext cx="4477941" cy="40528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3195638" cy="285869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5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5" name="日期占位符 112643"/>
          <p:cNvSpPr>
            <a:spLocks noGrp="1"/>
          </p:cNvSpPr>
          <p:nvPr>
            <p:ph type="dt" sz="half" idx="10"/>
          </p:nvPr>
        </p:nvSpPr>
        <p:spPr>
          <a:xfrm>
            <a:off x="457200" y="4683919"/>
            <a:ext cx="2133600" cy="35718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BB962C8B-B14F-4D97-AF65-F5344CB8AC3E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6" name="页脚占位符 112644"/>
          <p:cNvSpPr>
            <a:spLocks noGrp="1"/>
          </p:cNvSpPr>
          <p:nvPr>
            <p:ph type="ftr" sz="quarter" idx="11"/>
          </p:nvPr>
        </p:nvSpPr>
        <p:spPr>
          <a:xfrm>
            <a:off x="3124200" y="4683919"/>
            <a:ext cx="2895600" cy="35718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灯片编号占位符 112645"/>
          <p:cNvSpPr>
            <a:spLocks noGrp="1"/>
          </p:cNvSpPr>
          <p:nvPr>
            <p:ph type="sldNum" sz="quarter" idx="12"/>
          </p:nvPr>
        </p:nvSpPr>
        <p:spPr>
          <a:xfrm>
            <a:off x="6553200" y="4683919"/>
            <a:ext cx="2133600" cy="35718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7EA58FEF-A61E-44B5-AFA1-BCA9E4BBD462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6216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200150"/>
            <a:ext cx="8229600" cy="339471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标题和内容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  <a:prstGeom prst="rect">
            <a:avLst/>
          </a:prstGeom>
        </p:spPr>
        <p:txBody>
          <a:bodyPr anchor="b"/>
          <a:lstStyle>
            <a:lvl1pPr algn="l">
              <a:defRPr sz="45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6216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72766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44793" y="1175510"/>
            <a:ext cx="3526380" cy="532571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marL="0" indent="0">
              <a:buNone/>
              <a:defRPr sz="21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944793" y="1753791"/>
            <a:ext cx="3526380" cy="283947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717213" y="1175510"/>
            <a:ext cx="3526381" cy="532571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marL="171450" indent="-171450">
              <a:buNone/>
              <a:defRPr lang="zh-CN" altLang="en-US" b="0" smtClean="0"/>
            </a:lvl1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717213" y="1768095"/>
            <a:ext cx="3526381" cy="2825169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6216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0" fontAlgn="base" latinLnBrk="0" hangingPunct="0"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0" fontAlgn="base" latinLnBrk="0" hangingPunct="0"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0" fontAlgn="base" latinLnBrk="0" hangingPunct="0"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0" fontAlgn="base" latinLnBrk="0" hangingPunct="0"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0" fontAlgn="base" latinLnBrk="0" hangingPunct="0"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914400" lvl="2" indent="0" algn="l" defTabSz="914400" eaLnBrk="1" fontAlgn="base" latinLnBrk="0" hangingPunct="1"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371600" lvl="3" indent="0" algn="l" defTabSz="914400" eaLnBrk="1" fontAlgn="base" latinLnBrk="0" hangingPunct="1"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1828800" lvl="4" indent="0" algn="l" defTabSz="914400" eaLnBrk="1" fontAlgn="base" latinLnBrk="0" hangingPunct="1"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286000" lvl="5" indent="0" algn="l" defTabSz="914400" eaLnBrk="1" fontAlgn="base" latinLnBrk="0" hangingPunct="1"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743200" lvl="6" indent="0" algn="l" defTabSz="914400" eaLnBrk="1" fontAlgn="base" latinLnBrk="0" hangingPunct="1"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200400" lvl="7" indent="0" algn="l" defTabSz="914400" eaLnBrk="1" fontAlgn="base" latinLnBrk="0" hangingPunct="1"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657600" lvl="8" indent="0" algn="l" defTabSz="914400" eaLnBrk="1" fontAlgn="base" latinLnBrk="0" hangingPunct="1"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22.xml"/><Relationship Id="rId2" Type="http://schemas.openxmlformats.org/officeDocument/2006/relationships/slide" Target="slide4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0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0.w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emf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2.emf"/><Relationship Id="rId5" Type="http://schemas.openxmlformats.org/officeDocument/2006/relationships/oleObject" Target="../embeddings/oleObject5.bin"/><Relationship Id="rId10" Type="http://schemas.openxmlformats.org/officeDocument/2006/relationships/image" Target="../media/image14.emf"/><Relationship Id="rId4" Type="http://schemas.openxmlformats.org/officeDocument/2006/relationships/image" Target="../media/image10.wmf"/><Relationship Id="rId9" Type="http://schemas.openxmlformats.org/officeDocument/2006/relationships/oleObject" Target="../embeddings/oleObject7.bin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emf"/><Relationship Id="rId13" Type="http://schemas.openxmlformats.org/officeDocument/2006/relationships/oleObject" Target="../embeddings/oleObject13.bin"/><Relationship Id="rId3" Type="http://schemas.openxmlformats.org/officeDocument/2006/relationships/oleObject" Target="../embeddings/oleObject8.bin"/><Relationship Id="rId7" Type="http://schemas.openxmlformats.org/officeDocument/2006/relationships/oleObject" Target="../embeddings/oleObject10.bin"/><Relationship Id="rId12" Type="http://schemas.openxmlformats.org/officeDocument/2006/relationships/image" Target="../media/image22.emf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9.emf"/><Relationship Id="rId11" Type="http://schemas.openxmlformats.org/officeDocument/2006/relationships/oleObject" Target="../embeddings/oleObject12.bin"/><Relationship Id="rId5" Type="http://schemas.openxmlformats.org/officeDocument/2006/relationships/oleObject" Target="../embeddings/oleObject9.bin"/><Relationship Id="rId10" Type="http://schemas.openxmlformats.org/officeDocument/2006/relationships/image" Target="../media/image21.emf"/><Relationship Id="rId4" Type="http://schemas.openxmlformats.org/officeDocument/2006/relationships/image" Target="../media/image18.emf"/><Relationship Id="rId9" Type="http://schemas.openxmlformats.org/officeDocument/2006/relationships/oleObject" Target="../embeddings/oleObject11.bin"/><Relationship Id="rId14" Type="http://schemas.openxmlformats.org/officeDocument/2006/relationships/image" Target="../media/image23.emf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5"/>
          <p:cNvSpPr>
            <a:spLocks noChangeArrowheads="1"/>
          </p:cNvSpPr>
          <p:nvPr/>
        </p:nvSpPr>
        <p:spPr bwMode="auto">
          <a:xfrm>
            <a:off x="2330590" y="1491630"/>
            <a:ext cx="4698722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zh-CN" altLang="en-US" sz="4400" b="1" dirty="0" smtClean="0">
                <a:solidFill>
                  <a:srgbClr val="CC006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矩</a:t>
            </a:r>
            <a:r>
              <a:rPr lang="zh-CN" altLang="en-US" sz="4400" b="1" dirty="0">
                <a:solidFill>
                  <a:srgbClr val="CC006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形的性质与判定</a:t>
            </a:r>
          </a:p>
        </p:txBody>
      </p:sp>
      <p:sp>
        <p:nvSpPr>
          <p:cNvPr id="10243" name="Text Box 4"/>
          <p:cNvSpPr txBox="1">
            <a:spLocks noChangeArrowheads="1"/>
          </p:cNvSpPr>
          <p:nvPr/>
        </p:nvSpPr>
        <p:spPr bwMode="auto">
          <a:xfrm>
            <a:off x="-8730" y="627534"/>
            <a:ext cx="915273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zh-CN" altLang="en-US" sz="2400" b="1" dirty="0">
                <a:solidFill>
                  <a:srgbClr val="070707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第一章  特殊平行四边形</a:t>
            </a:r>
          </a:p>
        </p:txBody>
      </p:sp>
      <p:sp>
        <p:nvSpPr>
          <p:cNvPr id="10246" name="AutoShape 7"/>
          <p:cNvSpPr>
            <a:spLocks noChangeArrowheads="1"/>
          </p:cNvSpPr>
          <p:nvPr/>
        </p:nvSpPr>
        <p:spPr bwMode="auto">
          <a:xfrm>
            <a:off x="0" y="4894660"/>
            <a:ext cx="9144000" cy="248840"/>
          </a:xfrm>
          <a:prstGeom prst="flowChartProcess">
            <a:avLst/>
          </a:prstGeom>
          <a:solidFill>
            <a:srgbClr val="008080"/>
          </a:solidFill>
          <a:ln w="9525">
            <a:noFill/>
            <a:miter lim="800000"/>
          </a:ln>
        </p:spPr>
        <p:txBody>
          <a:bodyPr anchor="ctr"/>
          <a:lstStyle/>
          <a:p>
            <a:endParaRPr lang="zh-CN" altLang="en-US"/>
          </a:p>
        </p:txBody>
      </p:sp>
      <p:sp>
        <p:nvSpPr>
          <p:cNvPr id="10247" name="MH_Text_1"/>
          <p:cNvSpPr>
            <a:spLocks noChangeArrowheads="1"/>
          </p:cNvSpPr>
          <p:nvPr/>
        </p:nvSpPr>
        <p:spPr bwMode="auto">
          <a:xfrm>
            <a:off x="723900" y="3293020"/>
            <a:ext cx="1665288" cy="791766"/>
          </a:xfrm>
          <a:prstGeom prst="roundRect">
            <a:avLst>
              <a:gd name="adj" fmla="val 6991"/>
            </a:avLst>
          </a:prstGeom>
          <a:solidFill>
            <a:srgbClr val="CCFFFF"/>
          </a:solidFill>
          <a:ln>
            <a:noFill/>
          </a:ln>
          <a:effectLst>
            <a:outerShdw dist="25401" dir="2700000" algn="ctr" rotWithShape="0">
              <a:srgbClr val="000000">
                <a:alpha val="28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90170" tIns="720090" rIns="90170" bIns="46990" anchor="ctr"/>
          <a:lstStyle/>
          <a:p>
            <a:pPr algn="ctr">
              <a:lnSpc>
                <a:spcPct val="130000"/>
              </a:lnSpc>
            </a:pPr>
            <a:endParaRPr lang="zh-CN" altLang="en-US" sz="1600">
              <a:solidFill>
                <a:srgbClr val="4D4D4D"/>
              </a:solidFill>
              <a:ea typeface="微软雅黑" panose="020B0503020204020204" pitchFamily="34" charset="-122"/>
            </a:endParaRPr>
          </a:p>
        </p:txBody>
      </p:sp>
      <p:sp>
        <p:nvSpPr>
          <p:cNvPr id="10248" name="MH_SubTitle_1"/>
          <p:cNvSpPr>
            <a:spLocks noChangeArrowheads="1"/>
          </p:cNvSpPr>
          <p:nvPr/>
        </p:nvSpPr>
        <p:spPr bwMode="auto">
          <a:xfrm>
            <a:off x="722314" y="3496617"/>
            <a:ext cx="1665287" cy="404813"/>
          </a:xfrm>
          <a:prstGeom prst="rect">
            <a:avLst/>
          </a:prstGeom>
          <a:solidFill>
            <a:srgbClr val="008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/>
            <a:r>
              <a:rPr lang="zh-CN" altLang="en-US" b="1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导入新课</a:t>
            </a:r>
          </a:p>
        </p:txBody>
      </p:sp>
      <p:sp>
        <p:nvSpPr>
          <p:cNvPr id="10249" name="MH_Other_1"/>
          <p:cNvSpPr>
            <a:spLocks noChangeArrowheads="1"/>
          </p:cNvSpPr>
          <p:nvPr/>
        </p:nvSpPr>
        <p:spPr bwMode="auto">
          <a:xfrm>
            <a:off x="2149476" y="3625205"/>
            <a:ext cx="168275" cy="128588"/>
          </a:xfrm>
          <a:prstGeom prst="ellipse">
            <a:avLst/>
          </a:prstGeom>
          <a:solidFill>
            <a:srgbClr val="FFFFFF"/>
          </a:solidFill>
          <a:ln w="25400">
            <a:solidFill>
              <a:srgbClr val="2E617E"/>
            </a:solidFill>
            <a:round/>
          </a:ln>
        </p:spPr>
        <p:txBody>
          <a:bodyPr anchor="ctr"/>
          <a:lstStyle/>
          <a:p>
            <a:pPr algn="ctr"/>
            <a:endParaRPr lang="zh-CN" altLang="en-US" sz="1400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  <p:sp>
        <p:nvSpPr>
          <p:cNvPr id="10250" name="MH_Text_2"/>
          <p:cNvSpPr>
            <a:spLocks noChangeArrowheads="1"/>
          </p:cNvSpPr>
          <p:nvPr/>
        </p:nvSpPr>
        <p:spPr bwMode="auto">
          <a:xfrm>
            <a:off x="2711450" y="3291830"/>
            <a:ext cx="1665288" cy="792956"/>
          </a:xfrm>
          <a:prstGeom prst="roundRect">
            <a:avLst>
              <a:gd name="adj" fmla="val 6991"/>
            </a:avLst>
          </a:prstGeom>
          <a:solidFill>
            <a:srgbClr val="CCFFFF"/>
          </a:solidFill>
          <a:ln>
            <a:noFill/>
          </a:ln>
          <a:effectLst>
            <a:outerShdw dist="25401" dir="2700000" algn="ctr" rotWithShape="0">
              <a:srgbClr val="000000">
                <a:alpha val="28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90170" tIns="720090" rIns="90170" bIns="46990" anchor="ctr"/>
          <a:lstStyle/>
          <a:p>
            <a:pPr algn="ctr">
              <a:lnSpc>
                <a:spcPct val="130000"/>
              </a:lnSpc>
            </a:pPr>
            <a:endParaRPr lang="zh-CN" altLang="en-US" sz="1600">
              <a:solidFill>
                <a:srgbClr val="4D4D4D"/>
              </a:solidFill>
              <a:ea typeface="微软雅黑" panose="020B0503020204020204" pitchFamily="34" charset="-122"/>
            </a:endParaRPr>
          </a:p>
        </p:txBody>
      </p:sp>
      <p:sp>
        <p:nvSpPr>
          <p:cNvPr id="10251" name="MH_SubTitle_2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2711450" y="3496617"/>
            <a:ext cx="1665288" cy="404813"/>
          </a:xfrm>
          <a:prstGeom prst="rect">
            <a:avLst/>
          </a:prstGeom>
          <a:solidFill>
            <a:srgbClr val="008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/>
            <a:r>
              <a:rPr lang="zh-CN" altLang="en-US" b="1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讲授新课</a:t>
            </a:r>
          </a:p>
        </p:txBody>
      </p:sp>
      <p:sp>
        <p:nvSpPr>
          <p:cNvPr id="10252" name="MH_Other_2"/>
          <p:cNvSpPr>
            <a:spLocks noChangeArrowheads="1"/>
          </p:cNvSpPr>
          <p:nvPr/>
        </p:nvSpPr>
        <p:spPr bwMode="auto">
          <a:xfrm>
            <a:off x="2746376" y="3622823"/>
            <a:ext cx="168275" cy="128588"/>
          </a:xfrm>
          <a:prstGeom prst="ellipse">
            <a:avLst/>
          </a:prstGeom>
          <a:solidFill>
            <a:srgbClr val="FFFFFF"/>
          </a:solidFill>
          <a:ln w="25400">
            <a:solidFill>
              <a:srgbClr val="707C1A"/>
            </a:solidFill>
            <a:round/>
          </a:ln>
        </p:spPr>
        <p:txBody>
          <a:bodyPr anchor="ctr"/>
          <a:lstStyle/>
          <a:p>
            <a:pPr algn="ctr"/>
            <a:endParaRPr lang="zh-CN" altLang="en-US" sz="1400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  <p:sp>
        <p:nvSpPr>
          <p:cNvPr id="10253" name="MH_Other_3"/>
          <p:cNvSpPr>
            <a:spLocks noChangeArrowheads="1"/>
          </p:cNvSpPr>
          <p:nvPr/>
        </p:nvSpPr>
        <p:spPr bwMode="auto">
          <a:xfrm>
            <a:off x="4179889" y="3625205"/>
            <a:ext cx="168275" cy="128588"/>
          </a:xfrm>
          <a:prstGeom prst="ellipse">
            <a:avLst/>
          </a:prstGeom>
          <a:solidFill>
            <a:srgbClr val="FFFFFF"/>
          </a:solidFill>
          <a:ln w="25400">
            <a:solidFill>
              <a:srgbClr val="707C1A"/>
            </a:solidFill>
            <a:round/>
          </a:ln>
        </p:spPr>
        <p:txBody>
          <a:bodyPr anchor="ctr"/>
          <a:lstStyle/>
          <a:p>
            <a:pPr algn="ctr"/>
            <a:endParaRPr lang="zh-CN" altLang="en-US" sz="1400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  <p:sp>
        <p:nvSpPr>
          <p:cNvPr id="10254" name="MH_Text_3"/>
          <p:cNvSpPr>
            <a:spLocks noChangeArrowheads="1"/>
          </p:cNvSpPr>
          <p:nvPr/>
        </p:nvSpPr>
        <p:spPr bwMode="auto">
          <a:xfrm>
            <a:off x="4719639" y="3291830"/>
            <a:ext cx="1666875" cy="792956"/>
          </a:xfrm>
          <a:prstGeom prst="roundRect">
            <a:avLst>
              <a:gd name="adj" fmla="val 6991"/>
            </a:avLst>
          </a:prstGeom>
          <a:solidFill>
            <a:srgbClr val="CCFFFF"/>
          </a:solidFill>
          <a:ln>
            <a:noFill/>
          </a:ln>
          <a:effectLst>
            <a:outerShdw dist="25401" dir="2700000" algn="ctr" rotWithShape="0">
              <a:srgbClr val="000000">
                <a:alpha val="28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90170" tIns="720090" rIns="90170" bIns="46990" anchor="ctr"/>
          <a:lstStyle/>
          <a:p>
            <a:pPr algn="ctr">
              <a:lnSpc>
                <a:spcPct val="130000"/>
              </a:lnSpc>
            </a:pPr>
            <a:endParaRPr lang="zh-CN" altLang="en-US" sz="1600">
              <a:solidFill>
                <a:srgbClr val="4D4D4D"/>
              </a:solidFill>
              <a:ea typeface="微软雅黑" panose="020B0503020204020204" pitchFamily="34" charset="-122"/>
            </a:endParaRPr>
          </a:p>
        </p:txBody>
      </p:sp>
      <p:sp>
        <p:nvSpPr>
          <p:cNvPr id="10255" name="MH_SubTitle_3"/>
          <p:cNvSpPr>
            <a:spLocks noChangeArrowheads="1"/>
          </p:cNvSpPr>
          <p:nvPr/>
        </p:nvSpPr>
        <p:spPr bwMode="auto">
          <a:xfrm>
            <a:off x="4719639" y="3496617"/>
            <a:ext cx="1665287" cy="404813"/>
          </a:xfrm>
          <a:prstGeom prst="rect">
            <a:avLst/>
          </a:prstGeom>
          <a:solidFill>
            <a:srgbClr val="008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/>
            <a:r>
              <a:rPr lang="zh-CN" altLang="en-US" b="1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当堂练习</a:t>
            </a:r>
          </a:p>
        </p:txBody>
      </p:sp>
      <p:sp>
        <p:nvSpPr>
          <p:cNvPr id="10256" name="MH_Other_4"/>
          <p:cNvSpPr>
            <a:spLocks noChangeArrowheads="1"/>
          </p:cNvSpPr>
          <p:nvPr/>
        </p:nvSpPr>
        <p:spPr bwMode="auto">
          <a:xfrm>
            <a:off x="4776788" y="3622823"/>
            <a:ext cx="169862" cy="128588"/>
          </a:xfrm>
          <a:prstGeom prst="ellipse">
            <a:avLst/>
          </a:prstGeom>
          <a:solidFill>
            <a:srgbClr val="FFFFFF"/>
          </a:solidFill>
          <a:ln w="25400">
            <a:solidFill>
              <a:srgbClr val="2E617E"/>
            </a:solidFill>
            <a:round/>
          </a:ln>
        </p:spPr>
        <p:txBody>
          <a:bodyPr anchor="ctr"/>
          <a:lstStyle/>
          <a:p>
            <a:pPr algn="ctr"/>
            <a:endParaRPr lang="zh-CN" altLang="en-US" sz="1400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  <p:sp>
        <p:nvSpPr>
          <p:cNvPr id="10257" name="MH_Other_5"/>
          <p:cNvSpPr>
            <a:spLocks noChangeArrowheads="1"/>
          </p:cNvSpPr>
          <p:nvPr/>
        </p:nvSpPr>
        <p:spPr bwMode="auto">
          <a:xfrm>
            <a:off x="6178551" y="3625205"/>
            <a:ext cx="168275" cy="128588"/>
          </a:xfrm>
          <a:prstGeom prst="ellipse">
            <a:avLst/>
          </a:prstGeom>
          <a:solidFill>
            <a:srgbClr val="FFFFFF"/>
          </a:solidFill>
          <a:ln w="25400">
            <a:solidFill>
              <a:srgbClr val="2E617E"/>
            </a:solidFill>
            <a:round/>
          </a:ln>
        </p:spPr>
        <p:txBody>
          <a:bodyPr anchor="ctr"/>
          <a:lstStyle/>
          <a:p>
            <a:pPr algn="ctr"/>
            <a:endParaRPr lang="zh-CN" altLang="en-US" sz="1400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  <p:sp>
        <p:nvSpPr>
          <p:cNvPr id="10258" name="MH_Text_4"/>
          <p:cNvSpPr>
            <a:spLocks noChangeArrowheads="1"/>
          </p:cNvSpPr>
          <p:nvPr/>
        </p:nvSpPr>
        <p:spPr bwMode="auto">
          <a:xfrm>
            <a:off x="6727825" y="3291830"/>
            <a:ext cx="1665288" cy="792956"/>
          </a:xfrm>
          <a:prstGeom prst="roundRect">
            <a:avLst>
              <a:gd name="adj" fmla="val 6991"/>
            </a:avLst>
          </a:prstGeom>
          <a:solidFill>
            <a:srgbClr val="CCFFFF"/>
          </a:solidFill>
          <a:ln>
            <a:noFill/>
          </a:ln>
          <a:effectLst>
            <a:outerShdw dist="25401" dir="2700000" algn="ctr" rotWithShape="0">
              <a:srgbClr val="000000">
                <a:alpha val="28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90170" tIns="720090" rIns="90170" bIns="46990" anchor="ctr"/>
          <a:lstStyle/>
          <a:p>
            <a:pPr algn="ctr">
              <a:lnSpc>
                <a:spcPct val="130000"/>
              </a:lnSpc>
            </a:pPr>
            <a:endParaRPr lang="zh-CN" altLang="en-US" sz="1600">
              <a:solidFill>
                <a:srgbClr val="4D4D4D"/>
              </a:solidFill>
              <a:ea typeface="微软雅黑" panose="020B0503020204020204" pitchFamily="34" charset="-122"/>
            </a:endParaRPr>
          </a:p>
        </p:txBody>
      </p:sp>
      <p:sp>
        <p:nvSpPr>
          <p:cNvPr id="10259" name="MH_SubTitle_4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6727826" y="3496617"/>
            <a:ext cx="1668463" cy="404813"/>
          </a:xfrm>
          <a:prstGeom prst="rect">
            <a:avLst/>
          </a:prstGeom>
          <a:solidFill>
            <a:srgbClr val="008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/>
            <a:r>
              <a:rPr lang="zh-CN" altLang="en-US" b="1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课堂小结</a:t>
            </a:r>
          </a:p>
        </p:txBody>
      </p:sp>
      <p:sp>
        <p:nvSpPr>
          <p:cNvPr id="10260" name="MH_Other_6"/>
          <p:cNvSpPr>
            <a:spLocks noChangeArrowheads="1"/>
          </p:cNvSpPr>
          <p:nvPr/>
        </p:nvSpPr>
        <p:spPr bwMode="auto">
          <a:xfrm>
            <a:off x="6777039" y="3622823"/>
            <a:ext cx="168275" cy="128588"/>
          </a:xfrm>
          <a:prstGeom prst="ellipse">
            <a:avLst/>
          </a:prstGeom>
          <a:solidFill>
            <a:srgbClr val="FFFFFF"/>
          </a:solidFill>
          <a:ln w="25400">
            <a:solidFill>
              <a:srgbClr val="707C1A"/>
            </a:solidFill>
            <a:round/>
          </a:ln>
        </p:spPr>
        <p:txBody>
          <a:bodyPr anchor="ctr"/>
          <a:lstStyle/>
          <a:p>
            <a:pPr algn="ctr"/>
            <a:endParaRPr lang="zh-CN" altLang="en-US" sz="1400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  <p:grpSp>
        <p:nvGrpSpPr>
          <p:cNvPr id="10261" name="MH_Other_7"/>
          <p:cNvGrpSpPr/>
          <p:nvPr/>
        </p:nvGrpSpPr>
        <p:grpSpPr bwMode="auto">
          <a:xfrm>
            <a:off x="2085975" y="3589486"/>
            <a:ext cx="890588" cy="200025"/>
            <a:chOff x="0" y="0"/>
            <a:chExt cx="561" cy="169"/>
          </a:xfrm>
        </p:grpSpPr>
        <p:pic>
          <p:nvPicPr>
            <p:cNvPr id="10262" name="MH_Other_7"/>
            <p:cNvPicPr>
              <a:picLocks noChangeArrowheads="1"/>
            </p:cNvPicPr>
            <p:nvPr/>
          </p:nvPicPr>
          <p:blipFill>
            <a:blip r:embed="rId4" cstate="email"/>
            <a:srcRect/>
            <a:stretch>
              <a:fillRect/>
            </a:stretch>
          </p:blipFill>
          <p:spPr bwMode="auto">
            <a:xfrm>
              <a:off x="0" y="0"/>
              <a:ext cx="561" cy="1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263" name="Text Box 24"/>
            <p:cNvSpPr txBox="1">
              <a:spLocks noChangeArrowheads="1"/>
            </p:cNvSpPr>
            <p:nvPr/>
          </p:nvSpPr>
          <p:spPr bwMode="auto">
            <a:xfrm>
              <a:off x="70" y="65"/>
              <a:ext cx="422" cy="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 lang="zh-CN" altLang="en-US" sz="1400">
                <a:solidFill>
                  <a:srgbClr val="FFFFFF"/>
                </a:solidFill>
                <a:ea typeface="微软雅黑" panose="020B0503020204020204" pitchFamily="34" charset="-122"/>
              </a:endParaRPr>
            </a:p>
          </p:txBody>
        </p:sp>
      </p:grpSp>
      <p:sp>
        <p:nvSpPr>
          <p:cNvPr id="10264" name="MH_Other_8"/>
          <p:cNvSpPr>
            <a:spLocks noChangeArrowheads="1"/>
          </p:cNvSpPr>
          <p:nvPr/>
        </p:nvSpPr>
        <p:spPr bwMode="auto">
          <a:xfrm>
            <a:off x="2184401" y="3656161"/>
            <a:ext cx="695325" cy="66675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000000">
                  <a:alpha val="1999"/>
                </a:srgbClr>
              </a:gs>
              <a:gs pos="28999">
                <a:srgbClr val="000000">
                  <a:alpha val="1999"/>
                </a:srgbClr>
              </a:gs>
              <a:gs pos="100000">
                <a:srgbClr val="000000">
                  <a:alpha val="1999"/>
                </a:srgbClr>
              </a:gs>
              <a:gs pos="100000">
                <a:srgbClr val="000000">
                  <a:alpha val="1999"/>
                </a:srgbClr>
              </a:gs>
            </a:gsLst>
            <a:path path="rect">
              <a:fillToRect l="50000" t="50000" r="50000" b="50000"/>
            </a:path>
          </a:gradFill>
          <a:ln>
            <a:noFill/>
          </a:ln>
          <a:effectLst>
            <a:outerShdw sx="102000" sy="102000" algn="ctr" rotWithShape="0">
              <a:srgbClr val="000000">
                <a:alpha val="37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/>
          <a:p>
            <a:pPr algn="ctr"/>
            <a:endParaRPr lang="zh-CN" altLang="en-US" sz="1400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  <p:grpSp>
        <p:nvGrpSpPr>
          <p:cNvPr id="10265" name="MH_Other_9"/>
          <p:cNvGrpSpPr/>
          <p:nvPr/>
        </p:nvGrpSpPr>
        <p:grpSpPr bwMode="auto">
          <a:xfrm>
            <a:off x="4116388" y="3589486"/>
            <a:ext cx="889000" cy="200025"/>
            <a:chOff x="0" y="0"/>
            <a:chExt cx="560" cy="169"/>
          </a:xfrm>
        </p:grpSpPr>
        <p:pic>
          <p:nvPicPr>
            <p:cNvPr id="10266" name="MH_Other_9"/>
            <p:cNvPicPr>
              <a:picLocks noChangeArrowheads="1"/>
            </p:cNvPicPr>
            <p:nvPr/>
          </p:nvPicPr>
          <p:blipFill>
            <a:blip r:embed="rId4" cstate="email"/>
            <a:srcRect/>
            <a:stretch>
              <a:fillRect/>
            </a:stretch>
          </p:blipFill>
          <p:spPr bwMode="auto">
            <a:xfrm>
              <a:off x="0" y="0"/>
              <a:ext cx="560" cy="1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267" name="Text Box 28"/>
            <p:cNvSpPr txBox="1">
              <a:spLocks noChangeArrowheads="1"/>
            </p:cNvSpPr>
            <p:nvPr/>
          </p:nvSpPr>
          <p:spPr bwMode="auto">
            <a:xfrm>
              <a:off x="70" y="65"/>
              <a:ext cx="422" cy="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 lang="zh-CN" altLang="en-US" sz="1400">
                <a:solidFill>
                  <a:srgbClr val="FFFFFF"/>
                </a:solidFill>
                <a:ea typeface="微软雅黑" panose="020B0503020204020204" pitchFamily="34" charset="-122"/>
              </a:endParaRPr>
            </a:p>
          </p:txBody>
        </p:sp>
      </p:grpSp>
      <p:sp>
        <p:nvSpPr>
          <p:cNvPr id="10268" name="MH_Other_10"/>
          <p:cNvSpPr>
            <a:spLocks noChangeArrowheads="1"/>
          </p:cNvSpPr>
          <p:nvPr/>
        </p:nvSpPr>
        <p:spPr bwMode="auto">
          <a:xfrm>
            <a:off x="4214814" y="3656161"/>
            <a:ext cx="695325" cy="66675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000000">
                  <a:alpha val="1999"/>
                </a:srgbClr>
              </a:gs>
              <a:gs pos="28999">
                <a:srgbClr val="000000">
                  <a:alpha val="1999"/>
                </a:srgbClr>
              </a:gs>
              <a:gs pos="100000">
                <a:srgbClr val="000000">
                  <a:alpha val="1999"/>
                </a:srgbClr>
              </a:gs>
              <a:gs pos="100000">
                <a:srgbClr val="000000">
                  <a:alpha val="1999"/>
                </a:srgbClr>
              </a:gs>
            </a:gsLst>
            <a:path path="rect">
              <a:fillToRect l="50000" t="50000" r="50000" b="50000"/>
            </a:path>
          </a:gradFill>
          <a:ln>
            <a:noFill/>
          </a:ln>
          <a:effectLst>
            <a:outerShdw sx="102000" sy="102000" algn="ctr" rotWithShape="0">
              <a:srgbClr val="000000">
                <a:alpha val="37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/>
          <a:p>
            <a:pPr algn="ctr"/>
            <a:endParaRPr lang="zh-CN" altLang="en-US" sz="1400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  <p:pic>
        <p:nvPicPr>
          <p:cNvPr id="10269" name="MH_Other_11"/>
          <p:cNvPicPr>
            <a:picLocks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115050" y="3589486"/>
            <a:ext cx="890588" cy="20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0" name="Text Box 31"/>
          <p:cNvSpPr txBox="1">
            <a:spLocks noChangeArrowheads="1"/>
          </p:cNvSpPr>
          <p:nvPr/>
        </p:nvSpPr>
        <p:spPr bwMode="auto">
          <a:xfrm>
            <a:off x="6226176" y="3665686"/>
            <a:ext cx="669925" cy="464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zh-CN" altLang="en-US" sz="1400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  <p:sp>
        <p:nvSpPr>
          <p:cNvPr id="10271" name="MH_Other_12"/>
          <p:cNvSpPr>
            <a:spLocks noChangeArrowheads="1"/>
          </p:cNvSpPr>
          <p:nvPr/>
        </p:nvSpPr>
        <p:spPr bwMode="auto">
          <a:xfrm>
            <a:off x="6213476" y="3656161"/>
            <a:ext cx="695325" cy="66675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000000">
                  <a:alpha val="1999"/>
                </a:srgbClr>
              </a:gs>
              <a:gs pos="28999">
                <a:srgbClr val="000000">
                  <a:alpha val="1999"/>
                </a:srgbClr>
              </a:gs>
              <a:gs pos="100000">
                <a:srgbClr val="000000">
                  <a:alpha val="1999"/>
                </a:srgbClr>
              </a:gs>
              <a:gs pos="100000">
                <a:srgbClr val="000000">
                  <a:alpha val="1999"/>
                </a:srgbClr>
              </a:gs>
            </a:gsLst>
            <a:path path="rect">
              <a:fillToRect l="50000" t="50000" r="50000" b="50000"/>
            </a:path>
          </a:gradFill>
          <a:ln>
            <a:noFill/>
          </a:ln>
          <a:effectLst>
            <a:outerShdw sx="102000" sy="102000" algn="ctr" rotWithShape="0">
              <a:srgbClr val="000000">
                <a:alpha val="37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/>
          <a:p>
            <a:pPr algn="ctr"/>
            <a:endParaRPr lang="zh-CN" altLang="en-US" sz="1400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  <p:sp>
        <p:nvSpPr>
          <p:cNvPr id="10272" name="Rectangle 5"/>
          <p:cNvSpPr>
            <a:spLocks noChangeArrowheads="1"/>
          </p:cNvSpPr>
          <p:nvPr/>
        </p:nvSpPr>
        <p:spPr bwMode="auto">
          <a:xfrm>
            <a:off x="3797672" y="2427734"/>
            <a:ext cx="144142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zh-CN" altLang="en-US" sz="2800" dirty="0">
                <a:latin typeface="华文中宋" panose="02010600040101010101" pitchFamily="2" charset="-122"/>
                <a:ea typeface="华文中宋" panose="02010600040101010101" pitchFamily="2" charset="-122"/>
              </a:rPr>
              <a:t>第</a:t>
            </a:r>
            <a:r>
              <a:rPr lang="en-US" altLang="zh-CN" sz="2800" dirty="0">
                <a:latin typeface="Times New Roman" panose="02020603050405020304" pitchFamily="18" charset="0"/>
                <a:ea typeface="华文中宋" panose="02010600040101010101" pitchFamily="2" charset="-122"/>
              </a:rPr>
              <a:t>1</a:t>
            </a:r>
            <a:r>
              <a:rPr lang="zh-CN" altLang="en-US" sz="2800" dirty="0">
                <a:latin typeface="华文中宋" panose="02010600040101010101" pitchFamily="2" charset="-122"/>
                <a:ea typeface="华文中宋" panose="02010600040101010101" pitchFamily="2" charset="-122"/>
              </a:rPr>
              <a:t>课</a:t>
            </a:r>
            <a:r>
              <a:rPr lang="zh-CN" altLang="en-US" sz="2800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时</a:t>
            </a:r>
            <a:endParaRPr lang="zh-CN" altLang="en-US" sz="2800" dirty="0">
              <a:latin typeface="华文中宋" panose="02010600040101010101" pitchFamily="2" charset="-122"/>
              <a:ea typeface="华文中宋" panose="02010600040101010101" pitchFamily="2" charset="-122"/>
            </a:endParaRPr>
          </a:p>
        </p:txBody>
      </p:sp>
      <p:sp>
        <p:nvSpPr>
          <p:cNvPr id="31" name="矩形 30"/>
          <p:cNvSpPr/>
          <p:nvPr/>
        </p:nvSpPr>
        <p:spPr>
          <a:xfrm>
            <a:off x="-9311" y="4299942"/>
            <a:ext cx="9153311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07" name="文本框 11306"/>
          <p:cNvSpPr txBox="1">
            <a:spLocks noChangeArrowheads="1"/>
          </p:cNvSpPr>
          <p:nvPr/>
        </p:nvSpPr>
        <p:spPr bwMode="auto">
          <a:xfrm>
            <a:off x="250826" y="2353866"/>
            <a:ext cx="8785225" cy="29731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证明：（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）∵四边形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ABCD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是矩形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  <a:p>
            <a:pPr>
              <a:lnSpc>
                <a:spcPct val="130000"/>
              </a:lnSpc>
            </a:pP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	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∴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∠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ABC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∠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CDA</a:t>
            </a:r>
            <a:r>
              <a:rPr lang="en-US" altLang="zh-CN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∠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BCD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=∠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DAB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(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矩形的对角线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)</a:t>
            </a:r>
          </a:p>
          <a:p>
            <a:pPr>
              <a:lnSpc>
                <a:spcPct val="130000"/>
              </a:lnSpc>
            </a:pP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           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AB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∥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DC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(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矩形的对边平行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).</a:t>
            </a:r>
          </a:p>
          <a:p>
            <a:pPr>
              <a:lnSpc>
                <a:spcPct val="130000"/>
              </a:lnSpc>
            </a:pP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       ∴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∠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ABC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+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∠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BCD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=180°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  <a:p>
            <a:pPr>
              <a:lnSpc>
                <a:spcPct val="130000"/>
              </a:lnSpc>
            </a:pP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       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又∵</a:t>
            </a: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</a:rPr>
              <a:t>∠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ABC 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 90°</a:t>
            </a:r>
            <a:r>
              <a:rPr lang="en-US" altLang="zh-CN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</a:p>
          <a:p>
            <a:pPr>
              <a:lnSpc>
                <a:spcPct val="130000"/>
              </a:lnSpc>
            </a:pP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       ∴</a:t>
            </a: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</a:rPr>
              <a:t>∠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BCD 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 90°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  <a:endParaRPr lang="zh-CN" altLang="en-US" sz="2400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19458" name="Text Box 7"/>
          <p:cNvSpPr txBox="1">
            <a:spLocks noChangeArrowheads="1"/>
          </p:cNvSpPr>
          <p:nvPr/>
        </p:nvSpPr>
        <p:spPr bwMode="auto">
          <a:xfrm>
            <a:off x="1927225" y="420291"/>
            <a:ext cx="62880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  <a:sym typeface="Arial" panose="020B0604020202020204" pitchFamily="34" charset="0"/>
              </a:rPr>
              <a:t>求证</a:t>
            </a:r>
            <a:r>
              <a:rPr lang="en-US" altLang="zh-CN" sz="2400">
                <a:latin typeface="黑体" panose="02010609060101010101" pitchFamily="49" charset="-122"/>
                <a:ea typeface="黑体" panose="02010609060101010101" pitchFamily="49" charset="-122"/>
                <a:sym typeface="Arial" panose="020B0604020202020204" pitchFamily="34" charset="0"/>
              </a:rPr>
              <a:t>:</a:t>
            </a: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  <a:sym typeface="Arial" panose="020B0604020202020204" pitchFamily="34" charset="0"/>
              </a:rPr>
              <a:t>矩形的四个角都是直角，且对角线相等</a:t>
            </a:r>
            <a:r>
              <a:rPr lang="en-US" altLang="zh-CN" sz="2400">
                <a:latin typeface="黑体" panose="02010609060101010101" pitchFamily="49" charset="-122"/>
                <a:ea typeface="黑体" panose="02010609060101010101" pitchFamily="49" charset="-122"/>
                <a:sym typeface="Arial" panose="020B0604020202020204" pitchFamily="34" charset="0"/>
              </a:rPr>
              <a:t>.</a:t>
            </a:r>
          </a:p>
        </p:txBody>
      </p:sp>
      <p:sp>
        <p:nvSpPr>
          <p:cNvPr id="19459" name="TextBox 20"/>
          <p:cNvSpPr txBox="1">
            <a:spLocks noChangeArrowheads="1"/>
          </p:cNvSpPr>
          <p:nvPr/>
        </p:nvSpPr>
        <p:spPr bwMode="auto">
          <a:xfrm>
            <a:off x="250825" y="671513"/>
            <a:ext cx="8281988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已知：如图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,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四边形</a:t>
            </a:r>
            <a:r>
              <a:rPr lang="en-US" altLang="zh-CN" sz="2400" b="1" i="1">
                <a:latin typeface="Times New Roman" panose="02020603050405020304" pitchFamily="18" charset="0"/>
                <a:ea typeface="黑体" panose="02010609060101010101" pitchFamily="49" charset="-122"/>
              </a:rPr>
              <a:t>ABCD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是矩形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,</a:t>
            </a:r>
            <a:r>
              <a:rPr lang="en-US" altLang="zh-CN" sz="2400" b="1">
                <a:latin typeface="Times New Roman" panose="02020603050405020304" pitchFamily="18" charset="0"/>
              </a:rPr>
              <a:t>∠</a:t>
            </a:r>
            <a:r>
              <a:rPr lang="en-US" altLang="zh-CN" sz="2400" b="1" i="1">
                <a:latin typeface="Times New Roman" panose="02020603050405020304" pitchFamily="18" charset="0"/>
                <a:ea typeface="黑体" panose="02010609060101010101" pitchFamily="49" charset="-122"/>
              </a:rPr>
              <a:t>ABC</a:t>
            </a: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</a:rPr>
              <a:t>=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90°,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对角线	</a:t>
            </a:r>
            <a:r>
              <a:rPr lang="en-US" altLang="zh-CN" sz="2400" b="1" i="1">
                <a:latin typeface="Times New Roman" panose="02020603050405020304" pitchFamily="18" charset="0"/>
                <a:ea typeface="黑体" panose="02010609060101010101" pitchFamily="49" charset="-122"/>
              </a:rPr>
              <a:t>AC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与</a:t>
            </a:r>
            <a:r>
              <a:rPr lang="en-US" altLang="zh-CN" sz="2400" b="1" i="1">
                <a:latin typeface="Times New Roman" panose="02020603050405020304" pitchFamily="18" charset="0"/>
                <a:ea typeface="黑体" panose="02010609060101010101" pitchFamily="49" charset="-122"/>
              </a:rPr>
              <a:t>DB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相较于点</a:t>
            </a:r>
            <a:r>
              <a:rPr lang="en-US" altLang="zh-CN" sz="2400" b="1" i="1">
                <a:latin typeface="Times New Roman" panose="02020603050405020304" pitchFamily="18" charset="0"/>
                <a:ea typeface="黑体" panose="02010609060101010101" pitchFamily="49" charset="-122"/>
              </a:rPr>
              <a:t>O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求证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：（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1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）</a:t>
            </a:r>
            <a:r>
              <a:rPr lang="zh-CN" altLang="en-US" sz="2400" b="1">
                <a:latin typeface="Times New Roman" panose="02020603050405020304" pitchFamily="18" charset="0"/>
                <a:sym typeface="Wingdings" panose="05000000000000000000" pitchFamily="2" charset="2"/>
              </a:rPr>
              <a:t>∠</a:t>
            </a:r>
            <a:r>
              <a:rPr lang="en-US" altLang="zh-CN" sz="2400" b="1" i="1">
                <a:latin typeface="Times New Roman" panose="02020603050405020304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ABC</a:t>
            </a: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=</a:t>
            </a:r>
            <a:r>
              <a:rPr lang="en-US" altLang="zh-CN" sz="2400" b="1">
                <a:latin typeface="Times New Roman" panose="02020603050405020304" pitchFamily="18" charset="0"/>
                <a:sym typeface="Wingdings" panose="05000000000000000000" pitchFamily="2" charset="2"/>
              </a:rPr>
              <a:t>∠</a:t>
            </a:r>
            <a:r>
              <a:rPr lang="en-US" altLang="zh-CN" sz="2400" b="1" i="1">
                <a:latin typeface="Times New Roman" panose="02020603050405020304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BCD</a:t>
            </a: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=</a:t>
            </a:r>
            <a:r>
              <a:rPr lang="en-US" altLang="zh-CN" sz="2400" b="1">
                <a:latin typeface="Times New Roman" panose="02020603050405020304" pitchFamily="18" charset="0"/>
                <a:sym typeface="Wingdings" panose="05000000000000000000" pitchFamily="2" charset="2"/>
              </a:rPr>
              <a:t>∠</a:t>
            </a:r>
            <a:r>
              <a:rPr lang="en-US" altLang="zh-CN" sz="2400" b="1" i="1">
                <a:latin typeface="Times New Roman" panose="02020603050405020304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CDA</a:t>
            </a: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=</a:t>
            </a:r>
            <a:r>
              <a:rPr lang="en-US" altLang="zh-CN" sz="2400" b="1">
                <a:latin typeface="Times New Roman" panose="02020603050405020304" pitchFamily="18" charset="0"/>
                <a:sym typeface="Wingdings" panose="05000000000000000000" pitchFamily="2" charset="2"/>
              </a:rPr>
              <a:t>∠</a:t>
            </a:r>
            <a:r>
              <a:rPr lang="en-US" altLang="zh-CN" sz="2400" b="1" i="1">
                <a:latin typeface="Times New Roman" panose="02020603050405020304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DAB</a:t>
            </a: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=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90°</a:t>
            </a:r>
            <a:r>
              <a:rPr lang="en-US" altLang="zh-CN" sz="2400">
                <a:latin typeface="黑体" panose="02010609060101010101" pitchFamily="49" charset="-122"/>
                <a:ea typeface="黑体" panose="02010609060101010101" pitchFamily="49" charset="-122"/>
                <a:sym typeface="Wingdings" panose="05000000000000000000" pitchFamily="2" charset="2"/>
              </a:rPr>
              <a:t>;</a:t>
            </a:r>
          </a:p>
          <a:p>
            <a:pPr>
              <a:lnSpc>
                <a:spcPct val="150000"/>
              </a:lnSpc>
            </a:pP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	（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2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）</a:t>
            </a:r>
            <a:r>
              <a:rPr lang="en-US" altLang="zh-CN" sz="2400" b="1" i="1">
                <a:latin typeface="Times New Roman" panose="02020603050405020304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AC</a:t>
            </a: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=</a:t>
            </a:r>
            <a:r>
              <a:rPr lang="en-US" altLang="zh-CN" sz="2400" b="1" i="1">
                <a:latin typeface="Times New Roman" panose="02020603050405020304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DB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.</a:t>
            </a:r>
            <a:endParaRPr lang="en-US" altLang="zh-CN" sz="240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19460" name="文本框 11297"/>
          <p:cNvSpPr txBox="1">
            <a:spLocks noChangeArrowheads="1"/>
          </p:cNvSpPr>
          <p:nvPr/>
        </p:nvSpPr>
        <p:spPr bwMode="auto">
          <a:xfrm>
            <a:off x="6156325" y="3469481"/>
            <a:ext cx="3898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 i="1">
                <a:latin typeface="Times New Roman" panose="02020603050405020304" pitchFamily="18" charset="0"/>
              </a:rPr>
              <a:t>A</a:t>
            </a:r>
          </a:p>
        </p:txBody>
      </p:sp>
      <p:sp>
        <p:nvSpPr>
          <p:cNvPr id="19461" name="文本框 11298"/>
          <p:cNvSpPr txBox="1">
            <a:spLocks noChangeArrowheads="1"/>
          </p:cNvSpPr>
          <p:nvPr/>
        </p:nvSpPr>
        <p:spPr bwMode="auto">
          <a:xfrm>
            <a:off x="6184900" y="4311254"/>
            <a:ext cx="3898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 i="1">
                <a:latin typeface="Times New Roman" panose="02020603050405020304" pitchFamily="18" charset="0"/>
              </a:rPr>
              <a:t>B</a:t>
            </a:r>
          </a:p>
        </p:txBody>
      </p:sp>
      <p:sp>
        <p:nvSpPr>
          <p:cNvPr id="19462" name="文本框 11299"/>
          <p:cNvSpPr txBox="1">
            <a:spLocks noChangeArrowheads="1"/>
          </p:cNvSpPr>
          <p:nvPr/>
        </p:nvSpPr>
        <p:spPr bwMode="auto">
          <a:xfrm>
            <a:off x="8555038" y="4354116"/>
            <a:ext cx="3898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 i="1">
                <a:latin typeface="Times New Roman" panose="02020603050405020304" pitchFamily="18" charset="0"/>
              </a:rPr>
              <a:t>C</a:t>
            </a:r>
          </a:p>
        </p:txBody>
      </p:sp>
      <p:sp>
        <p:nvSpPr>
          <p:cNvPr id="19463" name="文本框 11300"/>
          <p:cNvSpPr txBox="1">
            <a:spLocks noChangeArrowheads="1"/>
          </p:cNvSpPr>
          <p:nvPr/>
        </p:nvSpPr>
        <p:spPr bwMode="auto">
          <a:xfrm>
            <a:off x="8551863" y="3381375"/>
            <a:ext cx="40748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 i="1">
                <a:latin typeface="Times New Roman" panose="02020603050405020304" pitchFamily="18" charset="0"/>
              </a:rPr>
              <a:t>D</a:t>
            </a:r>
          </a:p>
        </p:txBody>
      </p:sp>
      <p:sp>
        <p:nvSpPr>
          <p:cNvPr id="19464" name="矩形 11296"/>
          <p:cNvSpPr>
            <a:spLocks noChangeArrowheads="1"/>
          </p:cNvSpPr>
          <p:nvPr/>
        </p:nvSpPr>
        <p:spPr bwMode="auto">
          <a:xfrm>
            <a:off x="6557964" y="3630216"/>
            <a:ext cx="2022475" cy="8763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0" hangingPunct="0"/>
            <a:endParaRPr lang="zh-CN" altLang="en-US"/>
          </a:p>
        </p:txBody>
      </p:sp>
      <p:sp>
        <p:nvSpPr>
          <p:cNvPr id="19465" name="矩形 11301"/>
          <p:cNvSpPr>
            <a:spLocks noChangeArrowheads="1"/>
          </p:cNvSpPr>
          <p:nvPr/>
        </p:nvSpPr>
        <p:spPr bwMode="auto">
          <a:xfrm>
            <a:off x="6559550" y="4361260"/>
            <a:ext cx="147638" cy="146447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0" hangingPunct="0"/>
            <a:endParaRPr lang="zh-CN" altLang="en-US"/>
          </a:p>
        </p:txBody>
      </p:sp>
      <p:sp>
        <p:nvSpPr>
          <p:cNvPr id="19466" name="直接连接符 11303"/>
          <p:cNvSpPr>
            <a:spLocks noChangeShapeType="1"/>
          </p:cNvSpPr>
          <p:nvPr/>
        </p:nvSpPr>
        <p:spPr bwMode="auto">
          <a:xfrm>
            <a:off x="6545264" y="3630216"/>
            <a:ext cx="2022475" cy="8763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hangingPunct="0"/>
            <a:endParaRPr lang="zh-CN" altLang="en-US"/>
          </a:p>
        </p:txBody>
      </p:sp>
      <p:sp>
        <p:nvSpPr>
          <p:cNvPr id="19467" name="直接连接符 11304"/>
          <p:cNvSpPr>
            <a:spLocks noChangeShapeType="1"/>
          </p:cNvSpPr>
          <p:nvPr/>
        </p:nvSpPr>
        <p:spPr bwMode="auto">
          <a:xfrm flipV="1">
            <a:off x="6557964" y="3630216"/>
            <a:ext cx="2022475" cy="8763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hangingPunct="0"/>
            <a:endParaRPr lang="zh-CN" altLang="en-US"/>
          </a:p>
        </p:txBody>
      </p:sp>
      <p:sp>
        <p:nvSpPr>
          <p:cNvPr id="19468" name="文本框 11305"/>
          <p:cNvSpPr txBox="1">
            <a:spLocks noChangeArrowheads="1"/>
          </p:cNvSpPr>
          <p:nvPr/>
        </p:nvSpPr>
        <p:spPr bwMode="auto">
          <a:xfrm>
            <a:off x="7351713" y="4051697"/>
            <a:ext cx="40748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 i="1">
                <a:latin typeface="Times New Roman" panose="02020603050405020304" pitchFamily="18" charset="0"/>
              </a:rPr>
              <a:t>O</a:t>
            </a:r>
          </a:p>
        </p:txBody>
      </p:sp>
      <p:sp>
        <p:nvSpPr>
          <p:cNvPr id="59396" name="文本框 59395"/>
          <p:cNvSpPr txBox="1">
            <a:spLocks noChangeArrowheads="1"/>
          </p:cNvSpPr>
          <p:nvPr/>
        </p:nvSpPr>
        <p:spPr bwMode="auto">
          <a:xfrm>
            <a:off x="1101726" y="4374357"/>
            <a:ext cx="5702202" cy="683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60000"/>
              </a:lnSpc>
            </a:pP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∴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∠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ABC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=∠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BCD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=∠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CDA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=∠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DAB 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=90°.</a:t>
            </a:r>
            <a:endParaRPr lang="en-US" altLang="zh-CN" sz="240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9470" name="圆角矩形 31"/>
          <p:cNvSpPr>
            <a:spLocks noChangeArrowheads="1"/>
          </p:cNvSpPr>
          <p:nvPr/>
        </p:nvSpPr>
        <p:spPr bwMode="auto">
          <a:xfrm>
            <a:off x="250826" y="441723"/>
            <a:ext cx="1223963" cy="321469"/>
          </a:xfrm>
          <a:prstGeom prst="roundRect">
            <a:avLst>
              <a:gd name="adj" fmla="val 16667"/>
            </a:avLst>
          </a:prstGeom>
          <a:solidFill>
            <a:srgbClr val="FFFFD9"/>
          </a:solidFill>
          <a:ln w="25400">
            <a:solidFill>
              <a:srgbClr val="0099FF"/>
            </a:solidFill>
            <a:round/>
          </a:ln>
        </p:spPr>
        <p:txBody>
          <a:bodyPr/>
          <a:lstStyle/>
          <a:p>
            <a:pPr algn="ctr"/>
            <a:r>
              <a:rPr lang="zh-CN" altLang="zh-CN" b="1">
                <a:latin typeface="微软雅黑" panose="020B0503020204020204" pitchFamily="34" charset="-122"/>
                <a:ea typeface="微软雅黑" panose="020B0503020204020204" pitchFamily="34" charset="-122"/>
              </a:rPr>
              <a:t>证明猜想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3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3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13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13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13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9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6" name="文本框 59395"/>
          <p:cNvSpPr txBox="1">
            <a:spLocks noChangeArrowheads="1"/>
          </p:cNvSpPr>
          <p:nvPr/>
        </p:nvSpPr>
        <p:spPr bwMode="auto">
          <a:xfrm>
            <a:off x="468313" y="433387"/>
            <a:ext cx="5113900" cy="36379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60000"/>
              </a:lnSpc>
            </a:pPr>
            <a:r>
              <a:rPr lang="en-US" altLang="zh-CN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(2)∵</a:t>
            </a:r>
            <a:r>
              <a:rPr lang="zh-CN" altLang="en-US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四边形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ABCD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是矩形</a:t>
            </a:r>
            <a:r>
              <a:rPr lang="en-US" altLang="zh-CN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</a:p>
          <a:p>
            <a:pPr>
              <a:lnSpc>
                <a:spcPct val="160000"/>
              </a:lnSpc>
            </a:pP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∴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AB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DC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(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矩形的对边相等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).</a:t>
            </a:r>
          </a:p>
          <a:p>
            <a:pPr>
              <a:lnSpc>
                <a:spcPct val="160000"/>
              </a:lnSpc>
            </a:pP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在△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ABC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和△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DCB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中</a:t>
            </a:r>
            <a:r>
              <a:rPr lang="en-US" altLang="zh-CN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</a:p>
          <a:p>
            <a:pPr>
              <a:lnSpc>
                <a:spcPct val="160000"/>
              </a:lnSpc>
            </a:pP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∵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AB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DC</a:t>
            </a:r>
            <a:r>
              <a:rPr lang="en-US" altLang="zh-CN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∠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ABC=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∠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DCB</a:t>
            </a:r>
            <a:r>
              <a:rPr lang="en-US" altLang="zh-CN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BC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 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CB</a:t>
            </a:r>
            <a:r>
              <a:rPr lang="en-US" altLang="zh-CN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</a:p>
          <a:p>
            <a:pPr>
              <a:lnSpc>
                <a:spcPct val="160000"/>
              </a:lnSpc>
            </a:pP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∴△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ABC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≌△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DCB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  <a:p>
            <a:pPr>
              <a:lnSpc>
                <a:spcPct val="160000"/>
              </a:lnSpc>
            </a:pP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∴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AC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DB</a:t>
            </a:r>
            <a:r>
              <a:rPr lang="en-US" altLang="zh-CN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</a:p>
        </p:txBody>
      </p:sp>
      <p:sp>
        <p:nvSpPr>
          <p:cNvPr id="59408" name="矩形 58"/>
          <p:cNvSpPr>
            <a:spLocks noChangeArrowheads="1"/>
          </p:cNvSpPr>
          <p:nvPr/>
        </p:nvSpPr>
        <p:spPr bwMode="auto">
          <a:xfrm>
            <a:off x="539751" y="3717132"/>
            <a:ext cx="7777163" cy="950119"/>
          </a:xfrm>
          <a:prstGeom prst="rect">
            <a:avLst/>
          </a:prstGeom>
          <a:noFill/>
          <a:ln w="25400">
            <a:solidFill>
              <a:srgbClr val="CC0066"/>
            </a:solidFill>
            <a:prstDash val="sysDash"/>
            <a:beve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400">
                <a:latin typeface="黑体" panose="02010609060101010101" pitchFamily="49" charset="-122"/>
                <a:ea typeface="黑体" panose="02010609060101010101" pitchFamily="49" charset="-122"/>
              </a:rPr>
              <a:t>     </a:t>
            </a:r>
            <a:r>
              <a:rPr lang="en-US" altLang="zh-CN" sz="2400">
                <a:latin typeface="黑体" panose="02010609060101010101" pitchFamily="49" charset="-122"/>
                <a:ea typeface="黑体" panose="02010609060101010101" pitchFamily="49" charset="-122"/>
              </a:rPr>
              <a:t>1.</a:t>
            </a: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矩形的四个角都是直角</a:t>
            </a:r>
            <a:r>
              <a:rPr lang="en-US" altLang="zh-CN" sz="2400"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US" altLang="zh-CN" sz="2400">
                <a:latin typeface="黑体" panose="02010609060101010101" pitchFamily="49" charset="-122"/>
                <a:ea typeface="黑体" panose="02010609060101010101" pitchFamily="49" charset="-122"/>
              </a:rPr>
              <a:t>     2.</a:t>
            </a: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矩形的对角线相等</a:t>
            </a:r>
            <a:r>
              <a:rPr lang="en-US" altLang="zh-CN" sz="2400"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  <a:endParaRPr lang="en-US" altLang="zh-CN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grpSp>
        <p:nvGrpSpPr>
          <p:cNvPr id="59409" name="组合 38"/>
          <p:cNvGrpSpPr/>
          <p:nvPr/>
        </p:nvGrpSpPr>
        <p:grpSpPr bwMode="auto">
          <a:xfrm>
            <a:off x="611188" y="3846910"/>
            <a:ext cx="697627" cy="485775"/>
            <a:chOff x="0" y="0"/>
            <a:chExt cx="698236" cy="648072"/>
          </a:xfrm>
        </p:grpSpPr>
        <p:grpSp>
          <p:nvGrpSpPr>
            <p:cNvPr id="20484" name="组合 35"/>
            <p:cNvGrpSpPr/>
            <p:nvPr/>
          </p:nvGrpSpPr>
          <p:grpSpPr bwMode="auto">
            <a:xfrm>
              <a:off x="31971" y="0"/>
              <a:ext cx="648072" cy="648072"/>
              <a:chOff x="0" y="0"/>
              <a:chExt cx="648072" cy="648072"/>
            </a:xfrm>
          </p:grpSpPr>
          <p:sp>
            <p:nvSpPr>
              <p:cNvPr id="20485" name="椭圆 56"/>
              <p:cNvSpPr>
                <a:spLocks noChangeArrowheads="1"/>
              </p:cNvSpPr>
              <p:nvPr/>
            </p:nvSpPr>
            <p:spPr bwMode="auto">
              <a:xfrm>
                <a:off x="0" y="0"/>
                <a:ext cx="648072" cy="648072"/>
              </a:xfrm>
              <a:prstGeom prst="ellipse">
                <a:avLst/>
              </a:pr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0486" name="椭圆 57"/>
              <p:cNvSpPr>
                <a:spLocks noChangeArrowheads="1"/>
              </p:cNvSpPr>
              <p:nvPr/>
            </p:nvSpPr>
            <p:spPr bwMode="auto">
              <a:xfrm>
                <a:off x="72008" y="0"/>
                <a:ext cx="504056" cy="504056"/>
              </a:xfrm>
              <a:prstGeom prst="ellipse">
                <a:avLst/>
              </a:prstGeom>
              <a:solidFill>
                <a:srgbClr val="0070C0">
                  <a:alpha val="62999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20487" name="TextBox 55"/>
            <p:cNvSpPr txBox="1">
              <a:spLocks noChangeArrowheads="1"/>
            </p:cNvSpPr>
            <p:nvPr/>
          </p:nvSpPr>
          <p:spPr bwMode="auto">
            <a:xfrm>
              <a:off x="0" y="63536"/>
              <a:ext cx="698236" cy="5337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en-US" sz="2000" b="1">
                  <a:solidFill>
                    <a:srgbClr val="FFFFE9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定理</a:t>
              </a:r>
            </a:p>
          </p:txBody>
        </p:sp>
      </p:grpSp>
      <p:sp>
        <p:nvSpPr>
          <p:cNvPr id="20488" name="文本框 59413"/>
          <p:cNvSpPr txBox="1">
            <a:spLocks noChangeArrowheads="1"/>
          </p:cNvSpPr>
          <p:nvPr/>
        </p:nvSpPr>
        <p:spPr bwMode="auto">
          <a:xfrm>
            <a:off x="5969000" y="1179910"/>
            <a:ext cx="3898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 i="1">
                <a:latin typeface="Times New Roman" panose="02020603050405020304" pitchFamily="18" charset="0"/>
              </a:rPr>
              <a:t>A</a:t>
            </a:r>
          </a:p>
        </p:txBody>
      </p:sp>
      <p:sp>
        <p:nvSpPr>
          <p:cNvPr id="20489" name="文本框 59414"/>
          <p:cNvSpPr txBox="1">
            <a:spLocks noChangeArrowheads="1"/>
          </p:cNvSpPr>
          <p:nvPr/>
        </p:nvSpPr>
        <p:spPr bwMode="auto">
          <a:xfrm>
            <a:off x="5997575" y="2021681"/>
            <a:ext cx="3898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 i="1">
                <a:latin typeface="Times New Roman" panose="02020603050405020304" pitchFamily="18" charset="0"/>
              </a:rPr>
              <a:t>B</a:t>
            </a:r>
          </a:p>
        </p:txBody>
      </p:sp>
      <p:sp>
        <p:nvSpPr>
          <p:cNvPr id="20490" name="文本框 59415"/>
          <p:cNvSpPr txBox="1">
            <a:spLocks noChangeArrowheads="1"/>
          </p:cNvSpPr>
          <p:nvPr/>
        </p:nvSpPr>
        <p:spPr bwMode="auto">
          <a:xfrm>
            <a:off x="8367713" y="2064544"/>
            <a:ext cx="3898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 i="1">
                <a:latin typeface="Times New Roman" panose="02020603050405020304" pitchFamily="18" charset="0"/>
              </a:rPr>
              <a:t>C</a:t>
            </a:r>
          </a:p>
        </p:txBody>
      </p:sp>
      <p:sp>
        <p:nvSpPr>
          <p:cNvPr id="20491" name="文本框 59416"/>
          <p:cNvSpPr txBox="1">
            <a:spLocks noChangeArrowheads="1"/>
          </p:cNvSpPr>
          <p:nvPr/>
        </p:nvSpPr>
        <p:spPr bwMode="auto">
          <a:xfrm>
            <a:off x="8364538" y="1091804"/>
            <a:ext cx="40748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 i="1">
                <a:latin typeface="Times New Roman" panose="02020603050405020304" pitchFamily="18" charset="0"/>
              </a:rPr>
              <a:t>D</a:t>
            </a:r>
          </a:p>
        </p:txBody>
      </p:sp>
      <p:sp>
        <p:nvSpPr>
          <p:cNvPr id="20492" name="矩形 59417"/>
          <p:cNvSpPr>
            <a:spLocks noChangeArrowheads="1"/>
          </p:cNvSpPr>
          <p:nvPr/>
        </p:nvSpPr>
        <p:spPr bwMode="auto">
          <a:xfrm>
            <a:off x="6370639" y="1340644"/>
            <a:ext cx="2022475" cy="8763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0" hangingPunct="0"/>
            <a:endParaRPr lang="zh-CN" altLang="en-US"/>
          </a:p>
        </p:txBody>
      </p:sp>
      <p:sp>
        <p:nvSpPr>
          <p:cNvPr id="20493" name="矩形 59418"/>
          <p:cNvSpPr>
            <a:spLocks noChangeArrowheads="1"/>
          </p:cNvSpPr>
          <p:nvPr/>
        </p:nvSpPr>
        <p:spPr bwMode="auto">
          <a:xfrm>
            <a:off x="6372225" y="2071688"/>
            <a:ext cx="147638" cy="146447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0" hangingPunct="0"/>
            <a:endParaRPr lang="zh-CN" altLang="en-US"/>
          </a:p>
        </p:txBody>
      </p:sp>
      <p:sp>
        <p:nvSpPr>
          <p:cNvPr id="20494" name="直接连接符 59419"/>
          <p:cNvSpPr>
            <a:spLocks noChangeShapeType="1"/>
          </p:cNvSpPr>
          <p:nvPr/>
        </p:nvSpPr>
        <p:spPr bwMode="auto">
          <a:xfrm>
            <a:off x="6357939" y="1340644"/>
            <a:ext cx="2022475" cy="8763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hangingPunct="0"/>
            <a:endParaRPr lang="zh-CN" altLang="en-US"/>
          </a:p>
        </p:txBody>
      </p:sp>
      <p:sp>
        <p:nvSpPr>
          <p:cNvPr id="20495" name="直接连接符 59420"/>
          <p:cNvSpPr>
            <a:spLocks noChangeShapeType="1"/>
          </p:cNvSpPr>
          <p:nvPr/>
        </p:nvSpPr>
        <p:spPr bwMode="auto">
          <a:xfrm flipV="1">
            <a:off x="6370639" y="1340644"/>
            <a:ext cx="2022475" cy="8763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hangingPunct="0"/>
            <a:endParaRPr lang="zh-CN" altLang="en-US"/>
          </a:p>
        </p:txBody>
      </p:sp>
      <p:sp>
        <p:nvSpPr>
          <p:cNvPr id="20496" name="文本框 59421"/>
          <p:cNvSpPr txBox="1">
            <a:spLocks noChangeArrowheads="1"/>
          </p:cNvSpPr>
          <p:nvPr/>
        </p:nvSpPr>
        <p:spPr bwMode="auto">
          <a:xfrm>
            <a:off x="7164388" y="1762125"/>
            <a:ext cx="40748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 i="1">
                <a:latin typeface="Times New Roman" panose="02020603050405020304" pitchFamily="18" charset="0"/>
              </a:rPr>
              <a:t>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6">
                                            <p:txEl>
                                              <p:charRg st="27" end="4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9396">
                                            <p:txEl>
                                              <p:charRg st="27" end="4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6">
                                            <p:txEl>
                                              <p:charRg st="43" end="6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59396">
                                            <p:txEl>
                                              <p:charRg st="43" end="6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6">
                                            <p:txEl>
                                              <p:charRg st="60" end="7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59396">
                                            <p:txEl>
                                              <p:charRg st="60" end="7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6">
                                            <p:txEl>
                                              <p:charRg st="73" end="9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59396">
                                            <p:txEl>
                                              <p:charRg st="73" end="9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6">
                                            <p:txEl>
                                              <p:charRg st="91" end="9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59396">
                                            <p:txEl>
                                              <p:charRg st="91" end="9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6">
                                            <p:txEl>
                                              <p:charRg st="91" end="9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59396">
                                            <p:txEl>
                                              <p:charRg st="91" end="9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59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2" dur="80"/>
                                        <p:tgtEl>
                                          <p:spTgt spid="5940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3" dur="80"/>
                                        <p:tgtEl>
                                          <p:spTgt spid="5940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80"/>
                                        <p:tgtEl>
                                          <p:spTgt spid="5940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408" grpId="0" bldLvl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ext Box 7"/>
          <p:cNvSpPr txBox="1">
            <a:spLocks noChangeArrowheads="1"/>
          </p:cNvSpPr>
          <p:nvPr/>
        </p:nvSpPr>
        <p:spPr bwMode="auto">
          <a:xfrm>
            <a:off x="395288" y="681038"/>
            <a:ext cx="208756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>
                <a:solidFill>
                  <a:srgbClr val="149494"/>
                </a:solidFill>
                <a:latin typeface="黑体" panose="02010609060101010101" pitchFamily="49" charset="-122"/>
                <a:ea typeface="黑体" panose="02010609060101010101" pitchFamily="49" charset="-122"/>
                <a:sym typeface="Arial" panose="020B0604020202020204" pitchFamily="34" charset="0"/>
              </a:rPr>
              <a:t>归纳结论</a:t>
            </a:r>
          </a:p>
        </p:txBody>
      </p:sp>
      <p:sp>
        <p:nvSpPr>
          <p:cNvPr id="13324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-36513" y="1059656"/>
            <a:ext cx="8893176" cy="9727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150000"/>
              </a:lnSpc>
              <a:buFontTx/>
              <a:buNone/>
            </a:pPr>
            <a:r>
              <a:rPr lang="en-US" sz="2400" smtClean="0">
                <a:solidFill>
                  <a:schemeClr val="tx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</a:t>
            </a:r>
            <a:r>
              <a:rPr lang="zh-CN" altLang="en-US" sz="2400" smtClean="0">
                <a:solidFill>
                  <a:schemeClr val="tx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   矩</a:t>
            </a:r>
            <a:r>
              <a:rPr lang="en-US" sz="2400" smtClean="0">
                <a:solidFill>
                  <a:schemeClr val="tx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形是特殊的平行四边形,它除具有平行四边形的所有性质外,还有平行四边形所没有的特殊性质</a:t>
            </a:r>
            <a:r>
              <a:rPr lang="en-US" altLang="zh-CN" sz="2400" smtClean="0">
                <a:solidFill>
                  <a:schemeClr val="tx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  <a:endParaRPr lang="en-US" altLang="zh-CN" sz="3600" smtClean="0">
              <a:solidFill>
                <a:srgbClr val="0066FF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3325" name="文本框 13324"/>
          <p:cNvSpPr txBox="1">
            <a:spLocks noChangeArrowheads="1"/>
          </p:cNvSpPr>
          <p:nvPr/>
        </p:nvSpPr>
        <p:spPr bwMode="auto">
          <a:xfrm>
            <a:off x="395288" y="2895601"/>
            <a:ext cx="4032250" cy="21236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lvl="1">
              <a:lnSpc>
                <a:spcPct val="150000"/>
              </a:lnSpc>
              <a:spcBef>
                <a:spcPct val="50000"/>
              </a:spcBef>
            </a:pP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对称性：是轴对称图形.</a:t>
            </a:r>
          </a:p>
          <a:p>
            <a:pPr lvl="1">
              <a:lnSpc>
                <a:spcPct val="150000"/>
              </a:lnSpc>
              <a:spcBef>
                <a:spcPct val="50000"/>
              </a:spcBef>
            </a:pP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角：四条角都是</a:t>
            </a: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</a:rPr>
              <a:t>90</a:t>
            </a:r>
            <a:r>
              <a:rPr lang="en-US" altLang="zh-CN" sz="2400" b="1">
                <a:latin typeface="黑体" panose="02010609060101010101" pitchFamily="49" charset="-122"/>
                <a:ea typeface="黑体" panose="02010609060101010101" pitchFamily="49" charset="-122"/>
              </a:rPr>
              <a:t>°</a:t>
            </a:r>
            <a:r>
              <a:rPr lang="en-US" altLang="zh-CN" sz="2400"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</a:p>
          <a:p>
            <a:pPr lvl="1">
              <a:lnSpc>
                <a:spcPct val="150000"/>
              </a:lnSpc>
              <a:spcBef>
                <a:spcPct val="50000"/>
              </a:spcBef>
            </a:pP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对角线：相等</a:t>
            </a:r>
            <a:r>
              <a:rPr lang="en-US" altLang="zh-CN" sz="2400"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  <a:endParaRPr lang="en-US" altLang="zh-CN" sz="240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3326" name="文本框 13325"/>
          <p:cNvSpPr txBox="1">
            <a:spLocks noChangeArrowheads="1"/>
          </p:cNvSpPr>
          <p:nvPr/>
        </p:nvSpPr>
        <p:spPr bwMode="auto">
          <a:xfrm>
            <a:off x="5148263" y="2895601"/>
            <a:ext cx="3724096" cy="21236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fontAlgn="b">
              <a:lnSpc>
                <a:spcPct val="150000"/>
              </a:lnSpc>
              <a:spcBef>
                <a:spcPct val="50000"/>
              </a:spcBef>
            </a:pP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角：对角相等.</a:t>
            </a:r>
          </a:p>
          <a:p>
            <a:pPr fontAlgn="b">
              <a:lnSpc>
                <a:spcPct val="150000"/>
              </a:lnSpc>
              <a:spcBef>
                <a:spcPct val="50000"/>
              </a:spcBef>
            </a:pP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边：对边平行且相等</a:t>
            </a:r>
            <a:r>
              <a:rPr lang="en-US" altLang="zh-CN" sz="2400"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</a:p>
          <a:p>
            <a:pPr fontAlgn="b">
              <a:lnSpc>
                <a:spcPct val="150000"/>
              </a:lnSpc>
              <a:spcBef>
                <a:spcPct val="50000"/>
              </a:spcBef>
            </a:pP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对角线：相交并相互平分</a:t>
            </a:r>
            <a:r>
              <a:rPr lang="en-US" altLang="zh-CN" sz="2400"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  <a:endParaRPr lang="zh-CN" altLang="en-US" sz="240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3327" name="直接连接符 13326"/>
          <p:cNvSpPr>
            <a:spLocks noChangeShapeType="1"/>
          </p:cNvSpPr>
          <p:nvPr/>
        </p:nvSpPr>
        <p:spPr bwMode="auto">
          <a:xfrm>
            <a:off x="4500563" y="2139554"/>
            <a:ext cx="0" cy="2430065"/>
          </a:xfrm>
          <a:prstGeom prst="line">
            <a:avLst/>
          </a:prstGeom>
          <a:noFill/>
          <a:ln w="19050">
            <a:solidFill>
              <a:srgbClr val="008080"/>
            </a:solidFill>
            <a:prstDash val="dash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hangingPunct="0"/>
            <a:endParaRPr lang="zh-CN" altLang="en-US"/>
          </a:p>
        </p:txBody>
      </p:sp>
      <p:sp>
        <p:nvSpPr>
          <p:cNvPr id="13328" name="矩形 13327"/>
          <p:cNvSpPr>
            <a:spLocks noChangeArrowheads="1"/>
          </p:cNvSpPr>
          <p:nvPr/>
        </p:nvSpPr>
        <p:spPr bwMode="auto">
          <a:xfrm>
            <a:off x="827088" y="2301479"/>
            <a:ext cx="2882900" cy="485775"/>
          </a:xfrm>
          <a:prstGeom prst="rect">
            <a:avLst/>
          </a:prstGeom>
          <a:solidFill>
            <a:srgbClr val="008080"/>
          </a:solidFill>
          <a:ln w="19050">
            <a:solidFill>
              <a:srgbClr val="008080"/>
            </a:solidFill>
            <a:miter lim="800000"/>
          </a:ln>
        </p:spPr>
        <p:txBody>
          <a:bodyPr wrap="none" anchor="ctr"/>
          <a:lstStyle/>
          <a:p>
            <a:pPr algn="ctr"/>
            <a:r>
              <a:rPr lang="zh-CN" altLang="en-US" sz="2400">
                <a:solidFill>
                  <a:schemeClr val="accent1"/>
                </a:solidFill>
                <a:ea typeface="黑体" panose="02010609060101010101" pitchFamily="49" charset="-122"/>
              </a:rPr>
              <a:t>矩形的特殊性质</a:t>
            </a:r>
          </a:p>
        </p:txBody>
      </p:sp>
      <p:sp>
        <p:nvSpPr>
          <p:cNvPr id="13333" name="矩形 13332"/>
          <p:cNvSpPr>
            <a:spLocks noChangeArrowheads="1"/>
          </p:cNvSpPr>
          <p:nvPr/>
        </p:nvSpPr>
        <p:spPr bwMode="auto">
          <a:xfrm>
            <a:off x="5219700" y="2301479"/>
            <a:ext cx="3024188" cy="485775"/>
          </a:xfrm>
          <a:prstGeom prst="rect">
            <a:avLst/>
          </a:prstGeom>
          <a:solidFill>
            <a:srgbClr val="008080"/>
          </a:solidFill>
          <a:ln w="19050">
            <a:solidFill>
              <a:srgbClr val="008080"/>
            </a:solidFill>
            <a:miter lim="800000"/>
          </a:ln>
        </p:spPr>
        <p:txBody>
          <a:bodyPr wrap="none" anchor="ctr"/>
          <a:lstStyle/>
          <a:p>
            <a:pPr algn="ctr"/>
            <a:r>
              <a:rPr lang="zh-CN" altLang="en-US" sz="2400">
                <a:solidFill>
                  <a:schemeClr val="accent1"/>
                </a:solidFill>
                <a:ea typeface="黑体" panose="02010609060101010101" pitchFamily="49" charset="-122"/>
              </a:rPr>
              <a:t>平行四边形的性质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33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3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13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133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133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133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33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6" dur="500"/>
                                        <p:tgtEl>
                                          <p:spTgt spid="133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8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0" dur="500"/>
                                        <p:tgtEl>
                                          <p:spTgt spid="133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500"/>
                            </p:stCondLst>
                            <p:childTnLst>
                              <p:par>
                                <p:cTn id="42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4" dur="500"/>
                                        <p:tgtEl>
                                          <p:spTgt spid="133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24" grpId="0" build="p"/>
      <p:bldP spid="13328" grpId="0" animBg="1"/>
      <p:bldP spid="1333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5"/>
          <p:cNvSpPr>
            <a:spLocks noChangeArrowheads="1"/>
          </p:cNvSpPr>
          <p:nvPr/>
        </p:nvSpPr>
        <p:spPr bwMode="auto">
          <a:xfrm>
            <a:off x="323851" y="786915"/>
            <a:ext cx="7993063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>
                <a:solidFill>
                  <a:srgbClr val="149494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例</a:t>
            </a:r>
            <a:r>
              <a:rPr lang="en-US" altLang="zh-CN" sz="2400">
                <a:solidFill>
                  <a:srgbClr val="149494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r>
              <a:rPr lang="zh-CN" altLang="en-US" sz="2400">
                <a:solidFill>
                  <a:srgbClr val="149494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：</a:t>
            </a: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如图</a:t>
            </a:r>
            <a:r>
              <a:rPr lang="en-US" altLang="zh-CN" sz="2400"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在矩形</a:t>
            </a:r>
            <a:r>
              <a:rPr lang="en-US" sz="2400" b="1" i="1">
                <a:latin typeface="Times New Roman" panose="02020603050405020304" pitchFamily="18" charset="0"/>
                <a:ea typeface="黑体" panose="02010609060101010101" pitchFamily="49" charset="-122"/>
              </a:rPr>
              <a:t>ABCD</a:t>
            </a: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中</a:t>
            </a:r>
            <a:r>
              <a:rPr lang="en-US" altLang="zh-CN" sz="2400"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两条对角线相交于点</a:t>
            </a:r>
            <a:r>
              <a:rPr lang="en-US" sz="2400" b="1" i="1">
                <a:latin typeface="Times New Roman" panose="02020603050405020304" pitchFamily="18" charset="0"/>
                <a:ea typeface="黑体" panose="02010609060101010101" pitchFamily="49" charset="-122"/>
              </a:rPr>
              <a:t>O</a:t>
            </a:r>
            <a:r>
              <a:rPr lang="en-US" altLang="zh-CN" sz="2400"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</a:p>
          <a:p>
            <a:pPr>
              <a:lnSpc>
                <a:spcPct val="150000"/>
              </a:lnSpc>
            </a:pPr>
            <a:r>
              <a:rPr 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∠</a:t>
            </a:r>
            <a:r>
              <a:rPr lang="en-US" altLang="zh-CN" sz="24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AOD</a:t>
            </a:r>
            <a:r>
              <a:rPr 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altLang="zh-CN" sz="2400"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0°</a:t>
            </a:r>
            <a:r>
              <a:rPr lang="en-US" altLang="zh-CN" sz="2400"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  <a:r>
              <a:rPr lang="en-US" altLang="zh-CN" sz="24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AB</a:t>
            </a:r>
            <a:r>
              <a:rPr 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altLang="zh-CN" sz="2400">
                <a:latin typeface="Times New Roman" panose="02020603050405020304" pitchFamily="18" charset="0"/>
                <a:cs typeface="Times New Roman" panose="02020603050405020304" pitchFamily="18" charset="0"/>
              </a:rPr>
              <a:t>2.5</a:t>
            </a:r>
            <a:r>
              <a:rPr lang="en-US" altLang="zh-CN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400"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求矩形对角线的长</a:t>
            </a:r>
            <a:r>
              <a:rPr lang="en-US" sz="2400"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</a:p>
        </p:txBody>
      </p:sp>
      <p:sp>
        <p:nvSpPr>
          <p:cNvPr id="15410" name="文本框 15409"/>
          <p:cNvSpPr txBox="1">
            <a:spLocks noChangeArrowheads="1"/>
          </p:cNvSpPr>
          <p:nvPr/>
        </p:nvSpPr>
        <p:spPr bwMode="auto">
          <a:xfrm>
            <a:off x="323850" y="1969294"/>
            <a:ext cx="6902450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200000"/>
              </a:lnSpc>
            </a:pP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解：∵四边形</a:t>
            </a:r>
            <a:r>
              <a:rPr lang="en-US" altLang="zh-CN" sz="24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ABCD</a:t>
            </a: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是矩形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  <a:p>
            <a:pPr>
              <a:lnSpc>
                <a:spcPct val="200000"/>
              </a:lnSpc>
            </a:pP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   ∴</a:t>
            </a:r>
            <a:r>
              <a:rPr lang="en-US" altLang="zh-CN" sz="24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AC 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en-US" altLang="zh-CN" sz="24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BD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(</a:t>
            </a: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矩形的对角线相等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).</a:t>
            </a:r>
            <a:endParaRPr lang="en-US" altLang="zh-CN" sz="2400" b="1" dirty="0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>
              <a:lnSpc>
                <a:spcPct val="200000"/>
              </a:lnSpc>
            </a:pP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           </a:t>
            </a:r>
            <a:r>
              <a:rPr lang="en-US" altLang="zh-CN" sz="24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OA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</a:rPr>
              <a:t>=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4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OC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</a:rPr>
              <a:t>=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     </a:t>
            </a:r>
            <a:r>
              <a:rPr lang="en-US" altLang="zh-CN" sz="24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AC</a:t>
            </a:r>
            <a:r>
              <a:rPr lang="en-US" altLang="zh-CN" sz="24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  <a:r>
              <a:rPr lang="en-US" altLang="zh-CN" sz="24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OB 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 </a:t>
            </a:r>
            <a:r>
              <a:rPr lang="en-US" altLang="zh-CN" sz="24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OD 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 </a:t>
            </a:r>
            <a:r>
              <a:rPr lang="en-US" altLang="zh-CN" sz="24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BD </a:t>
            </a:r>
            <a:r>
              <a:rPr lang="en-US" altLang="zh-CN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  <a:endParaRPr lang="en-US" altLang="zh-CN" sz="2400" b="1" i="1" dirty="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>
              <a:lnSpc>
                <a:spcPct val="200000"/>
              </a:lnSpc>
            </a:pP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	(</a:t>
            </a: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矩形对角线相互平分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)</a:t>
            </a:r>
            <a:endParaRPr lang="en-US" altLang="zh-CN" sz="2400" dirty="0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>
              <a:lnSpc>
                <a:spcPct val="200000"/>
              </a:lnSpc>
            </a:pP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	∴</a:t>
            </a:r>
            <a:r>
              <a:rPr lang="en-US" altLang="zh-CN" sz="24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OA 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= </a:t>
            </a:r>
            <a:r>
              <a:rPr lang="en-US" altLang="zh-CN" sz="24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OD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  <a:endParaRPr lang="zh-CN" altLang="en-US" sz="2400" dirty="0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22531" name="文本框 15411"/>
          <p:cNvSpPr txBox="1">
            <a:spLocks noChangeArrowheads="1"/>
          </p:cNvSpPr>
          <p:nvPr/>
        </p:nvSpPr>
        <p:spPr bwMode="auto">
          <a:xfrm>
            <a:off x="6343650" y="2389585"/>
            <a:ext cx="3898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 i="1">
                <a:latin typeface="Times New Roman" panose="02020603050405020304" pitchFamily="18" charset="0"/>
              </a:rPr>
              <a:t>A</a:t>
            </a:r>
          </a:p>
        </p:txBody>
      </p:sp>
      <p:sp>
        <p:nvSpPr>
          <p:cNvPr id="22532" name="文本框 15412"/>
          <p:cNvSpPr txBox="1">
            <a:spLocks noChangeArrowheads="1"/>
          </p:cNvSpPr>
          <p:nvPr/>
        </p:nvSpPr>
        <p:spPr bwMode="auto">
          <a:xfrm>
            <a:off x="6372225" y="3231356"/>
            <a:ext cx="3898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 i="1">
                <a:latin typeface="Times New Roman" panose="02020603050405020304" pitchFamily="18" charset="0"/>
              </a:rPr>
              <a:t>B</a:t>
            </a:r>
          </a:p>
        </p:txBody>
      </p:sp>
      <p:sp>
        <p:nvSpPr>
          <p:cNvPr id="22533" name="文本框 15413"/>
          <p:cNvSpPr txBox="1">
            <a:spLocks noChangeArrowheads="1"/>
          </p:cNvSpPr>
          <p:nvPr/>
        </p:nvSpPr>
        <p:spPr bwMode="auto">
          <a:xfrm>
            <a:off x="8742363" y="3274219"/>
            <a:ext cx="3898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 i="1">
                <a:latin typeface="Times New Roman" panose="02020603050405020304" pitchFamily="18" charset="0"/>
              </a:rPr>
              <a:t>C</a:t>
            </a:r>
          </a:p>
        </p:txBody>
      </p:sp>
      <p:sp>
        <p:nvSpPr>
          <p:cNvPr id="22534" name="文本框 15414"/>
          <p:cNvSpPr txBox="1">
            <a:spLocks noChangeArrowheads="1"/>
          </p:cNvSpPr>
          <p:nvPr/>
        </p:nvSpPr>
        <p:spPr bwMode="auto">
          <a:xfrm>
            <a:off x="8739188" y="2301479"/>
            <a:ext cx="40748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 i="1">
                <a:latin typeface="Times New Roman" panose="02020603050405020304" pitchFamily="18" charset="0"/>
              </a:rPr>
              <a:t>D</a:t>
            </a:r>
          </a:p>
        </p:txBody>
      </p:sp>
      <p:sp>
        <p:nvSpPr>
          <p:cNvPr id="22535" name="矩形 15416"/>
          <p:cNvSpPr>
            <a:spLocks noChangeArrowheads="1"/>
          </p:cNvSpPr>
          <p:nvPr/>
        </p:nvSpPr>
        <p:spPr bwMode="auto">
          <a:xfrm>
            <a:off x="6745289" y="2571750"/>
            <a:ext cx="2022475" cy="8763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0" hangingPunct="0"/>
            <a:endParaRPr lang="zh-CN" altLang="en-US"/>
          </a:p>
        </p:txBody>
      </p:sp>
      <p:sp>
        <p:nvSpPr>
          <p:cNvPr id="22536" name="矩形 15417"/>
          <p:cNvSpPr>
            <a:spLocks noChangeArrowheads="1"/>
          </p:cNvSpPr>
          <p:nvPr/>
        </p:nvSpPr>
        <p:spPr bwMode="auto">
          <a:xfrm>
            <a:off x="6742114" y="3302794"/>
            <a:ext cx="147637" cy="146447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0" hangingPunct="0"/>
            <a:endParaRPr lang="zh-CN" altLang="en-US"/>
          </a:p>
        </p:txBody>
      </p:sp>
      <p:sp>
        <p:nvSpPr>
          <p:cNvPr id="22537" name="直接连接符 15418"/>
          <p:cNvSpPr>
            <a:spLocks noChangeShapeType="1"/>
          </p:cNvSpPr>
          <p:nvPr/>
        </p:nvSpPr>
        <p:spPr bwMode="auto">
          <a:xfrm>
            <a:off x="6732589" y="2571750"/>
            <a:ext cx="2022475" cy="8763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hangingPunct="0"/>
            <a:endParaRPr lang="zh-CN" altLang="en-US"/>
          </a:p>
        </p:txBody>
      </p:sp>
      <p:sp>
        <p:nvSpPr>
          <p:cNvPr id="22538" name="直接连接符 15419"/>
          <p:cNvSpPr>
            <a:spLocks noChangeShapeType="1"/>
          </p:cNvSpPr>
          <p:nvPr/>
        </p:nvSpPr>
        <p:spPr bwMode="auto">
          <a:xfrm flipV="1">
            <a:off x="6745289" y="2571750"/>
            <a:ext cx="2022475" cy="8763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hangingPunct="0"/>
            <a:endParaRPr lang="zh-CN" altLang="en-US"/>
          </a:p>
        </p:txBody>
      </p:sp>
      <p:sp>
        <p:nvSpPr>
          <p:cNvPr id="22539" name="文本框 15420"/>
          <p:cNvSpPr txBox="1">
            <a:spLocks noChangeArrowheads="1"/>
          </p:cNvSpPr>
          <p:nvPr/>
        </p:nvSpPr>
        <p:spPr bwMode="auto">
          <a:xfrm>
            <a:off x="7539038" y="2971800"/>
            <a:ext cx="40748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 i="1">
                <a:latin typeface="Times New Roman" panose="02020603050405020304" pitchFamily="18" charset="0"/>
              </a:rPr>
              <a:t>O</a:t>
            </a:r>
          </a:p>
        </p:txBody>
      </p:sp>
      <p:graphicFrame>
        <p:nvGraphicFramePr>
          <p:cNvPr id="15422" name="对象 15421"/>
          <p:cNvGraphicFramePr/>
          <p:nvPr/>
        </p:nvGraphicFramePr>
        <p:xfrm>
          <a:off x="5062539" y="3220641"/>
          <a:ext cx="363537" cy="7012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52" r:id="rId3" imgW="152400" imgH="393700" progId="Equation.3">
                  <p:embed/>
                </p:oleObj>
              </mc:Choice>
              <mc:Fallback>
                <p:oleObj r:id="rId3" imgW="152400" imgH="393700" progId="Equation.3">
                  <p:embed/>
                  <p:pic>
                    <p:nvPicPr>
                      <p:cNvPr id="0" name="对象 15421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62539" y="3220641"/>
                        <a:ext cx="363537" cy="70127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423" name="对象 15422"/>
          <p:cNvGraphicFramePr/>
          <p:nvPr/>
        </p:nvGraphicFramePr>
        <p:xfrm>
          <a:off x="2771775" y="3231356"/>
          <a:ext cx="363538" cy="7012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53" r:id="rId5" imgW="152400" imgH="393700" progId="Equation.3">
                  <p:embed/>
                </p:oleObj>
              </mc:Choice>
              <mc:Fallback>
                <p:oleObj r:id="rId5" imgW="152400" imgH="393700" progId="Equation.3">
                  <p:embed/>
                  <p:pic>
                    <p:nvPicPr>
                      <p:cNvPr id="0" name="对象 15422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71775" y="3231356"/>
                        <a:ext cx="363538" cy="70127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42" name="圆角矩形 31"/>
          <p:cNvSpPr>
            <a:spLocks noChangeArrowheads="1"/>
          </p:cNvSpPr>
          <p:nvPr/>
        </p:nvSpPr>
        <p:spPr bwMode="auto">
          <a:xfrm>
            <a:off x="323851" y="483394"/>
            <a:ext cx="1223963" cy="321469"/>
          </a:xfrm>
          <a:prstGeom prst="roundRect">
            <a:avLst>
              <a:gd name="adj" fmla="val 16667"/>
            </a:avLst>
          </a:prstGeom>
          <a:solidFill>
            <a:srgbClr val="FFFFD9"/>
          </a:solidFill>
          <a:ln w="25400">
            <a:solidFill>
              <a:srgbClr val="0099FF"/>
            </a:solidFill>
            <a:round/>
          </a:ln>
        </p:spPr>
        <p:txBody>
          <a:bodyPr/>
          <a:lstStyle/>
          <a:p>
            <a:pPr algn="ctr"/>
            <a:r>
              <a:rPr lang="zh-CN" altLang="en-US" b="1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典例精析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54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54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15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154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54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54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553" name="组合 24615"/>
          <p:cNvGrpSpPr/>
          <p:nvPr/>
        </p:nvGrpSpPr>
        <p:grpSpPr bwMode="auto">
          <a:xfrm>
            <a:off x="6084888" y="789384"/>
            <a:ext cx="2803525" cy="1434702"/>
            <a:chOff x="3996" y="2495"/>
            <a:chExt cx="1766" cy="1205"/>
          </a:xfrm>
        </p:grpSpPr>
        <p:sp>
          <p:nvSpPr>
            <p:cNvPr id="23554" name="文本框 24616"/>
            <p:cNvSpPr txBox="1">
              <a:spLocks noChangeArrowheads="1"/>
            </p:cNvSpPr>
            <p:nvPr/>
          </p:nvSpPr>
          <p:spPr bwMode="auto">
            <a:xfrm>
              <a:off x="3996" y="2569"/>
              <a:ext cx="246" cy="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400" b="1" i="1">
                  <a:latin typeface="Times New Roman" panose="02020603050405020304" pitchFamily="18" charset="0"/>
                </a:rPr>
                <a:t>A</a:t>
              </a:r>
            </a:p>
          </p:txBody>
        </p:sp>
        <p:sp>
          <p:nvSpPr>
            <p:cNvPr id="23555" name="文本框 24617"/>
            <p:cNvSpPr txBox="1">
              <a:spLocks noChangeArrowheads="1"/>
            </p:cNvSpPr>
            <p:nvPr/>
          </p:nvSpPr>
          <p:spPr bwMode="auto">
            <a:xfrm>
              <a:off x="4014" y="3276"/>
              <a:ext cx="246" cy="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400" b="1" i="1">
                  <a:latin typeface="Times New Roman" panose="02020603050405020304" pitchFamily="18" charset="0"/>
                </a:rPr>
                <a:t>B</a:t>
              </a:r>
            </a:p>
          </p:txBody>
        </p:sp>
        <p:sp>
          <p:nvSpPr>
            <p:cNvPr id="23556" name="文本框 24618"/>
            <p:cNvSpPr txBox="1">
              <a:spLocks noChangeArrowheads="1"/>
            </p:cNvSpPr>
            <p:nvPr/>
          </p:nvSpPr>
          <p:spPr bwMode="auto">
            <a:xfrm>
              <a:off x="5507" y="3312"/>
              <a:ext cx="246" cy="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400" b="1" i="1">
                  <a:latin typeface="Times New Roman" panose="02020603050405020304" pitchFamily="18" charset="0"/>
                </a:rPr>
                <a:t>C</a:t>
              </a:r>
            </a:p>
          </p:txBody>
        </p:sp>
        <p:sp>
          <p:nvSpPr>
            <p:cNvPr id="23557" name="文本框 24619"/>
            <p:cNvSpPr txBox="1">
              <a:spLocks noChangeArrowheads="1"/>
            </p:cNvSpPr>
            <p:nvPr/>
          </p:nvSpPr>
          <p:spPr bwMode="auto">
            <a:xfrm>
              <a:off x="5505" y="2495"/>
              <a:ext cx="257" cy="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400" b="1" i="1">
                  <a:latin typeface="Times New Roman" panose="02020603050405020304" pitchFamily="18" charset="0"/>
                </a:rPr>
                <a:t>D</a:t>
              </a:r>
            </a:p>
          </p:txBody>
        </p:sp>
        <p:grpSp>
          <p:nvGrpSpPr>
            <p:cNvPr id="23558" name="组合 24620"/>
            <p:cNvGrpSpPr/>
            <p:nvPr/>
          </p:nvGrpSpPr>
          <p:grpSpPr bwMode="auto">
            <a:xfrm>
              <a:off x="4241" y="2704"/>
              <a:ext cx="1282" cy="741"/>
              <a:chOff x="3594" y="2825"/>
              <a:chExt cx="1872" cy="822"/>
            </a:xfrm>
          </p:grpSpPr>
          <p:sp>
            <p:nvSpPr>
              <p:cNvPr id="23559" name="矩形 24621"/>
              <p:cNvSpPr>
                <a:spLocks noChangeArrowheads="1"/>
              </p:cNvSpPr>
              <p:nvPr/>
            </p:nvSpPr>
            <p:spPr bwMode="auto">
              <a:xfrm>
                <a:off x="3606" y="2825"/>
                <a:ext cx="1860" cy="817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eaLnBrk="0" hangingPunct="0"/>
                <a:endParaRPr lang="zh-CN" altLang="en-US"/>
              </a:p>
            </p:txBody>
          </p:sp>
          <p:sp>
            <p:nvSpPr>
              <p:cNvPr id="23560" name="矩形 24622"/>
              <p:cNvSpPr>
                <a:spLocks noChangeArrowheads="1"/>
              </p:cNvSpPr>
              <p:nvPr/>
            </p:nvSpPr>
            <p:spPr bwMode="auto">
              <a:xfrm>
                <a:off x="3606" y="3511"/>
                <a:ext cx="136" cy="136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eaLnBrk="0" hangingPunct="0"/>
                <a:endParaRPr lang="zh-CN" altLang="en-US"/>
              </a:p>
            </p:txBody>
          </p:sp>
          <p:sp>
            <p:nvSpPr>
              <p:cNvPr id="23561" name="直接连接符 24623"/>
              <p:cNvSpPr>
                <a:spLocks noChangeShapeType="1"/>
              </p:cNvSpPr>
              <p:nvPr/>
            </p:nvSpPr>
            <p:spPr bwMode="auto">
              <a:xfrm>
                <a:off x="3594" y="2825"/>
                <a:ext cx="1860" cy="81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/>
                <a:endParaRPr lang="zh-CN" altLang="en-US"/>
              </a:p>
            </p:txBody>
          </p:sp>
          <p:sp>
            <p:nvSpPr>
              <p:cNvPr id="23562" name="直接连接符 24624"/>
              <p:cNvSpPr>
                <a:spLocks noChangeShapeType="1"/>
              </p:cNvSpPr>
              <p:nvPr/>
            </p:nvSpPr>
            <p:spPr bwMode="auto">
              <a:xfrm flipV="1">
                <a:off x="3606" y="2825"/>
                <a:ext cx="1860" cy="81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/>
                <a:endParaRPr lang="zh-CN" altLang="en-US"/>
              </a:p>
            </p:txBody>
          </p:sp>
        </p:grpSp>
        <p:sp>
          <p:nvSpPr>
            <p:cNvPr id="23563" name="文本框 24625"/>
            <p:cNvSpPr txBox="1">
              <a:spLocks noChangeArrowheads="1"/>
            </p:cNvSpPr>
            <p:nvPr/>
          </p:nvSpPr>
          <p:spPr bwMode="auto">
            <a:xfrm>
              <a:off x="4749" y="3058"/>
              <a:ext cx="257" cy="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400" b="1" i="1">
                  <a:latin typeface="Times New Roman" panose="02020603050405020304" pitchFamily="18" charset="0"/>
                </a:rPr>
                <a:t>O</a:t>
              </a:r>
            </a:p>
          </p:txBody>
        </p:sp>
      </p:grpSp>
      <p:sp>
        <p:nvSpPr>
          <p:cNvPr id="24627" name="文本框 24626"/>
          <p:cNvSpPr txBox="1">
            <a:spLocks noChangeArrowheads="1"/>
          </p:cNvSpPr>
          <p:nvPr/>
        </p:nvSpPr>
        <p:spPr bwMode="auto">
          <a:xfrm>
            <a:off x="250825" y="681038"/>
            <a:ext cx="6902450" cy="36009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90000"/>
              </a:lnSpc>
            </a:pP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∵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∠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AOD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=120°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,</a:t>
            </a:r>
          </a:p>
          <a:p>
            <a:pPr>
              <a:lnSpc>
                <a:spcPct val="190000"/>
              </a:lnSpc>
            </a:pP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∴</a:t>
            </a: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</a:rPr>
              <a:t>∠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ODA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∠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OAD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	  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(180°</a:t>
            </a:r>
            <a:r>
              <a:rPr lang="en-US" altLang="zh-CN" sz="2400">
                <a:solidFill>
                  <a:srgbClr val="FF0000"/>
                </a:solidFill>
                <a:latin typeface="宋体" panose="02010600030101010101" pitchFamily="2" charset="-122"/>
              </a:rPr>
              <a:t>-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120°)=30°.</a:t>
            </a:r>
          </a:p>
          <a:p>
            <a:pPr>
              <a:lnSpc>
                <a:spcPct val="190000"/>
              </a:lnSpc>
            </a:pP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又∵</a:t>
            </a: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</a:rPr>
              <a:t>∠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DAB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=90° </a:t>
            </a:r>
            <a:r>
              <a:rPr lang="en-US" altLang="zh-CN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  <a:endParaRPr lang="en-US" altLang="zh-CN" sz="2400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>
              <a:lnSpc>
                <a:spcPct val="190000"/>
              </a:lnSpc>
            </a:pP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（矩形的四个角都是直角）</a:t>
            </a:r>
            <a:endParaRPr lang="en-US" altLang="zh-CN" sz="240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>
              <a:lnSpc>
                <a:spcPct val="190000"/>
              </a:lnSpc>
            </a:pP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∴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BD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2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AB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 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</a:rPr>
              <a:t>×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2.5 = 5.</a:t>
            </a:r>
            <a:endParaRPr lang="zh-CN" altLang="en-US" sz="2400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graphicFrame>
        <p:nvGraphicFramePr>
          <p:cNvPr id="24628" name="对象 24627"/>
          <p:cNvGraphicFramePr/>
          <p:nvPr/>
        </p:nvGraphicFramePr>
        <p:xfrm>
          <a:off x="3016250" y="1168004"/>
          <a:ext cx="363538" cy="7012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74" r:id="rId3" imgW="152400" imgH="393700" progId="Equation.3">
                  <p:embed/>
                </p:oleObj>
              </mc:Choice>
              <mc:Fallback>
                <p:oleObj r:id="rId3" imgW="152400" imgH="393700" progId="Equation.3">
                  <p:embed/>
                  <p:pic>
                    <p:nvPicPr>
                      <p:cNvPr id="0" name="对象 24627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clrChange>
                          <a:clrFrom>
                            <a:srgbClr val="000000"/>
                          </a:clrFrom>
                          <a:clrTo>
                            <a:srgbClr val="000000">
                              <a:alpha val="0"/>
                            </a:srgbClr>
                          </a:clrTo>
                        </a:clrChange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16250" y="1168004"/>
                        <a:ext cx="363538" cy="70127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629" name="文本框 24628"/>
          <p:cNvSpPr txBox="1">
            <a:spLocks noChangeArrowheads="1"/>
          </p:cNvSpPr>
          <p:nvPr/>
        </p:nvSpPr>
        <p:spPr bwMode="auto">
          <a:xfrm>
            <a:off x="468313" y="3813573"/>
            <a:ext cx="80645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>
                <a:solidFill>
                  <a:srgbClr val="FF0066"/>
                </a:solidFill>
                <a:ea typeface="黑体" panose="02010609060101010101" pitchFamily="49" charset="-122"/>
              </a:rPr>
              <a:t>提示：</a:t>
            </a:r>
            <a:r>
              <a:rPr lang="zh-CN" altLang="en-US" sz="2400" b="1">
                <a:latin typeface="Times New Roman" panose="02020603050405020304" pitchFamily="18" charset="0"/>
                <a:ea typeface="黑体" panose="02010609060101010101" pitchFamily="49" charset="-122"/>
              </a:rPr>
              <a:t>∠</a:t>
            </a:r>
            <a:r>
              <a:rPr lang="en-US" altLang="zh-CN" sz="2400" b="1" i="1">
                <a:latin typeface="Times New Roman" panose="02020603050405020304" pitchFamily="18" charset="0"/>
                <a:ea typeface="黑体" panose="02010609060101010101" pitchFamily="49" charset="-122"/>
              </a:rPr>
              <a:t>AOD</a:t>
            </a: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</a:rPr>
              <a:t>=120° </a:t>
            </a:r>
            <a:r>
              <a:rPr lang="en-US" altLang="zh-CN" sz="2400" b="1"/>
              <a:t>→</a:t>
            </a:r>
            <a:r>
              <a:rPr lang="en-US" altLang="zh-CN" sz="2400"/>
              <a:t> </a:t>
            </a: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</a:rPr>
              <a:t>∠</a:t>
            </a:r>
            <a:r>
              <a:rPr lang="en-US" altLang="zh-CN" sz="2400" b="1" i="1">
                <a:latin typeface="Times New Roman" panose="02020603050405020304" pitchFamily="18" charset="0"/>
                <a:ea typeface="黑体" panose="02010609060101010101" pitchFamily="49" charset="-122"/>
              </a:rPr>
              <a:t>AOB</a:t>
            </a: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</a:rPr>
              <a:t>=60°</a:t>
            </a:r>
            <a:r>
              <a:rPr lang="en-US" altLang="zh-CN" sz="2400" b="1"/>
              <a:t>→ </a:t>
            </a:r>
            <a:r>
              <a:rPr lang="en-US" altLang="zh-CN" sz="2400" b="1" i="1">
                <a:latin typeface="Times New Roman" panose="02020603050405020304" pitchFamily="18" charset="0"/>
                <a:ea typeface="黑体" panose="02010609060101010101" pitchFamily="49" charset="-122"/>
              </a:rPr>
              <a:t>OA</a:t>
            </a: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</a:rPr>
              <a:t>=</a:t>
            </a:r>
            <a:r>
              <a:rPr lang="en-US" altLang="zh-CN" sz="2400" b="1" i="1">
                <a:latin typeface="Times New Roman" panose="02020603050405020304" pitchFamily="18" charset="0"/>
                <a:ea typeface="黑体" panose="02010609060101010101" pitchFamily="49" charset="-122"/>
              </a:rPr>
              <a:t>OB</a:t>
            </a: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</a:rPr>
              <a:t>=</a:t>
            </a:r>
            <a:r>
              <a:rPr lang="en-US" altLang="zh-CN" sz="2400" b="1" i="1">
                <a:latin typeface="Times New Roman" panose="02020603050405020304" pitchFamily="18" charset="0"/>
                <a:ea typeface="黑体" panose="02010609060101010101" pitchFamily="49" charset="-122"/>
              </a:rPr>
              <a:t>AB</a:t>
            </a: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en-US" altLang="zh-CN" sz="2400" b="1"/>
              <a:t>→</a:t>
            </a:r>
            <a:r>
              <a:rPr lang="en-US" altLang="zh-CN" sz="2400" i="1"/>
              <a:t> </a:t>
            </a:r>
            <a:r>
              <a:rPr lang="en-US" altLang="zh-CN" sz="2400" b="1" i="1">
                <a:latin typeface="Times New Roman" panose="02020603050405020304" pitchFamily="18" charset="0"/>
                <a:ea typeface="黑体" panose="02010609060101010101" pitchFamily="49" charset="-122"/>
              </a:rPr>
              <a:t>AC</a:t>
            </a: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</a:rPr>
              <a:t>=2</a:t>
            </a:r>
            <a:r>
              <a:rPr lang="en-US" altLang="zh-CN" sz="2400" b="1" i="1">
                <a:latin typeface="Times New Roman" panose="02020603050405020304" pitchFamily="18" charset="0"/>
                <a:ea typeface="黑体" panose="02010609060101010101" pitchFamily="49" charset="-122"/>
              </a:rPr>
              <a:t>OA</a:t>
            </a: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</a:rPr>
              <a:t>=2×2.5=5.</a:t>
            </a:r>
            <a:endParaRPr lang="zh-CN" altLang="en-US" sz="2400" b="1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24632" name="云形标注 24631"/>
          <p:cNvSpPr>
            <a:spLocks noChangeArrowheads="1"/>
          </p:cNvSpPr>
          <p:nvPr/>
        </p:nvSpPr>
        <p:spPr bwMode="auto">
          <a:xfrm>
            <a:off x="5292725" y="2247901"/>
            <a:ext cx="3168650" cy="1241822"/>
          </a:xfrm>
          <a:prstGeom prst="cloudCallout">
            <a:avLst>
              <a:gd name="adj1" fmla="val -63625"/>
              <a:gd name="adj2" fmla="val 66106"/>
            </a:avLst>
          </a:prstGeom>
          <a:solidFill>
            <a:srgbClr val="149494"/>
          </a:solidFill>
          <a:ln w="25400">
            <a:solidFill>
              <a:schemeClr val="accent1"/>
            </a:solidFill>
            <a:round/>
          </a:ln>
        </p:spPr>
        <p:txBody>
          <a:bodyPr anchor="ctr"/>
          <a:lstStyle/>
          <a:p>
            <a:pPr algn="ctr"/>
            <a:r>
              <a:rPr lang="zh-CN" altLang="en-US" sz="2000">
                <a:solidFill>
                  <a:schemeClr val="accent1"/>
                </a:solidFill>
                <a:ea typeface="黑体" panose="02010609060101010101" pitchFamily="49" charset="-122"/>
              </a:rPr>
              <a:t>你还有其他解法吗？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4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4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24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24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24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24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46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46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9" dur="80"/>
                                        <p:tgtEl>
                                          <p:spTgt spid="246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0" dur="80"/>
                                        <p:tgtEl>
                                          <p:spTgt spid="246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80"/>
                                        <p:tgtEl>
                                          <p:spTgt spid="246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629" grpId="0"/>
      <p:bldP spid="24632" grpId="0" bldLvl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5"/>
          <p:cNvSpPr>
            <a:spLocks noChangeArrowheads="1"/>
          </p:cNvSpPr>
          <p:nvPr/>
        </p:nvSpPr>
        <p:spPr bwMode="auto">
          <a:xfrm>
            <a:off x="179388" y="121153"/>
            <a:ext cx="8424862" cy="18281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</a:pPr>
            <a:r>
              <a:rPr lang="zh-CN" altLang="en-US" sz="2400">
                <a:solidFill>
                  <a:srgbClr val="149494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例</a:t>
            </a:r>
            <a:r>
              <a:rPr lang="en-US" altLang="zh-CN" sz="2400">
                <a:solidFill>
                  <a:srgbClr val="149494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r>
              <a:rPr lang="zh-CN" altLang="en-US" sz="2400">
                <a:solidFill>
                  <a:srgbClr val="149494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：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如图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,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在矩形</a:t>
            </a:r>
            <a:r>
              <a:rPr lang="en-US" altLang="zh-CN" sz="2400" b="1" i="1">
                <a:latin typeface="Times New Roman" panose="02020603050405020304" pitchFamily="18" charset="0"/>
                <a:ea typeface="黑体" panose="02010609060101010101" pitchFamily="49" charset="-122"/>
              </a:rPr>
              <a:t>ABCD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中</a:t>
            </a:r>
            <a:r>
              <a:rPr lang="en-US" altLang="zh-CN" sz="2400"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  <a:r>
              <a:rPr lang="en-US" altLang="zh-CN" sz="2400" b="1" i="1">
                <a:latin typeface="Times New Roman" panose="02020603050405020304" pitchFamily="18" charset="0"/>
                <a:ea typeface="黑体" panose="02010609060101010101" pitchFamily="49" charset="-122"/>
              </a:rPr>
              <a:t>E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是</a:t>
            </a:r>
            <a:r>
              <a:rPr lang="en-US" altLang="zh-CN" sz="2400" b="1" i="1">
                <a:latin typeface="Times New Roman" panose="02020603050405020304" pitchFamily="18" charset="0"/>
                <a:ea typeface="黑体" panose="02010609060101010101" pitchFamily="49" charset="-122"/>
              </a:rPr>
              <a:t>BC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上一点</a:t>
            </a:r>
            <a:r>
              <a:rPr lang="en-US" altLang="zh-CN" sz="2400"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  <a:r>
              <a:rPr lang="en-US" altLang="zh-CN" sz="2400" b="1" i="1">
                <a:latin typeface="Times New Roman" panose="02020603050405020304" pitchFamily="18" charset="0"/>
                <a:ea typeface="黑体" panose="02010609060101010101" pitchFamily="49" charset="-122"/>
              </a:rPr>
              <a:t>AE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=</a:t>
            </a:r>
            <a:r>
              <a:rPr lang="en-US" altLang="zh-CN" sz="2400" b="1" i="1">
                <a:latin typeface="Times New Roman" panose="02020603050405020304" pitchFamily="18" charset="0"/>
                <a:ea typeface="黑体" panose="02010609060101010101" pitchFamily="49" charset="-122"/>
              </a:rPr>
              <a:t>AD</a:t>
            </a:r>
            <a:r>
              <a:rPr lang="en-US" altLang="zh-CN" sz="2400"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  <a:r>
              <a:rPr lang="en-US" altLang="zh-CN" sz="2400" b="1" i="1">
                <a:latin typeface="Times New Roman" panose="02020603050405020304" pitchFamily="18" charset="0"/>
                <a:ea typeface="黑体" panose="02010609060101010101" pitchFamily="49" charset="-122"/>
              </a:rPr>
              <a:t>DF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⊥</a:t>
            </a:r>
            <a:r>
              <a:rPr lang="en-US" altLang="zh-CN" sz="2400" b="1" i="1">
                <a:latin typeface="Times New Roman" panose="02020603050405020304" pitchFamily="18" charset="0"/>
                <a:ea typeface="黑体" panose="02010609060101010101" pitchFamily="49" charset="-122"/>
              </a:rPr>
              <a:t>AE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en-US" altLang="zh-CN" sz="2400"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垂足为</a:t>
            </a:r>
            <a:r>
              <a:rPr lang="en-US" altLang="zh-CN" sz="2400" b="1" i="1">
                <a:latin typeface="Times New Roman" panose="02020603050405020304" pitchFamily="18" charset="0"/>
                <a:ea typeface="黑体" panose="02010609060101010101" pitchFamily="49" charset="-122"/>
              </a:rPr>
              <a:t>F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  <a:p>
            <a:pPr>
              <a:lnSpc>
                <a:spcPct val="150000"/>
              </a:lnSpc>
              <a:spcBef>
                <a:spcPct val="20000"/>
              </a:spcBef>
            </a:pP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求证：</a:t>
            </a:r>
            <a:r>
              <a:rPr lang="en-US" altLang="zh-CN" sz="2400" b="1" i="1">
                <a:latin typeface="Times New Roman" panose="02020603050405020304" pitchFamily="18" charset="0"/>
                <a:ea typeface="黑体" panose="02010609060101010101" pitchFamily="49" charset="-122"/>
              </a:rPr>
              <a:t>DF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=</a:t>
            </a:r>
            <a:r>
              <a:rPr lang="en-US" altLang="zh-CN" sz="2400" b="1" i="1">
                <a:latin typeface="Times New Roman" panose="02020603050405020304" pitchFamily="18" charset="0"/>
                <a:ea typeface="黑体" panose="02010609060101010101" pitchFamily="49" charset="-122"/>
              </a:rPr>
              <a:t>DC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</p:txBody>
      </p:sp>
      <p:sp>
        <p:nvSpPr>
          <p:cNvPr id="24578" name="文本框 70660"/>
          <p:cNvSpPr txBox="1">
            <a:spLocks noChangeArrowheads="1"/>
          </p:cNvSpPr>
          <p:nvPr/>
        </p:nvSpPr>
        <p:spPr bwMode="auto">
          <a:xfrm>
            <a:off x="4932363" y="1128713"/>
            <a:ext cx="3898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 i="1">
                <a:latin typeface="Times New Roman" panose="02020603050405020304" pitchFamily="18" charset="0"/>
              </a:rPr>
              <a:t>A</a:t>
            </a:r>
          </a:p>
        </p:txBody>
      </p:sp>
      <p:sp>
        <p:nvSpPr>
          <p:cNvPr id="24579" name="文本框 70661"/>
          <p:cNvSpPr txBox="1">
            <a:spLocks noChangeArrowheads="1"/>
          </p:cNvSpPr>
          <p:nvPr/>
        </p:nvSpPr>
        <p:spPr bwMode="auto">
          <a:xfrm>
            <a:off x="4932363" y="2066925"/>
            <a:ext cx="3898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 i="1">
                <a:latin typeface="Times New Roman" panose="02020603050405020304" pitchFamily="18" charset="0"/>
              </a:rPr>
              <a:t>B</a:t>
            </a:r>
          </a:p>
        </p:txBody>
      </p:sp>
      <p:sp>
        <p:nvSpPr>
          <p:cNvPr id="24580" name="文本框 70662"/>
          <p:cNvSpPr txBox="1">
            <a:spLocks noChangeArrowheads="1"/>
          </p:cNvSpPr>
          <p:nvPr/>
        </p:nvSpPr>
        <p:spPr bwMode="auto">
          <a:xfrm>
            <a:off x="7978775" y="2013347"/>
            <a:ext cx="3898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 i="1">
                <a:latin typeface="Times New Roman" panose="02020603050405020304" pitchFamily="18" charset="0"/>
              </a:rPr>
              <a:t>C</a:t>
            </a:r>
          </a:p>
        </p:txBody>
      </p:sp>
      <p:sp>
        <p:nvSpPr>
          <p:cNvPr id="24581" name="文本框 70663"/>
          <p:cNvSpPr txBox="1">
            <a:spLocks noChangeArrowheads="1"/>
          </p:cNvSpPr>
          <p:nvPr/>
        </p:nvSpPr>
        <p:spPr bwMode="auto">
          <a:xfrm>
            <a:off x="7975601" y="1040606"/>
            <a:ext cx="40748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 i="1">
                <a:latin typeface="Times New Roman" panose="02020603050405020304" pitchFamily="18" charset="0"/>
              </a:rPr>
              <a:t>D</a:t>
            </a:r>
          </a:p>
        </p:txBody>
      </p:sp>
      <p:sp>
        <p:nvSpPr>
          <p:cNvPr id="24582" name="矩形 70664"/>
          <p:cNvSpPr>
            <a:spLocks noChangeArrowheads="1"/>
          </p:cNvSpPr>
          <p:nvPr/>
        </p:nvSpPr>
        <p:spPr bwMode="auto">
          <a:xfrm>
            <a:off x="5364164" y="1310878"/>
            <a:ext cx="2663825" cy="966788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0" hangingPunct="0"/>
            <a:endParaRPr lang="zh-CN" altLang="en-US"/>
          </a:p>
        </p:txBody>
      </p:sp>
      <p:sp>
        <p:nvSpPr>
          <p:cNvPr id="24583" name="直接连接符 70669"/>
          <p:cNvSpPr>
            <a:spLocks noChangeShapeType="1"/>
          </p:cNvSpPr>
          <p:nvPr/>
        </p:nvSpPr>
        <p:spPr bwMode="auto">
          <a:xfrm>
            <a:off x="5364164" y="1310879"/>
            <a:ext cx="2160587" cy="97274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hangingPunct="0"/>
            <a:endParaRPr lang="zh-CN" altLang="en-US"/>
          </a:p>
        </p:txBody>
      </p:sp>
      <p:sp>
        <p:nvSpPr>
          <p:cNvPr id="24584" name="文本框 70676"/>
          <p:cNvSpPr txBox="1">
            <a:spLocks noChangeArrowheads="1"/>
          </p:cNvSpPr>
          <p:nvPr/>
        </p:nvSpPr>
        <p:spPr bwMode="auto">
          <a:xfrm>
            <a:off x="7164388" y="2337197"/>
            <a:ext cx="3898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 i="1">
                <a:latin typeface="Times New Roman" panose="02020603050405020304" pitchFamily="18" charset="0"/>
              </a:rPr>
              <a:t>E</a:t>
            </a:r>
          </a:p>
        </p:txBody>
      </p:sp>
      <p:sp>
        <p:nvSpPr>
          <p:cNvPr id="24585" name="文本框 70677"/>
          <p:cNvSpPr txBox="1">
            <a:spLocks noChangeArrowheads="1"/>
          </p:cNvSpPr>
          <p:nvPr/>
        </p:nvSpPr>
        <p:spPr bwMode="auto">
          <a:xfrm>
            <a:off x="6661150" y="1959769"/>
            <a:ext cx="3898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 i="1">
                <a:latin typeface="Times New Roman" panose="02020603050405020304" pitchFamily="18" charset="0"/>
              </a:rPr>
              <a:t>F</a:t>
            </a:r>
          </a:p>
        </p:txBody>
      </p:sp>
      <p:sp>
        <p:nvSpPr>
          <p:cNvPr id="24586" name="直接连接符 70681"/>
          <p:cNvSpPr>
            <a:spLocks noChangeShapeType="1"/>
          </p:cNvSpPr>
          <p:nvPr/>
        </p:nvSpPr>
        <p:spPr bwMode="auto">
          <a:xfrm flipH="1">
            <a:off x="7164389" y="2066925"/>
            <a:ext cx="73025" cy="54769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hangingPunct="0"/>
            <a:endParaRPr lang="zh-CN" altLang="en-US"/>
          </a:p>
        </p:txBody>
      </p:sp>
      <p:sp>
        <p:nvSpPr>
          <p:cNvPr id="70683" name="文本框 70682"/>
          <p:cNvSpPr txBox="1">
            <a:spLocks noChangeArrowheads="1"/>
          </p:cNvSpPr>
          <p:nvPr/>
        </p:nvSpPr>
        <p:spPr bwMode="auto">
          <a:xfrm>
            <a:off x="176213" y="1606154"/>
            <a:ext cx="6902450" cy="43027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90000"/>
              </a:lnSpc>
            </a:pP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证明：连接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DE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  <a:endParaRPr lang="en-US" altLang="zh-CN" sz="2400" u="sng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>
              <a:lnSpc>
                <a:spcPct val="190000"/>
              </a:lnSpc>
            </a:pP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∵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AD 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AE</a:t>
            </a:r>
            <a:r>
              <a:rPr lang="en-US" altLang="zh-CN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∴∠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AED 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=∠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ADE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  <a:p>
            <a:pPr>
              <a:lnSpc>
                <a:spcPct val="190000"/>
              </a:lnSpc>
            </a:pP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∵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四边形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ABCD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是矩形</a:t>
            </a:r>
            <a:r>
              <a:rPr lang="en-US" altLang="zh-CN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</a:p>
          <a:p>
            <a:pPr>
              <a:lnSpc>
                <a:spcPct val="190000"/>
              </a:lnSpc>
            </a:pP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∴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AD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∥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BC</a:t>
            </a:r>
            <a:r>
              <a:rPr lang="en-US" altLang="zh-CN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∠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C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=90°.</a:t>
            </a:r>
          </a:p>
          <a:p>
            <a:pPr>
              <a:lnSpc>
                <a:spcPct val="190000"/>
              </a:lnSpc>
            </a:pP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∴∠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ADE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=∠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DEC</a:t>
            </a:r>
            <a:r>
              <a:rPr lang="en-US" altLang="zh-CN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∴∠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DEC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=∠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AED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  <a:p>
            <a:pPr>
              <a:lnSpc>
                <a:spcPct val="190000"/>
              </a:lnSpc>
            </a:pP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又∵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DF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⊥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AE</a:t>
            </a:r>
            <a:r>
              <a:rPr lang="en-US" altLang="zh-CN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, 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∴∠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DFE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=∠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C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=90°.</a:t>
            </a:r>
            <a:endParaRPr lang="zh-CN" altLang="en-US" sz="2400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70684" name="直接连接符 70683"/>
          <p:cNvSpPr>
            <a:spLocks noChangeShapeType="1"/>
          </p:cNvSpPr>
          <p:nvPr/>
        </p:nvSpPr>
        <p:spPr bwMode="auto">
          <a:xfrm flipH="1">
            <a:off x="7524751" y="1310879"/>
            <a:ext cx="504825" cy="972740"/>
          </a:xfrm>
          <a:prstGeom prst="line">
            <a:avLst/>
          </a:prstGeom>
          <a:noFill/>
          <a:ln w="19050">
            <a:solidFill>
              <a:srgbClr val="FF0000"/>
            </a:solidFill>
            <a:prstDash val="dash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hangingPunct="0"/>
            <a:endParaRPr lang="zh-CN" altLang="en-US"/>
          </a:p>
        </p:txBody>
      </p:sp>
      <p:sp>
        <p:nvSpPr>
          <p:cNvPr id="70690" name="文本框 70689"/>
          <p:cNvSpPr txBox="1">
            <a:spLocks noChangeArrowheads="1"/>
          </p:cNvSpPr>
          <p:nvPr/>
        </p:nvSpPr>
        <p:spPr bwMode="auto">
          <a:xfrm>
            <a:off x="5435600" y="3165873"/>
            <a:ext cx="3271838" cy="219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90000"/>
              </a:lnSpc>
            </a:pP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又∵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DE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DE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,</a:t>
            </a:r>
          </a:p>
          <a:p>
            <a:pPr>
              <a:lnSpc>
                <a:spcPct val="190000"/>
              </a:lnSpc>
            </a:pP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∴△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DFE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≌△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DCE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,</a:t>
            </a:r>
          </a:p>
          <a:p>
            <a:pPr>
              <a:lnSpc>
                <a:spcPct val="190000"/>
              </a:lnSpc>
            </a:pP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∴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DF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DC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</p:txBody>
      </p:sp>
      <p:cxnSp>
        <p:nvCxnSpPr>
          <p:cNvPr id="3" name="直接连接符 2"/>
          <p:cNvCxnSpPr>
            <a:stCxn id="70684" idx="0"/>
            <a:endCxn id="24586" idx="1"/>
          </p:cNvCxnSpPr>
          <p:nvPr/>
        </p:nvCxnSpPr>
        <p:spPr>
          <a:xfrm flipH="1">
            <a:off x="7164389" y="1310879"/>
            <a:ext cx="865187" cy="810815"/>
          </a:xfrm>
          <a:prstGeom prst="line">
            <a:avLst/>
          </a:prstGeom>
          <a:ln w="317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矩形 3"/>
          <p:cNvSpPr/>
          <p:nvPr/>
        </p:nvSpPr>
        <p:spPr>
          <a:xfrm rot="2460000">
            <a:off x="7212013" y="1994297"/>
            <a:ext cx="144462" cy="161925"/>
          </a:xfrm>
          <a:prstGeom prst="rect">
            <a:avLst/>
          </a:prstGeom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zh-CN" altLang="en-US" noProof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0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706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70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70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70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706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706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706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706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706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extBox 20"/>
          <p:cNvSpPr txBox="1">
            <a:spLocks noChangeArrowheads="1"/>
          </p:cNvSpPr>
          <p:nvPr/>
        </p:nvSpPr>
        <p:spPr bwMode="auto">
          <a:xfrm>
            <a:off x="265114" y="790576"/>
            <a:ext cx="8785225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200000"/>
              </a:lnSpc>
            </a:pP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已知：如右图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,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四边形</a:t>
            </a:r>
            <a:r>
              <a:rPr lang="en-US" altLang="zh-CN" sz="2400" b="1" i="1">
                <a:latin typeface="Times New Roman" panose="02020603050405020304" pitchFamily="18" charset="0"/>
                <a:ea typeface="黑体" panose="02010609060101010101" pitchFamily="49" charset="-122"/>
              </a:rPr>
              <a:t>ABCD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是矩形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,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对角线</a:t>
            </a:r>
            <a:r>
              <a:rPr lang="en-US" altLang="zh-CN" sz="2400" b="1" i="1">
                <a:latin typeface="Times New Roman" panose="02020603050405020304" pitchFamily="18" charset="0"/>
                <a:ea typeface="黑体" panose="02010609060101010101" pitchFamily="49" charset="-122"/>
              </a:rPr>
              <a:t>AC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与</a:t>
            </a:r>
            <a:r>
              <a:rPr lang="en-US" altLang="zh-CN" sz="2400" b="1" i="1">
                <a:latin typeface="Times New Roman" panose="02020603050405020304" pitchFamily="18" charset="0"/>
                <a:ea typeface="黑体" panose="02010609060101010101" pitchFamily="49" charset="-122"/>
              </a:rPr>
              <a:t>BD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交于点</a:t>
            </a:r>
            <a:r>
              <a:rPr lang="en-US" altLang="zh-CN" sz="2400" b="1" i="1">
                <a:latin typeface="Times New Roman" panose="02020603050405020304" pitchFamily="18" charset="0"/>
                <a:ea typeface="黑体" panose="02010609060101010101" pitchFamily="49" charset="-122"/>
              </a:rPr>
              <a:t>E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  <a:p>
            <a:pPr>
              <a:lnSpc>
                <a:spcPct val="200000"/>
              </a:lnSpc>
            </a:pP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证明：在</a:t>
            </a: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</a:rPr>
              <a:t>Rt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△</a:t>
            </a:r>
            <a:r>
              <a:rPr lang="en-US" altLang="zh-CN" sz="2400" b="1" i="1">
                <a:latin typeface="Times New Roman" panose="02020603050405020304" pitchFamily="18" charset="0"/>
                <a:ea typeface="黑体" panose="02010609060101010101" pitchFamily="49" charset="-122"/>
              </a:rPr>
              <a:t>ABC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中</a:t>
            </a:r>
            <a:r>
              <a:rPr lang="en-US" altLang="zh-CN" sz="2400"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  <a:r>
              <a:rPr lang="en-US" altLang="zh-CN" sz="2400" b="1" i="1">
                <a:latin typeface="Times New Roman" panose="02020603050405020304" pitchFamily="18" charset="0"/>
                <a:ea typeface="黑体" panose="02010609060101010101" pitchFamily="49" charset="-122"/>
              </a:rPr>
              <a:t>BE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=       </a:t>
            </a:r>
            <a:r>
              <a:rPr lang="en-US" altLang="zh-CN" sz="2400" b="1" i="1">
                <a:latin typeface="Times New Roman" panose="02020603050405020304" pitchFamily="18" charset="0"/>
                <a:ea typeface="黑体" panose="02010609060101010101" pitchFamily="49" charset="-122"/>
              </a:rPr>
              <a:t>AC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</p:txBody>
      </p:sp>
      <p:sp>
        <p:nvSpPr>
          <p:cNvPr id="25602" name="文本框 61445"/>
          <p:cNvSpPr txBox="1">
            <a:spLocks noChangeArrowheads="1"/>
          </p:cNvSpPr>
          <p:nvPr/>
        </p:nvSpPr>
        <p:spPr bwMode="auto">
          <a:xfrm>
            <a:off x="5867400" y="1741885"/>
            <a:ext cx="3898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 i="1">
                <a:latin typeface="Times New Roman" panose="02020603050405020304" pitchFamily="18" charset="0"/>
              </a:rPr>
              <a:t>A</a:t>
            </a:r>
          </a:p>
        </p:txBody>
      </p:sp>
      <p:sp>
        <p:nvSpPr>
          <p:cNvPr id="25603" name="文本框 61446"/>
          <p:cNvSpPr txBox="1">
            <a:spLocks noChangeArrowheads="1"/>
          </p:cNvSpPr>
          <p:nvPr/>
        </p:nvSpPr>
        <p:spPr bwMode="auto">
          <a:xfrm>
            <a:off x="5895975" y="2583656"/>
            <a:ext cx="3898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 i="1">
                <a:latin typeface="Times New Roman" panose="02020603050405020304" pitchFamily="18" charset="0"/>
              </a:rPr>
              <a:t>B</a:t>
            </a:r>
          </a:p>
        </p:txBody>
      </p:sp>
      <p:sp>
        <p:nvSpPr>
          <p:cNvPr id="25604" name="文本框 61447"/>
          <p:cNvSpPr txBox="1">
            <a:spLocks noChangeArrowheads="1"/>
          </p:cNvSpPr>
          <p:nvPr/>
        </p:nvSpPr>
        <p:spPr bwMode="auto">
          <a:xfrm>
            <a:off x="8266113" y="2626519"/>
            <a:ext cx="3898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 i="1">
                <a:latin typeface="Times New Roman" panose="02020603050405020304" pitchFamily="18" charset="0"/>
              </a:rPr>
              <a:t>C</a:t>
            </a:r>
          </a:p>
        </p:txBody>
      </p:sp>
      <p:sp>
        <p:nvSpPr>
          <p:cNvPr id="25605" name="文本框 61448"/>
          <p:cNvSpPr txBox="1">
            <a:spLocks noChangeArrowheads="1"/>
          </p:cNvSpPr>
          <p:nvPr/>
        </p:nvSpPr>
        <p:spPr bwMode="auto">
          <a:xfrm>
            <a:off x="8262938" y="1653779"/>
            <a:ext cx="40748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 i="1">
                <a:latin typeface="Times New Roman" panose="02020603050405020304" pitchFamily="18" charset="0"/>
              </a:rPr>
              <a:t>D</a:t>
            </a:r>
          </a:p>
        </p:txBody>
      </p:sp>
      <p:sp>
        <p:nvSpPr>
          <p:cNvPr id="25606" name="矩形 61450"/>
          <p:cNvSpPr>
            <a:spLocks noChangeArrowheads="1"/>
          </p:cNvSpPr>
          <p:nvPr/>
        </p:nvSpPr>
        <p:spPr bwMode="auto">
          <a:xfrm>
            <a:off x="6292851" y="1906191"/>
            <a:ext cx="2022475" cy="8763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0" hangingPunct="0"/>
            <a:endParaRPr lang="zh-CN" altLang="en-US"/>
          </a:p>
        </p:txBody>
      </p:sp>
      <p:sp>
        <p:nvSpPr>
          <p:cNvPr id="25607" name="矩形 61451"/>
          <p:cNvSpPr>
            <a:spLocks noChangeArrowheads="1"/>
          </p:cNvSpPr>
          <p:nvPr/>
        </p:nvSpPr>
        <p:spPr bwMode="auto">
          <a:xfrm>
            <a:off x="6299200" y="2637235"/>
            <a:ext cx="147638" cy="146447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0" hangingPunct="0"/>
            <a:endParaRPr lang="zh-CN" altLang="en-US"/>
          </a:p>
        </p:txBody>
      </p:sp>
      <p:sp>
        <p:nvSpPr>
          <p:cNvPr id="25608" name="直接连接符 61452"/>
          <p:cNvSpPr>
            <a:spLocks noChangeShapeType="1"/>
          </p:cNvSpPr>
          <p:nvPr/>
        </p:nvSpPr>
        <p:spPr bwMode="auto">
          <a:xfrm>
            <a:off x="6280151" y="1906191"/>
            <a:ext cx="2022475" cy="8763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hangingPunct="0"/>
            <a:endParaRPr lang="zh-CN" altLang="en-US"/>
          </a:p>
        </p:txBody>
      </p:sp>
      <p:sp>
        <p:nvSpPr>
          <p:cNvPr id="25609" name="直接连接符 61453"/>
          <p:cNvSpPr>
            <a:spLocks noChangeShapeType="1"/>
          </p:cNvSpPr>
          <p:nvPr/>
        </p:nvSpPr>
        <p:spPr bwMode="auto">
          <a:xfrm flipV="1">
            <a:off x="6292851" y="1906191"/>
            <a:ext cx="2022475" cy="8763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hangingPunct="0"/>
            <a:endParaRPr lang="zh-CN" altLang="en-US"/>
          </a:p>
        </p:txBody>
      </p:sp>
      <p:sp>
        <p:nvSpPr>
          <p:cNvPr id="25610" name="文本框 61454"/>
          <p:cNvSpPr txBox="1">
            <a:spLocks noChangeArrowheads="1"/>
          </p:cNvSpPr>
          <p:nvPr/>
        </p:nvSpPr>
        <p:spPr bwMode="auto">
          <a:xfrm>
            <a:off x="7062788" y="2324100"/>
            <a:ext cx="3898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 i="1">
                <a:latin typeface="Times New Roman" panose="02020603050405020304" pitchFamily="18" charset="0"/>
              </a:rPr>
              <a:t>E</a:t>
            </a:r>
          </a:p>
        </p:txBody>
      </p:sp>
      <p:graphicFrame>
        <p:nvGraphicFramePr>
          <p:cNvPr id="25611" name="内容占位符 61455"/>
          <p:cNvGraphicFramePr>
            <a:graphicFrameLocks noGrp="1"/>
          </p:cNvGraphicFramePr>
          <p:nvPr>
            <p:ph/>
          </p:nvPr>
        </p:nvGraphicFramePr>
        <p:xfrm>
          <a:off x="3998913" y="1481138"/>
          <a:ext cx="271462" cy="701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43" r:id="rId3" imgW="152400" imgH="393700" progId="Equation.3">
                  <p:embed/>
                </p:oleObj>
              </mc:Choice>
              <mc:Fallback>
                <p:oleObj r:id="rId3" imgW="152400" imgH="393700" progId="Equation.3">
                  <p:embed/>
                  <p:pic>
                    <p:nvPicPr>
                      <p:cNvPr id="0" name="内容占位符 61455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98913" y="1481138"/>
                        <a:ext cx="271462" cy="701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458" name="文本框 61457"/>
          <p:cNvSpPr txBox="1">
            <a:spLocks noChangeArrowheads="1"/>
          </p:cNvSpPr>
          <p:nvPr/>
        </p:nvSpPr>
        <p:spPr bwMode="auto">
          <a:xfrm>
            <a:off x="250825" y="2031207"/>
            <a:ext cx="9074150" cy="28992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90000"/>
              </a:lnSpc>
            </a:pP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证明：∵四边形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ABCD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是矩形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  <a:p>
            <a:pPr>
              <a:lnSpc>
                <a:spcPct val="190000"/>
              </a:lnSpc>
            </a:pP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	∴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AC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= 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BD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(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矩形的对角线相等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).</a:t>
            </a:r>
            <a:endParaRPr lang="en-US" altLang="zh-CN" sz="2400" b="1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>
              <a:lnSpc>
                <a:spcPct val="190000"/>
              </a:lnSpc>
            </a:pP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	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</a:rPr>
              <a:t>BE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</a:rPr>
              <a:t>=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</a:rPr>
              <a:t>DE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</a:rPr>
              <a:t>=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      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</a:rPr>
              <a:t>BD</a:t>
            </a:r>
            <a:r>
              <a:rPr lang="en-US" altLang="zh-CN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AE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CE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 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AC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  (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矩形对角线相互平分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)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,</a:t>
            </a:r>
          </a:p>
          <a:p>
            <a:pPr>
              <a:lnSpc>
                <a:spcPct val="190000"/>
              </a:lnSpc>
            </a:pP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	∴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</a:rPr>
              <a:t>BE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</a:rPr>
              <a:t>=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      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</a:rPr>
              <a:t>AC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  <a:endParaRPr lang="zh-CN" altLang="en-US" sz="2400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graphicFrame>
        <p:nvGraphicFramePr>
          <p:cNvPr id="61462" name="对象 61461"/>
          <p:cNvGraphicFramePr/>
          <p:nvPr/>
        </p:nvGraphicFramePr>
        <p:xfrm>
          <a:off x="2584450" y="3100387"/>
          <a:ext cx="363538" cy="7012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44" r:id="rId5" imgW="203200" imgH="520700" progId="Equation.3">
                  <p:embed/>
                </p:oleObj>
              </mc:Choice>
              <mc:Fallback>
                <p:oleObj r:id="rId5" imgW="203200" imgH="520700" progId="Equation.3">
                  <p:embed/>
                  <p:pic>
                    <p:nvPicPr>
                      <p:cNvPr id="0" name="对象 61461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84450" y="3100387"/>
                        <a:ext cx="363538" cy="70127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63" name="对象 61462"/>
          <p:cNvGraphicFramePr/>
          <p:nvPr/>
        </p:nvGraphicFramePr>
        <p:xfrm>
          <a:off x="2209800" y="3608785"/>
          <a:ext cx="363538" cy="7012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45" r:id="rId7" imgW="203200" imgH="520700" progId="Equation.3">
                  <p:embed/>
                </p:oleObj>
              </mc:Choice>
              <mc:Fallback>
                <p:oleObj r:id="rId7" imgW="203200" imgH="520700" progId="Equation.3">
                  <p:embed/>
                  <p:pic>
                    <p:nvPicPr>
                      <p:cNvPr id="0" name="对象 61462"/>
                      <p:cNvPicPr>
                        <a:picLocks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3608785"/>
                        <a:ext cx="363538" cy="70127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70" name="对象 61469"/>
          <p:cNvGraphicFramePr/>
          <p:nvPr/>
        </p:nvGraphicFramePr>
        <p:xfrm>
          <a:off x="4845050" y="3100387"/>
          <a:ext cx="363538" cy="7012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46" r:id="rId9" imgW="203200" imgH="520700" progId="Equation.3">
                  <p:embed/>
                </p:oleObj>
              </mc:Choice>
              <mc:Fallback>
                <p:oleObj r:id="rId9" imgW="203200" imgH="520700" progId="Equation.3">
                  <p:embed/>
                  <p:pic>
                    <p:nvPicPr>
                      <p:cNvPr id="0" name="对象 61469"/>
                      <p:cNvPicPr>
                        <a:picLocks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45050" y="3100387"/>
                        <a:ext cx="363538" cy="70127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5616" name="组合 6147"/>
          <p:cNvGrpSpPr/>
          <p:nvPr/>
        </p:nvGrpSpPr>
        <p:grpSpPr bwMode="auto">
          <a:xfrm>
            <a:off x="179388" y="196453"/>
            <a:ext cx="6128059" cy="739246"/>
            <a:chOff x="0" y="0"/>
            <a:chExt cx="9652" cy="1551"/>
          </a:xfrm>
        </p:grpSpPr>
        <p:sp>
          <p:nvSpPr>
            <p:cNvPr id="25617" name="矩形 7"/>
            <p:cNvSpPr>
              <a:spLocks noChangeArrowheads="1"/>
            </p:cNvSpPr>
            <p:nvPr/>
          </p:nvSpPr>
          <p:spPr bwMode="auto">
            <a:xfrm>
              <a:off x="882" y="0"/>
              <a:ext cx="2634" cy="1200"/>
            </a:xfrm>
            <a:custGeom>
              <a:avLst/>
              <a:gdLst>
                <a:gd name="T0" fmla="*/ 0 w 2520280"/>
                <a:gd name="T1" fmla="*/ 1872208 h 1872208"/>
                <a:gd name="T2" fmla="*/ 2520280 w 2520280"/>
                <a:gd name="T3" fmla="*/ 1872208 h 1872208"/>
                <a:gd name="T4" fmla="*/ 0 w 2520280"/>
                <a:gd name="T5" fmla="*/ 1872208 h 1872208"/>
                <a:gd name="T6" fmla="*/ 0 w 2520280"/>
                <a:gd name="T7" fmla="*/ 0 h 1872208"/>
                <a:gd name="T8" fmla="*/ 916 w 2520280"/>
                <a:gd name="T9" fmla="*/ 0 h 1872208"/>
                <a:gd name="T10" fmla="*/ 0 w 2520280"/>
                <a:gd name="T11" fmla="*/ 0 h 1872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20280" h="1872208">
                  <a:moveTo>
                    <a:pt x="0" y="1872208"/>
                  </a:moveTo>
                  <a:lnTo>
                    <a:pt x="2520280" y="1872208"/>
                  </a:lnTo>
                  <a:lnTo>
                    <a:pt x="0" y="1872208"/>
                  </a:lnTo>
                  <a:close/>
                  <a:moveTo>
                    <a:pt x="0" y="0"/>
                  </a:moveTo>
                  <a:lnTo>
                    <a:pt x="916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sq">
              <a:solidFill>
                <a:srgbClr val="DDDDDD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5618" name="任意多边形 16"/>
            <p:cNvSpPr>
              <a:spLocks noChangeArrowheads="1"/>
            </p:cNvSpPr>
            <p:nvPr/>
          </p:nvSpPr>
          <p:spPr bwMode="auto">
            <a:xfrm>
              <a:off x="0" y="454"/>
              <a:ext cx="826" cy="760"/>
            </a:xfrm>
            <a:custGeom>
              <a:avLst/>
              <a:gdLst>
                <a:gd name="T0" fmla="*/ 0 w 696310"/>
                <a:gd name="T1" fmla="*/ 0 h 696310"/>
                <a:gd name="T2" fmla="*/ 459827 w 696310"/>
                <a:gd name="T3" fmla="*/ 0 h 696310"/>
                <a:gd name="T4" fmla="*/ 459827 w 696310"/>
                <a:gd name="T5" fmla="*/ 236483 h 696310"/>
                <a:gd name="T6" fmla="*/ 696310 w 696310"/>
                <a:gd name="T7" fmla="*/ 236483 h 696310"/>
                <a:gd name="T8" fmla="*/ 696310 w 696310"/>
                <a:gd name="T9" fmla="*/ 696310 h 696310"/>
                <a:gd name="T10" fmla="*/ 0 w 696310"/>
                <a:gd name="T11" fmla="*/ 696310 h 696310"/>
                <a:gd name="T12" fmla="*/ 0 w 696310"/>
                <a:gd name="T13" fmla="*/ 0 h 696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96310" h="696310">
                  <a:moveTo>
                    <a:pt x="0" y="0"/>
                  </a:moveTo>
                  <a:lnTo>
                    <a:pt x="459827" y="0"/>
                  </a:lnTo>
                  <a:lnTo>
                    <a:pt x="459827" y="236483"/>
                  </a:lnTo>
                  <a:lnTo>
                    <a:pt x="696310" y="236483"/>
                  </a:lnTo>
                  <a:lnTo>
                    <a:pt x="696310" y="696310"/>
                  </a:lnTo>
                  <a:lnTo>
                    <a:pt x="0" y="69631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5619" name="矩形 17"/>
            <p:cNvSpPr>
              <a:spLocks noChangeArrowheads="1"/>
            </p:cNvSpPr>
            <p:nvPr/>
          </p:nvSpPr>
          <p:spPr bwMode="auto">
            <a:xfrm>
              <a:off x="570" y="374"/>
              <a:ext cx="258" cy="265"/>
            </a:xfrm>
            <a:prstGeom prst="rect">
              <a:avLst/>
            </a:prstGeom>
            <a:solidFill>
              <a:srgbClr val="008080">
                <a:alpha val="5098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215900" rIns="179705" bIns="0" anchor="ctr"/>
            <a:lstStyle/>
            <a:p>
              <a:pPr algn="ctr"/>
              <a:endParaRPr lang="zh-CN" altLang="en-US" sz="400">
                <a:solidFill>
                  <a:srgbClr val="FFFFFF"/>
                </a:solidFill>
                <a:ea typeface="微软雅黑" panose="020B0503020204020204" pitchFamily="34" charset="-122"/>
              </a:endParaRPr>
            </a:p>
          </p:txBody>
        </p:sp>
        <p:sp>
          <p:nvSpPr>
            <p:cNvPr id="25620" name="文本框 6151"/>
            <p:cNvSpPr txBox="1">
              <a:spLocks noChangeArrowheads="1"/>
            </p:cNvSpPr>
            <p:nvPr/>
          </p:nvSpPr>
          <p:spPr bwMode="auto">
            <a:xfrm>
              <a:off x="878" y="432"/>
              <a:ext cx="8774" cy="10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en-US" sz="2800" b="1">
                  <a:solidFill>
                    <a:srgbClr val="00666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直角三角形斜边上的中线上的性质</a:t>
              </a:r>
            </a:p>
          </p:txBody>
        </p:sp>
        <p:sp>
          <p:nvSpPr>
            <p:cNvPr id="25621" name="文本框 6152"/>
            <p:cNvSpPr txBox="1">
              <a:spLocks noChangeArrowheads="1"/>
            </p:cNvSpPr>
            <p:nvPr/>
          </p:nvSpPr>
          <p:spPr bwMode="auto">
            <a:xfrm>
              <a:off x="0" y="453"/>
              <a:ext cx="872" cy="10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zh-CN" altLang="en-US" sz="2800">
                  <a:solidFill>
                    <a:schemeClr val="accent1"/>
                  </a:solidFill>
                  <a:ea typeface="微软雅黑" panose="020B0503020204020204" pitchFamily="34" charset="-122"/>
                </a:rPr>
                <a:t>三</a:t>
              </a:r>
            </a:p>
          </p:txBody>
        </p:sp>
      </p:grpSp>
      <p:sp>
        <p:nvSpPr>
          <p:cNvPr id="61477" name="矩形 73"/>
          <p:cNvSpPr>
            <a:spLocks noChangeArrowheads="1"/>
          </p:cNvSpPr>
          <p:nvPr/>
        </p:nvSpPr>
        <p:spPr bwMode="auto">
          <a:xfrm>
            <a:off x="395288" y="4300537"/>
            <a:ext cx="8064500" cy="539354"/>
          </a:xfrm>
          <a:prstGeom prst="rect">
            <a:avLst/>
          </a:prstGeom>
          <a:noFill/>
          <a:ln w="25400">
            <a:solidFill>
              <a:srgbClr val="CC0066"/>
            </a:solidFill>
            <a:prstDash val="sysDash"/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>
              <a:lnSpc>
                <a:spcPct val="140000"/>
              </a:lnSpc>
            </a:pPr>
            <a:r>
              <a:rPr lang="zh-CN" altLang="en-US" sz="2400" b="1">
                <a:latin typeface="宋体" panose="02010600030101010101" pitchFamily="2" charset="-122"/>
              </a:rPr>
              <a:t>     直角三角形斜边上的中线等于斜边的一半</a:t>
            </a:r>
            <a:r>
              <a:rPr lang="en-US" altLang="zh-CN" sz="2400" b="1">
                <a:latin typeface="宋体" panose="02010600030101010101" pitchFamily="2" charset="-122"/>
              </a:rPr>
              <a:t>.           </a:t>
            </a:r>
          </a:p>
        </p:txBody>
      </p:sp>
      <p:grpSp>
        <p:nvGrpSpPr>
          <p:cNvPr id="19" name="组合 38"/>
          <p:cNvGrpSpPr/>
          <p:nvPr/>
        </p:nvGrpSpPr>
        <p:grpSpPr bwMode="auto">
          <a:xfrm>
            <a:off x="482600" y="4332685"/>
            <a:ext cx="697627" cy="454819"/>
            <a:chOff x="579589" y="5301208"/>
            <a:chExt cx="744414" cy="648072"/>
          </a:xfrm>
        </p:grpSpPr>
        <p:grpSp>
          <p:nvGrpSpPr>
            <p:cNvPr id="25624" name="组合 35"/>
            <p:cNvGrpSpPr/>
            <p:nvPr/>
          </p:nvGrpSpPr>
          <p:grpSpPr bwMode="auto">
            <a:xfrm>
              <a:off x="611560" y="5301208"/>
              <a:ext cx="648072" cy="648072"/>
              <a:chOff x="467544" y="5318792"/>
              <a:chExt cx="648072" cy="648072"/>
            </a:xfrm>
          </p:grpSpPr>
          <p:sp>
            <p:nvSpPr>
              <p:cNvPr id="25625" name="椭圆 60"/>
              <p:cNvSpPr>
                <a:spLocks noChangeArrowheads="1"/>
              </p:cNvSpPr>
              <p:nvPr/>
            </p:nvSpPr>
            <p:spPr bwMode="auto">
              <a:xfrm>
                <a:off x="467544" y="5318792"/>
                <a:ext cx="648072" cy="648072"/>
              </a:xfrm>
              <a:prstGeom prst="ellipse">
                <a:avLst/>
              </a:pr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5626" name="椭圆 61"/>
              <p:cNvSpPr>
                <a:spLocks noChangeArrowheads="1"/>
              </p:cNvSpPr>
              <p:nvPr/>
            </p:nvSpPr>
            <p:spPr bwMode="auto">
              <a:xfrm>
                <a:off x="539552" y="5318792"/>
                <a:ext cx="504056" cy="504056"/>
              </a:xfrm>
              <a:prstGeom prst="ellipse">
                <a:avLst/>
              </a:prstGeom>
              <a:solidFill>
                <a:srgbClr val="0070C0">
                  <a:alpha val="63136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25627" name="TextBox 76"/>
            <p:cNvSpPr txBox="1">
              <a:spLocks noChangeArrowheads="1"/>
            </p:cNvSpPr>
            <p:nvPr/>
          </p:nvSpPr>
          <p:spPr bwMode="auto">
            <a:xfrm>
              <a:off x="579589" y="5363979"/>
              <a:ext cx="744414" cy="5701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en-US" sz="2000" b="1">
                  <a:solidFill>
                    <a:srgbClr val="FFFFE9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定理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1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14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14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61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614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614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61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6" dur="80"/>
                                        <p:tgtEl>
                                          <p:spTgt spid="6147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7" dur="80"/>
                                        <p:tgtEl>
                                          <p:spTgt spid="6147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80"/>
                                        <p:tgtEl>
                                          <p:spTgt spid="6147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文本框 99"/>
          <p:cNvSpPr txBox="1">
            <a:spLocks noChangeArrowheads="1"/>
          </p:cNvSpPr>
          <p:nvPr/>
        </p:nvSpPr>
        <p:spPr bwMode="auto">
          <a:xfrm>
            <a:off x="454025" y="414338"/>
            <a:ext cx="8210550" cy="15327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2667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30000"/>
              </a:lnSpc>
            </a:pPr>
            <a:r>
              <a:rPr lang="zh-CN" altLang="en-US" sz="2400">
                <a:solidFill>
                  <a:srgbClr val="149494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例</a:t>
            </a:r>
            <a:r>
              <a:rPr lang="en-US" altLang="zh-CN" sz="2400">
                <a:solidFill>
                  <a:srgbClr val="149494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r>
              <a:rPr lang="zh-CN" altLang="en-US" sz="2400">
                <a:solidFill>
                  <a:srgbClr val="149494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：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如图，已知</a:t>
            </a:r>
            <a:r>
              <a:rPr lang="en-US" altLang="zh-CN" sz="2400" i="1">
                <a:latin typeface="Times New Roman" panose="02020603050405020304" pitchFamily="18" charset="0"/>
                <a:ea typeface="黑体" panose="02010609060101010101" pitchFamily="49" charset="-122"/>
              </a:rPr>
              <a:t>BD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  <a:r>
              <a:rPr lang="en-US" altLang="zh-CN" sz="2400" i="1">
                <a:latin typeface="Times New Roman" panose="02020603050405020304" pitchFamily="18" charset="0"/>
                <a:ea typeface="黑体" panose="02010609060101010101" pitchFamily="49" charset="-122"/>
              </a:rPr>
              <a:t>CE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是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△</a:t>
            </a:r>
            <a:r>
              <a:rPr lang="en-US" altLang="zh-CN" sz="2400" i="1">
                <a:latin typeface="Times New Roman" panose="02020603050405020304" pitchFamily="18" charset="0"/>
                <a:ea typeface="黑体" panose="02010609060101010101" pitchFamily="49" charset="-122"/>
              </a:rPr>
              <a:t>ABC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不同边上的高，点</a:t>
            </a:r>
            <a:r>
              <a:rPr lang="en-US" altLang="zh-CN" sz="2400" i="1">
                <a:latin typeface="Times New Roman" panose="02020603050405020304" pitchFamily="18" charset="0"/>
                <a:ea typeface="黑体" panose="02010609060101010101" pitchFamily="49" charset="-122"/>
              </a:rPr>
              <a:t>G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  <a:r>
              <a:rPr lang="en-US" altLang="zh-CN" sz="2400" i="1">
                <a:latin typeface="Times New Roman" panose="02020603050405020304" pitchFamily="18" charset="0"/>
                <a:ea typeface="黑体" panose="02010609060101010101" pitchFamily="49" charset="-122"/>
              </a:rPr>
              <a:t>F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分别是</a:t>
            </a:r>
            <a:r>
              <a:rPr lang="en-US" altLang="zh-CN" sz="2400" i="1">
                <a:latin typeface="Times New Roman" panose="02020603050405020304" pitchFamily="18" charset="0"/>
                <a:ea typeface="黑体" panose="02010609060101010101" pitchFamily="49" charset="-122"/>
              </a:rPr>
              <a:t>BC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  <a:r>
              <a:rPr lang="en-US" altLang="zh-CN" sz="2400" i="1">
                <a:latin typeface="Times New Roman" panose="02020603050405020304" pitchFamily="18" charset="0"/>
                <a:ea typeface="黑体" panose="02010609060101010101" pitchFamily="49" charset="-122"/>
              </a:rPr>
              <a:t>DE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的中点，试说明</a:t>
            </a:r>
            <a:r>
              <a:rPr lang="en-US" altLang="zh-CN" sz="2400" i="1">
                <a:latin typeface="Times New Roman" panose="02020603050405020304" pitchFamily="18" charset="0"/>
                <a:ea typeface="黑体" panose="02010609060101010101" pitchFamily="49" charset="-122"/>
              </a:rPr>
              <a:t>GF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⊥</a:t>
            </a:r>
            <a:r>
              <a:rPr lang="en-US" altLang="zh-CN" sz="2400" i="1">
                <a:latin typeface="Times New Roman" panose="02020603050405020304" pitchFamily="18" charset="0"/>
                <a:ea typeface="黑体" panose="02010609060101010101" pitchFamily="49" charset="-122"/>
              </a:rPr>
              <a:t>DE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  <a:p>
            <a:pPr>
              <a:lnSpc>
                <a:spcPct val="130000"/>
              </a:lnSpc>
            </a:pPr>
            <a:endParaRPr lang="zh-CN" altLang="en-US" sz="2400">
              <a:solidFill>
                <a:srgbClr val="0000FF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pic>
        <p:nvPicPr>
          <p:cNvPr id="26626" name="图片 -2147482615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321426" y="2750344"/>
            <a:ext cx="1914525" cy="17228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文本框 3"/>
          <p:cNvSpPr txBox="1">
            <a:spLocks noChangeArrowheads="1"/>
          </p:cNvSpPr>
          <p:nvPr/>
        </p:nvSpPr>
        <p:spPr bwMode="auto">
          <a:xfrm>
            <a:off x="668338" y="2219325"/>
            <a:ext cx="5080000" cy="36379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2667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20000"/>
              </a:lnSpc>
            </a:pP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解：连接</a:t>
            </a:r>
            <a:r>
              <a:rPr lang="en-US" altLang="zh-CN" sz="24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EG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  <a:r>
              <a:rPr lang="en-US" altLang="zh-CN" sz="24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DG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  <a:p>
            <a:pPr>
              <a:lnSpc>
                <a:spcPct val="120000"/>
              </a:lnSpc>
            </a:pP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∵</a:t>
            </a:r>
            <a:r>
              <a:rPr lang="en-US" altLang="zh-CN" sz="24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BD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  <a:r>
              <a:rPr lang="en-US" altLang="zh-CN" sz="24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CE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是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△</a:t>
            </a:r>
            <a:r>
              <a:rPr lang="en-US" altLang="zh-CN" sz="24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ABC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的高，</a:t>
            </a:r>
          </a:p>
          <a:p>
            <a:pPr>
              <a:lnSpc>
                <a:spcPct val="120000"/>
              </a:lnSpc>
            </a:pP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∴∠</a:t>
            </a:r>
            <a:r>
              <a:rPr lang="en-US" altLang="zh-CN" sz="24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BDC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＝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∠</a:t>
            </a:r>
            <a:r>
              <a:rPr lang="en-US" altLang="zh-CN" sz="24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BEC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＝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90°.</a:t>
            </a:r>
          </a:p>
          <a:p>
            <a:pPr>
              <a:lnSpc>
                <a:spcPct val="120000"/>
              </a:lnSpc>
            </a:pP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∵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点</a:t>
            </a:r>
            <a:r>
              <a:rPr lang="en-US" altLang="zh-CN" sz="24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G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是</a:t>
            </a:r>
            <a:r>
              <a:rPr lang="en-US" altLang="zh-CN" sz="24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BC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的中点，</a:t>
            </a:r>
          </a:p>
          <a:p>
            <a:pPr>
              <a:lnSpc>
                <a:spcPct val="120000"/>
              </a:lnSpc>
            </a:pP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∴</a:t>
            </a:r>
            <a:r>
              <a:rPr lang="en-US" altLang="zh-CN" sz="24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EG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＝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2(1)</a:t>
            </a:r>
            <a:r>
              <a:rPr lang="en-US" altLang="zh-CN" sz="24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BC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  <a:r>
              <a:rPr lang="en-US" altLang="zh-CN" sz="24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DG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＝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2(1)</a:t>
            </a:r>
            <a:r>
              <a:rPr lang="en-US" altLang="zh-CN" sz="24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BC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  <a:p>
            <a:pPr>
              <a:lnSpc>
                <a:spcPct val="120000"/>
              </a:lnSpc>
            </a:pP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∴</a:t>
            </a:r>
            <a:r>
              <a:rPr lang="en-US" altLang="zh-CN" sz="24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EG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＝</a:t>
            </a:r>
            <a:r>
              <a:rPr lang="en-US" altLang="zh-CN" sz="24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DG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  <a:p>
            <a:pPr>
              <a:lnSpc>
                <a:spcPct val="120000"/>
              </a:lnSpc>
            </a:pP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又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∵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点</a:t>
            </a:r>
            <a:r>
              <a:rPr lang="en-US" altLang="zh-CN" sz="24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F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是</a:t>
            </a:r>
            <a:r>
              <a:rPr lang="en-US" altLang="zh-CN" sz="24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DE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的中点，</a:t>
            </a:r>
          </a:p>
          <a:p>
            <a:pPr>
              <a:lnSpc>
                <a:spcPct val="120000"/>
              </a:lnSpc>
            </a:pP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∴</a:t>
            </a:r>
            <a:r>
              <a:rPr lang="en-US" altLang="zh-CN" sz="24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GF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⊥</a:t>
            </a:r>
            <a:r>
              <a:rPr lang="en-US" altLang="zh-CN" sz="24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DE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581025" y="778669"/>
            <a:ext cx="8210550" cy="20128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2667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30000"/>
              </a:lnSpc>
            </a:pPr>
            <a:endParaRPr lang="en-US" altLang="zh-CN" sz="2400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>
              <a:lnSpc>
                <a:spcPct val="130000"/>
              </a:lnSpc>
            </a:pPr>
            <a:r>
              <a:rPr lang="zh-CN" altLang="en-US" sz="240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解析：本题的已知条件中已经有直角三角形，有斜边上的中点，由此可联想到应用“直角三角形斜边上的中线等于斜边的一半”这一定理．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ext Box 2"/>
          <p:cNvSpPr txBox="1">
            <a:spLocks noChangeArrowheads="1"/>
          </p:cNvSpPr>
          <p:nvPr/>
        </p:nvSpPr>
        <p:spPr bwMode="auto">
          <a:xfrm>
            <a:off x="250825" y="627460"/>
            <a:ext cx="5545138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</a:pPr>
            <a:r>
              <a:rPr lang="zh-CN" altLang="en-US" sz="2400">
                <a:solidFill>
                  <a:srgbClr val="149494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练一练：</a:t>
            </a: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根据右图填空</a:t>
            </a:r>
          </a:p>
        </p:txBody>
      </p:sp>
      <p:sp>
        <p:nvSpPr>
          <p:cNvPr id="27650" name="矩形 14381"/>
          <p:cNvSpPr>
            <a:spLocks noChangeArrowheads="1"/>
          </p:cNvSpPr>
          <p:nvPr/>
        </p:nvSpPr>
        <p:spPr bwMode="auto">
          <a:xfrm>
            <a:off x="279401" y="1135856"/>
            <a:ext cx="5616575" cy="35640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80000"/>
              </a:lnSpc>
            </a:pP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已知△</a:t>
            </a:r>
            <a:r>
              <a:rPr lang="en-US" sz="2400" b="1" i="1">
                <a:latin typeface="Times New Roman" panose="02020603050405020304" pitchFamily="18" charset="0"/>
                <a:ea typeface="黑体" panose="02010609060101010101" pitchFamily="49" charset="-122"/>
              </a:rPr>
              <a:t>ABC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中</a:t>
            </a:r>
            <a:r>
              <a:rPr 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,</a:t>
            </a:r>
            <a:r>
              <a:rPr lang="en-US" sz="2400" b="1">
                <a:latin typeface="Times New Roman" panose="02020603050405020304" pitchFamily="18" charset="0"/>
                <a:ea typeface="黑体" panose="02010609060101010101" pitchFamily="49" charset="-122"/>
              </a:rPr>
              <a:t>∠</a:t>
            </a:r>
            <a:r>
              <a:rPr lang="en-US" sz="2400" b="1" i="1">
                <a:latin typeface="Times New Roman" panose="02020603050405020304" pitchFamily="18" charset="0"/>
                <a:ea typeface="黑体" panose="02010609060101010101" pitchFamily="49" charset="-122"/>
              </a:rPr>
              <a:t>ABC</a:t>
            </a:r>
            <a:r>
              <a:rPr lang="en-US" altLang="zh-CN" sz="2400" b="1" i="1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=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90°</a:t>
            </a:r>
            <a:r>
              <a:rPr lang="en-US" altLang="zh-CN" sz="2400"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  <a:r>
              <a:rPr lang="en-US" sz="2400" b="1" i="1">
                <a:latin typeface="Times New Roman" panose="02020603050405020304" pitchFamily="18" charset="0"/>
                <a:ea typeface="黑体" panose="02010609060101010101" pitchFamily="49" charset="-122"/>
              </a:rPr>
              <a:t>BD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是斜边</a:t>
            </a:r>
            <a:r>
              <a:rPr lang="en-US" sz="2400" b="1" i="1">
                <a:latin typeface="Times New Roman" panose="02020603050405020304" pitchFamily="18" charset="0"/>
                <a:ea typeface="黑体" panose="02010609060101010101" pitchFamily="49" charset="-122"/>
              </a:rPr>
              <a:t>AC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上的中线</a:t>
            </a:r>
            <a:r>
              <a:rPr 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  <a:p>
            <a:pPr>
              <a:lnSpc>
                <a:spcPct val="180000"/>
              </a:lnSpc>
            </a:pPr>
            <a:r>
              <a:rPr lang="en-US" sz="2400">
                <a:latin typeface="黑体" panose="02010609060101010101" pitchFamily="49" charset="-122"/>
                <a:ea typeface="黑体" panose="02010609060101010101" pitchFamily="49" charset="-122"/>
              </a:rPr>
              <a:t>(1)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若</a:t>
            </a:r>
            <a:r>
              <a:rPr lang="en-US" sz="2400" b="1" i="1">
                <a:latin typeface="Times New Roman" panose="02020603050405020304" pitchFamily="18" charset="0"/>
                <a:ea typeface="黑体" panose="02010609060101010101" pitchFamily="49" charset="-122"/>
              </a:rPr>
              <a:t>BD</a:t>
            </a:r>
            <a:r>
              <a:rPr lang="en-US" sz="2400" b="1">
                <a:latin typeface="Times New Roman" panose="02020603050405020304" pitchFamily="18" charset="0"/>
                <a:ea typeface="黑体" panose="02010609060101010101" pitchFamily="49" charset="-122"/>
              </a:rPr>
              <a:t>=3</a:t>
            </a: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</a:rPr>
              <a:t>cm</a:t>
            </a:r>
            <a:r>
              <a:rPr 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,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则</a:t>
            </a:r>
            <a:r>
              <a:rPr lang="en-US" sz="2400" b="1" i="1">
                <a:latin typeface="Times New Roman" panose="02020603050405020304" pitchFamily="18" charset="0"/>
                <a:ea typeface="黑体" panose="02010609060101010101" pitchFamily="49" charset="-122"/>
              </a:rPr>
              <a:t>AC</a:t>
            </a:r>
            <a:r>
              <a:rPr lang="en-US" altLang="zh-CN" sz="2400" b="1" i="1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=</a:t>
            </a:r>
            <a:r>
              <a:rPr 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_____</a:t>
            </a: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</a:rPr>
              <a:t>cm</a:t>
            </a:r>
            <a:r>
              <a:rPr 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;</a:t>
            </a:r>
          </a:p>
          <a:p>
            <a:pPr>
              <a:lnSpc>
                <a:spcPct val="180000"/>
              </a:lnSpc>
              <a:spcBef>
                <a:spcPct val="40000"/>
              </a:spcBef>
            </a:pPr>
            <a:r>
              <a:rPr lang="en-US" sz="2400">
                <a:latin typeface="黑体" panose="02010609060101010101" pitchFamily="49" charset="-122"/>
                <a:ea typeface="黑体" panose="02010609060101010101" pitchFamily="49" charset="-122"/>
              </a:rPr>
              <a:t>(2)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若</a:t>
            </a:r>
            <a:r>
              <a:rPr lang="zh-CN" altLang="en-US" sz="2400" b="1">
                <a:latin typeface="Times New Roman" panose="02020603050405020304" pitchFamily="18" charset="0"/>
              </a:rPr>
              <a:t>∠</a:t>
            </a:r>
            <a:r>
              <a:rPr lang="en-US" sz="2400" b="1" i="1">
                <a:latin typeface="Times New Roman" panose="02020603050405020304" pitchFamily="18" charset="0"/>
                <a:ea typeface="黑体" panose="02010609060101010101" pitchFamily="49" charset="-122"/>
              </a:rPr>
              <a:t>C</a:t>
            </a: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en-US" sz="2400" b="1">
                <a:latin typeface="Times New Roman" panose="02020603050405020304" pitchFamily="18" charset="0"/>
                <a:ea typeface="黑体" panose="02010609060101010101" pitchFamily="49" charset="-122"/>
              </a:rPr>
              <a:t>=</a:t>
            </a: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en-US" sz="2400" b="1">
                <a:latin typeface="Times New Roman" panose="02020603050405020304" pitchFamily="18" charset="0"/>
                <a:ea typeface="黑体" panose="02010609060101010101" pitchFamily="49" charset="-122"/>
              </a:rPr>
              <a:t>30° </a:t>
            </a:r>
            <a:r>
              <a:rPr lang="en-US" altLang="zh-CN" sz="2400" b="1"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  <a:r>
              <a:rPr lang="en-US" sz="2400" b="1" i="1">
                <a:latin typeface="Times New Roman" panose="02020603050405020304" pitchFamily="18" charset="0"/>
                <a:ea typeface="黑体" panose="02010609060101010101" pitchFamily="49" charset="-122"/>
              </a:rPr>
              <a:t>AB</a:t>
            </a: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</a:rPr>
              <a:t> = </a:t>
            </a:r>
            <a:r>
              <a:rPr lang="en-US" sz="2400" b="1">
                <a:latin typeface="Times New Roman" panose="02020603050405020304" pitchFamily="18" charset="0"/>
                <a:ea typeface="黑体" panose="02010609060101010101" pitchFamily="49" charset="-122"/>
              </a:rPr>
              <a:t>5</a:t>
            </a: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</a:rPr>
              <a:t>cm</a:t>
            </a:r>
            <a:r>
              <a:rPr 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,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则</a:t>
            </a:r>
          </a:p>
          <a:p>
            <a:pPr>
              <a:lnSpc>
                <a:spcPct val="180000"/>
              </a:lnSpc>
            </a:pPr>
            <a:r>
              <a:rPr lang="en-US" sz="2400" b="1" i="1">
                <a:latin typeface="Times New Roman" panose="02020603050405020304" pitchFamily="18" charset="0"/>
                <a:ea typeface="黑体" panose="02010609060101010101" pitchFamily="49" charset="-122"/>
              </a:rPr>
              <a:t>AC</a:t>
            </a:r>
            <a:r>
              <a:rPr lang="en-US" altLang="zh-CN" sz="2400" b="1" i="1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=</a:t>
            </a:r>
            <a:r>
              <a:rPr 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_____</a:t>
            </a: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</a:rPr>
              <a:t>cm</a:t>
            </a:r>
            <a:r>
              <a:rPr 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,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en-US" sz="2400" b="1" i="1">
                <a:latin typeface="Times New Roman" panose="02020603050405020304" pitchFamily="18" charset="0"/>
                <a:ea typeface="黑体" panose="02010609060101010101" pitchFamily="49" charset="-122"/>
              </a:rPr>
              <a:t>BD</a:t>
            </a:r>
            <a:r>
              <a:rPr lang="en-US" altLang="zh-CN" sz="2400" b="1" i="1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= </a:t>
            </a:r>
            <a:r>
              <a:rPr 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_____</a:t>
            </a: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</a:rPr>
              <a:t>cm</a:t>
            </a:r>
            <a:r>
              <a:rPr 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  <a:endParaRPr lang="zh-CN" altLang="en-US" sz="240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grpSp>
        <p:nvGrpSpPr>
          <p:cNvPr id="27651" name="组合 14386"/>
          <p:cNvGrpSpPr/>
          <p:nvPr/>
        </p:nvGrpSpPr>
        <p:grpSpPr bwMode="auto">
          <a:xfrm>
            <a:off x="5076826" y="2085976"/>
            <a:ext cx="3913188" cy="1433513"/>
            <a:chOff x="3243" y="1782"/>
            <a:chExt cx="2465" cy="1204"/>
          </a:xfrm>
        </p:grpSpPr>
        <p:sp>
          <p:nvSpPr>
            <p:cNvPr id="27652" name="直角三角形 14382"/>
            <p:cNvSpPr>
              <a:spLocks noChangeArrowheads="1"/>
            </p:cNvSpPr>
            <p:nvPr/>
          </p:nvSpPr>
          <p:spPr bwMode="auto">
            <a:xfrm>
              <a:off x="3560" y="1963"/>
              <a:ext cx="1860" cy="772"/>
            </a:xfrm>
            <a:prstGeom prst="rtTriangle">
              <a:avLst/>
            </a:prstGeom>
            <a:noFill/>
            <a:ln w="25400">
              <a:solidFill>
                <a:schemeClr val="tx1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eaLnBrk="0" hangingPunct="0"/>
              <a:endParaRPr lang="zh-CN" altLang="en-US"/>
            </a:p>
          </p:txBody>
        </p:sp>
        <p:sp>
          <p:nvSpPr>
            <p:cNvPr id="27653" name="文本框 14383"/>
            <p:cNvSpPr txBox="1">
              <a:spLocks noChangeArrowheads="1"/>
            </p:cNvSpPr>
            <p:nvPr/>
          </p:nvSpPr>
          <p:spPr bwMode="auto">
            <a:xfrm>
              <a:off x="3243" y="1782"/>
              <a:ext cx="246" cy="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400" b="1" i="1">
                  <a:latin typeface="Times New Roman" panose="02020603050405020304" pitchFamily="18" charset="0"/>
                </a:rPr>
                <a:t>A</a:t>
              </a:r>
            </a:p>
          </p:txBody>
        </p:sp>
        <p:sp>
          <p:nvSpPr>
            <p:cNvPr id="27654" name="文本框 14384"/>
            <p:cNvSpPr txBox="1">
              <a:spLocks noChangeArrowheads="1"/>
            </p:cNvSpPr>
            <p:nvPr/>
          </p:nvSpPr>
          <p:spPr bwMode="auto">
            <a:xfrm>
              <a:off x="3271" y="2598"/>
              <a:ext cx="246" cy="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400" b="1" i="1">
                  <a:latin typeface="Times New Roman" panose="02020603050405020304" pitchFamily="18" charset="0"/>
                </a:rPr>
                <a:t>B</a:t>
              </a:r>
            </a:p>
          </p:txBody>
        </p:sp>
        <p:sp>
          <p:nvSpPr>
            <p:cNvPr id="27655" name="文本框 14385"/>
            <p:cNvSpPr txBox="1">
              <a:spLocks noChangeArrowheads="1"/>
            </p:cNvSpPr>
            <p:nvPr/>
          </p:nvSpPr>
          <p:spPr bwMode="auto">
            <a:xfrm>
              <a:off x="5462" y="2598"/>
              <a:ext cx="246" cy="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400" b="1" i="1">
                  <a:latin typeface="Times New Roman" panose="02020603050405020304" pitchFamily="18" charset="0"/>
                </a:rPr>
                <a:t>C</a:t>
              </a:r>
            </a:p>
          </p:txBody>
        </p:sp>
      </p:grpSp>
      <p:sp>
        <p:nvSpPr>
          <p:cNvPr id="27656" name="矩形 14387"/>
          <p:cNvSpPr>
            <a:spLocks noChangeArrowheads="1"/>
          </p:cNvSpPr>
          <p:nvPr/>
        </p:nvSpPr>
        <p:spPr bwMode="auto">
          <a:xfrm>
            <a:off x="5580063" y="3057525"/>
            <a:ext cx="215900" cy="16192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0" hangingPunct="0"/>
            <a:endParaRPr lang="zh-CN" altLang="en-US"/>
          </a:p>
        </p:txBody>
      </p:sp>
      <p:sp>
        <p:nvSpPr>
          <p:cNvPr id="27657" name="直接连接符 14388"/>
          <p:cNvSpPr>
            <a:spLocks noChangeShapeType="1"/>
          </p:cNvSpPr>
          <p:nvPr/>
        </p:nvSpPr>
        <p:spPr bwMode="auto">
          <a:xfrm flipV="1">
            <a:off x="5580063" y="2733675"/>
            <a:ext cx="1439862" cy="4857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hangingPunct="0"/>
            <a:endParaRPr lang="zh-CN" altLang="en-US"/>
          </a:p>
        </p:txBody>
      </p:sp>
      <p:sp>
        <p:nvSpPr>
          <p:cNvPr id="27658" name="文本框 14394"/>
          <p:cNvSpPr txBox="1">
            <a:spLocks noChangeArrowheads="1"/>
          </p:cNvSpPr>
          <p:nvPr/>
        </p:nvSpPr>
        <p:spPr bwMode="auto">
          <a:xfrm>
            <a:off x="7019926" y="2409825"/>
            <a:ext cx="40748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 i="1">
                <a:latin typeface="Times New Roman" panose="02020603050405020304" pitchFamily="18" charset="0"/>
              </a:rPr>
              <a:t>D</a:t>
            </a:r>
          </a:p>
        </p:txBody>
      </p:sp>
      <p:sp>
        <p:nvSpPr>
          <p:cNvPr id="14396" name="文本框 14395"/>
          <p:cNvSpPr txBox="1">
            <a:spLocks noChangeArrowheads="1"/>
          </p:cNvSpPr>
          <p:nvPr/>
        </p:nvSpPr>
        <p:spPr bwMode="auto">
          <a:xfrm>
            <a:off x="3602038" y="2301479"/>
            <a:ext cx="33855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6</a:t>
            </a:r>
          </a:p>
        </p:txBody>
      </p:sp>
      <p:sp>
        <p:nvSpPr>
          <p:cNvPr id="14397" name="文本框 14396"/>
          <p:cNvSpPr txBox="1">
            <a:spLocks noChangeArrowheads="1"/>
          </p:cNvSpPr>
          <p:nvPr/>
        </p:nvSpPr>
        <p:spPr bwMode="auto">
          <a:xfrm>
            <a:off x="1187450" y="3381375"/>
            <a:ext cx="49244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10</a:t>
            </a:r>
          </a:p>
        </p:txBody>
      </p:sp>
      <p:sp>
        <p:nvSpPr>
          <p:cNvPr id="14398" name="文本框 14397"/>
          <p:cNvSpPr txBox="1">
            <a:spLocks noChangeArrowheads="1"/>
          </p:cNvSpPr>
          <p:nvPr/>
        </p:nvSpPr>
        <p:spPr bwMode="auto">
          <a:xfrm>
            <a:off x="3419475" y="3381375"/>
            <a:ext cx="33855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4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4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14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96" grpId="0"/>
      <p:bldP spid="14397" grpId="0"/>
      <p:bldP spid="1439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圆角矩形 31"/>
          <p:cNvSpPr>
            <a:spLocks noChangeArrowheads="1"/>
          </p:cNvSpPr>
          <p:nvPr/>
        </p:nvSpPr>
        <p:spPr bwMode="auto">
          <a:xfrm>
            <a:off x="423863" y="513160"/>
            <a:ext cx="1223962" cy="321469"/>
          </a:xfrm>
          <a:prstGeom prst="roundRect">
            <a:avLst>
              <a:gd name="adj" fmla="val 16667"/>
            </a:avLst>
          </a:prstGeom>
          <a:solidFill>
            <a:srgbClr val="FFFFD9"/>
          </a:solidFill>
          <a:ln w="25400">
            <a:solidFill>
              <a:srgbClr val="0099FF"/>
            </a:solidFill>
            <a:round/>
          </a:ln>
        </p:spPr>
        <p:txBody>
          <a:bodyPr/>
          <a:lstStyle/>
          <a:p>
            <a:pPr algn="ctr"/>
            <a:r>
              <a:rPr lang="zh-CN" altLang="zh-CN" b="1">
                <a:latin typeface="微软雅黑" panose="020B0503020204020204" pitchFamily="34" charset="-122"/>
                <a:ea typeface="微软雅黑" panose="020B0503020204020204" pitchFamily="34" charset="-122"/>
              </a:rPr>
              <a:t>归纳总结</a:t>
            </a:r>
          </a:p>
        </p:txBody>
      </p:sp>
      <p:pic>
        <p:nvPicPr>
          <p:cNvPr id="5127" name="图片 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09538" y="1526381"/>
            <a:ext cx="8926512" cy="2509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48" name="文本框 6151"/>
          <p:cNvSpPr txBox="1">
            <a:spLocks noChangeArrowheads="1"/>
          </p:cNvSpPr>
          <p:nvPr/>
        </p:nvSpPr>
        <p:spPr bwMode="auto">
          <a:xfrm>
            <a:off x="1493838" y="991791"/>
            <a:ext cx="603242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 b="1">
                <a:solidFill>
                  <a:srgbClr val="00666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直角三角形斜边上的中线上的性质常见类型</a:t>
            </a:r>
            <a:endParaRPr lang="en-US" altLang="zh-CN" sz="2400" b="1">
              <a:solidFill>
                <a:srgbClr val="006666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4" name="图片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63600" y="2811066"/>
            <a:ext cx="1924050" cy="10358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图片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30526" y="2811066"/>
            <a:ext cx="1922463" cy="10358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图片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60938" y="2811066"/>
            <a:ext cx="1922462" cy="10358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图片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27863" y="2745581"/>
            <a:ext cx="1924050" cy="1185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25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4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MH_Other_10"/>
          <p:cNvSpPr>
            <a:spLocks noChangeArrowheads="1"/>
          </p:cNvSpPr>
          <p:nvPr/>
        </p:nvSpPr>
        <p:spPr bwMode="auto">
          <a:xfrm>
            <a:off x="2033588" y="1262062"/>
            <a:ext cx="88900" cy="66675"/>
          </a:xfrm>
          <a:custGeom>
            <a:avLst/>
            <a:gdLst>
              <a:gd name="T0" fmla="*/ 39 w 43"/>
              <a:gd name="T1" fmla="*/ 18 h 44"/>
              <a:gd name="T2" fmla="*/ 25 w 43"/>
              <a:gd name="T3" fmla="*/ 18 h 44"/>
              <a:gd name="T4" fmla="*/ 25 w 43"/>
              <a:gd name="T5" fmla="*/ 4 h 44"/>
              <a:gd name="T6" fmla="*/ 21 w 43"/>
              <a:gd name="T7" fmla="*/ 0 h 44"/>
              <a:gd name="T8" fmla="*/ 18 w 43"/>
              <a:gd name="T9" fmla="*/ 4 h 44"/>
              <a:gd name="T10" fmla="*/ 18 w 43"/>
              <a:gd name="T11" fmla="*/ 18 h 44"/>
              <a:gd name="T12" fmla="*/ 3 w 43"/>
              <a:gd name="T13" fmla="*/ 18 h 44"/>
              <a:gd name="T14" fmla="*/ 0 w 43"/>
              <a:gd name="T15" fmla="*/ 22 h 44"/>
              <a:gd name="T16" fmla="*/ 3 w 43"/>
              <a:gd name="T17" fmla="*/ 26 h 44"/>
              <a:gd name="T18" fmla="*/ 18 w 43"/>
              <a:gd name="T19" fmla="*/ 26 h 44"/>
              <a:gd name="T20" fmla="*/ 18 w 43"/>
              <a:gd name="T21" fmla="*/ 40 h 44"/>
              <a:gd name="T22" fmla="*/ 21 w 43"/>
              <a:gd name="T23" fmla="*/ 44 h 44"/>
              <a:gd name="T24" fmla="*/ 25 w 43"/>
              <a:gd name="T25" fmla="*/ 40 h 44"/>
              <a:gd name="T26" fmla="*/ 25 w 43"/>
              <a:gd name="T27" fmla="*/ 26 h 44"/>
              <a:gd name="T28" fmla="*/ 39 w 43"/>
              <a:gd name="T29" fmla="*/ 26 h 44"/>
              <a:gd name="T30" fmla="*/ 43 w 43"/>
              <a:gd name="T31" fmla="*/ 22 h 44"/>
              <a:gd name="T32" fmla="*/ 39 w 43"/>
              <a:gd name="T33" fmla="*/ 18 h 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43" h="44">
                <a:moveTo>
                  <a:pt x="39" y="18"/>
                </a:moveTo>
                <a:cubicBezTo>
                  <a:pt x="25" y="18"/>
                  <a:pt x="25" y="18"/>
                  <a:pt x="25" y="18"/>
                </a:cubicBezTo>
                <a:cubicBezTo>
                  <a:pt x="25" y="4"/>
                  <a:pt x="25" y="4"/>
                  <a:pt x="25" y="4"/>
                </a:cubicBezTo>
                <a:cubicBezTo>
                  <a:pt x="25" y="2"/>
                  <a:pt x="23" y="0"/>
                  <a:pt x="21" y="0"/>
                </a:cubicBezTo>
                <a:cubicBezTo>
                  <a:pt x="19" y="0"/>
                  <a:pt x="18" y="2"/>
                  <a:pt x="18" y="4"/>
                </a:cubicBezTo>
                <a:cubicBezTo>
                  <a:pt x="18" y="18"/>
                  <a:pt x="18" y="18"/>
                  <a:pt x="18" y="18"/>
                </a:cubicBezTo>
                <a:cubicBezTo>
                  <a:pt x="3" y="18"/>
                  <a:pt x="3" y="18"/>
                  <a:pt x="3" y="18"/>
                </a:cubicBezTo>
                <a:cubicBezTo>
                  <a:pt x="1" y="18"/>
                  <a:pt x="0" y="20"/>
                  <a:pt x="0" y="22"/>
                </a:cubicBezTo>
                <a:cubicBezTo>
                  <a:pt x="0" y="24"/>
                  <a:pt x="1" y="26"/>
                  <a:pt x="3" y="26"/>
                </a:cubicBezTo>
                <a:cubicBezTo>
                  <a:pt x="18" y="26"/>
                  <a:pt x="18" y="26"/>
                  <a:pt x="18" y="26"/>
                </a:cubicBezTo>
                <a:cubicBezTo>
                  <a:pt x="18" y="40"/>
                  <a:pt x="18" y="40"/>
                  <a:pt x="18" y="40"/>
                </a:cubicBezTo>
                <a:cubicBezTo>
                  <a:pt x="18" y="42"/>
                  <a:pt x="19" y="44"/>
                  <a:pt x="21" y="44"/>
                </a:cubicBezTo>
                <a:cubicBezTo>
                  <a:pt x="23" y="44"/>
                  <a:pt x="25" y="42"/>
                  <a:pt x="25" y="40"/>
                </a:cubicBezTo>
                <a:cubicBezTo>
                  <a:pt x="25" y="26"/>
                  <a:pt x="25" y="26"/>
                  <a:pt x="25" y="26"/>
                </a:cubicBezTo>
                <a:cubicBezTo>
                  <a:pt x="39" y="26"/>
                  <a:pt x="39" y="26"/>
                  <a:pt x="39" y="26"/>
                </a:cubicBezTo>
                <a:cubicBezTo>
                  <a:pt x="41" y="26"/>
                  <a:pt x="43" y="24"/>
                  <a:pt x="43" y="22"/>
                </a:cubicBezTo>
                <a:cubicBezTo>
                  <a:pt x="43" y="20"/>
                  <a:pt x="41" y="18"/>
                  <a:pt x="39" y="18"/>
                </a:cubicBezTo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107" name="Rectangle 1"/>
          <p:cNvSpPr>
            <a:spLocks noChangeArrowheads="1"/>
          </p:cNvSpPr>
          <p:nvPr/>
        </p:nvSpPr>
        <p:spPr bwMode="auto">
          <a:xfrm>
            <a:off x="704801" y="1779662"/>
            <a:ext cx="7345362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indent="200025" eaLnBrk="0" hangingPunct="0">
              <a:lnSpc>
                <a:spcPct val="200000"/>
              </a:lnSpc>
            </a:pP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1.了解矩形</a:t>
            </a:r>
            <a:r>
              <a:rPr lang="en-US" sz="2400" dirty="0" err="1">
                <a:latin typeface="黑体" panose="02010609060101010101" pitchFamily="49" charset="-122"/>
                <a:ea typeface="黑体" panose="02010609060101010101" pitchFamily="49" charset="-122"/>
              </a:rPr>
              <a:t>的概念及其与平行四边形的关系</a:t>
            </a:r>
            <a:r>
              <a:rPr 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；</a:t>
            </a:r>
          </a:p>
          <a:p>
            <a:pPr indent="200025" eaLnBrk="0" hangingPunct="0">
              <a:lnSpc>
                <a:spcPct val="200000"/>
              </a:lnSpc>
            </a:pP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2.探索并证明矩形</a:t>
            </a:r>
            <a:r>
              <a:rPr lang="en-US" sz="2400" dirty="0" err="1">
                <a:latin typeface="黑体" panose="02010609060101010101" pitchFamily="49" charset="-122"/>
                <a:ea typeface="黑体" panose="02010609060101010101" pitchFamily="49" charset="-122"/>
              </a:rPr>
              <a:t>的性质定理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.（重点）</a:t>
            </a:r>
          </a:p>
          <a:p>
            <a:pPr indent="200025" eaLnBrk="0" hangingPunct="0">
              <a:lnSpc>
                <a:spcPct val="200000"/>
              </a:lnSpc>
            </a:pP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3.应用矩形</a:t>
            </a:r>
            <a:r>
              <a:rPr lang="en-US" sz="2400" dirty="0" err="1">
                <a:latin typeface="黑体" panose="02010609060101010101" pitchFamily="49" charset="-122"/>
                <a:ea typeface="黑体" panose="02010609060101010101" pitchFamily="49" charset="-122"/>
              </a:rPr>
              <a:t>的性质定理解决相关问题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.（难点）</a:t>
            </a:r>
          </a:p>
        </p:txBody>
      </p:sp>
      <p:sp>
        <p:nvSpPr>
          <p:cNvPr id="11267" name="矩形 4119"/>
          <p:cNvSpPr>
            <a:spLocks noChangeArrowheads="1"/>
          </p:cNvSpPr>
          <p:nvPr/>
        </p:nvSpPr>
        <p:spPr bwMode="auto">
          <a:xfrm>
            <a:off x="3779838" y="1113235"/>
            <a:ext cx="162095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学习目标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7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1"/>
          <p:cNvSpPr>
            <a:spLocks noChangeArrowheads="1"/>
          </p:cNvSpPr>
          <p:nvPr/>
        </p:nvSpPr>
        <p:spPr bwMode="auto">
          <a:xfrm>
            <a:off x="396876" y="627460"/>
            <a:ext cx="8423275" cy="37802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1" tIns="45716" rIns="91431" bIns="45716"/>
          <a:lstStyle/>
          <a:p>
            <a:pPr marL="342900" indent="-342900">
              <a:lnSpc>
                <a:spcPct val="200000"/>
              </a:lnSpc>
              <a:spcBef>
                <a:spcPct val="20000"/>
              </a:spcBef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1.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如图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,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在矩形</a:t>
            </a:r>
            <a:r>
              <a:rPr lang="en-US" altLang="zh-CN" sz="24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ABCD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中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对角线</a:t>
            </a:r>
            <a:r>
              <a:rPr lang="en-US" altLang="zh-CN" sz="24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AC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en-US" altLang="zh-CN" sz="24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BD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交于点</a:t>
            </a:r>
            <a:r>
              <a:rPr lang="en-US" altLang="zh-CN" sz="24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O 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已知∠</a:t>
            </a:r>
            <a:r>
              <a:rPr lang="en-US" altLang="zh-CN" sz="24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AOB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=60° 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en-US" altLang="zh-CN" sz="24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AC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=16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则图中长度为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8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的线段有（      ）</a:t>
            </a:r>
          </a:p>
          <a:p>
            <a:pPr marL="342900" indent="-342900">
              <a:lnSpc>
                <a:spcPct val="200000"/>
              </a:lnSpc>
              <a:spcBef>
                <a:spcPct val="20000"/>
              </a:spcBef>
            </a:pPr>
            <a:endParaRPr lang="en-US" altLang="zh-CN" sz="2400" dirty="0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 marL="342900" indent="-342900">
              <a:lnSpc>
                <a:spcPct val="200000"/>
              </a:lnSpc>
              <a:spcBef>
                <a:spcPct val="20000"/>
              </a:spcBef>
            </a:pPr>
            <a:endParaRPr lang="en-US" altLang="zh-CN" sz="2400" dirty="0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 marL="342900" indent="-342900">
              <a:lnSpc>
                <a:spcPct val="200000"/>
              </a:lnSpc>
              <a:spcBef>
                <a:spcPct val="20000"/>
              </a:spcBef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	A.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条	       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B.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4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条	        	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C.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5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条	      	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D.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6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条 </a:t>
            </a:r>
          </a:p>
        </p:txBody>
      </p:sp>
      <p:sp>
        <p:nvSpPr>
          <p:cNvPr id="71686" name="文本框 71685"/>
          <p:cNvSpPr txBox="1">
            <a:spLocks noChangeArrowheads="1"/>
          </p:cNvSpPr>
          <p:nvPr/>
        </p:nvSpPr>
        <p:spPr bwMode="auto">
          <a:xfrm>
            <a:off x="7451726" y="1383506"/>
            <a:ext cx="40481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D</a:t>
            </a:r>
          </a:p>
        </p:txBody>
      </p:sp>
      <p:sp>
        <p:nvSpPr>
          <p:cNvPr id="30723" name="文本框 71687"/>
          <p:cNvSpPr txBox="1">
            <a:spLocks noChangeArrowheads="1"/>
          </p:cNvSpPr>
          <p:nvPr/>
        </p:nvSpPr>
        <p:spPr bwMode="auto">
          <a:xfrm>
            <a:off x="2987675" y="2230041"/>
            <a:ext cx="3898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 i="1">
                <a:latin typeface="Times New Roman" panose="02020603050405020304" pitchFamily="18" charset="0"/>
              </a:rPr>
              <a:t>A</a:t>
            </a:r>
          </a:p>
        </p:txBody>
      </p:sp>
      <p:sp>
        <p:nvSpPr>
          <p:cNvPr id="30724" name="文本框 71688"/>
          <p:cNvSpPr txBox="1">
            <a:spLocks noChangeArrowheads="1"/>
          </p:cNvSpPr>
          <p:nvPr/>
        </p:nvSpPr>
        <p:spPr bwMode="auto">
          <a:xfrm>
            <a:off x="3016250" y="3071813"/>
            <a:ext cx="3898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 i="1">
                <a:latin typeface="Times New Roman" panose="02020603050405020304" pitchFamily="18" charset="0"/>
              </a:rPr>
              <a:t>B</a:t>
            </a:r>
          </a:p>
        </p:txBody>
      </p:sp>
      <p:sp>
        <p:nvSpPr>
          <p:cNvPr id="30725" name="文本框 71689"/>
          <p:cNvSpPr txBox="1">
            <a:spLocks noChangeArrowheads="1"/>
          </p:cNvSpPr>
          <p:nvPr/>
        </p:nvSpPr>
        <p:spPr bwMode="auto">
          <a:xfrm>
            <a:off x="5386388" y="3114675"/>
            <a:ext cx="3898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 i="1">
                <a:latin typeface="Times New Roman" panose="02020603050405020304" pitchFamily="18" charset="0"/>
              </a:rPr>
              <a:t>C</a:t>
            </a:r>
          </a:p>
        </p:txBody>
      </p:sp>
      <p:sp>
        <p:nvSpPr>
          <p:cNvPr id="30726" name="文本框 71690"/>
          <p:cNvSpPr txBox="1">
            <a:spLocks noChangeArrowheads="1"/>
          </p:cNvSpPr>
          <p:nvPr/>
        </p:nvSpPr>
        <p:spPr bwMode="auto">
          <a:xfrm>
            <a:off x="5383213" y="2141935"/>
            <a:ext cx="40748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 i="1">
                <a:latin typeface="Times New Roman" panose="02020603050405020304" pitchFamily="18" charset="0"/>
              </a:rPr>
              <a:t>D</a:t>
            </a:r>
          </a:p>
        </p:txBody>
      </p:sp>
      <p:sp>
        <p:nvSpPr>
          <p:cNvPr id="30727" name="矩形 71692"/>
          <p:cNvSpPr>
            <a:spLocks noChangeArrowheads="1"/>
          </p:cNvSpPr>
          <p:nvPr/>
        </p:nvSpPr>
        <p:spPr bwMode="auto">
          <a:xfrm>
            <a:off x="3389314" y="2390775"/>
            <a:ext cx="2022475" cy="8763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0" hangingPunct="0"/>
            <a:endParaRPr lang="zh-CN" altLang="en-US"/>
          </a:p>
        </p:txBody>
      </p:sp>
      <p:sp>
        <p:nvSpPr>
          <p:cNvPr id="30728" name="直接连接符 71694"/>
          <p:cNvSpPr>
            <a:spLocks noChangeShapeType="1"/>
          </p:cNvSpPr>
          <p:nvPr/>
        </p:nvSpPr>
        <p:spPr bwMode="auto">
          <a:xfrm>
            <a:off x="3376614" y="2390775"/>
            <a:ext cx="2022475" cy="8763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hangingPunct="0"/>
            <a:endParaRPr lang="zh-CN" altLang="en-US"/>
          </a:p>
        </p:txBody>
      </p:sp>
      <p:sp>
        <p:nvSpPr>
          <p:cNvPr id="30729" name="直接连接符 71695"/>
          <p:cNvSpPr>
            <a:spLocks noChangeShapeType="1"/>
          </p:cNvSpPr>
          <p:nvPr/>
        </p:nvSpPr>
        <p:spPr bwMode="auto">
          <a:xfrm flipV="1">
            <a:off x="3389314" y="2390775"/>
            <a:ext cx="2022475" cy="8763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hangingPunct="0"/>
            <a:endParaRPr lang="zh-CN" altLang="en-US"/>
          </a:p>
        </p:txBody>
      </p:sp>
      <p:sp>
        <p:nvSpPr>
          <p:cNvPr id="30730" name="文本框 71696"/>
          <p:cNvSpPr txBox="1">
            <a:spLocks noChangeArrowheads="1"/>
          </p:cNvSpPr>
          <p:nvPr/>
        </p:nvSpPr>
        <p:spPr bwMode="auto">
          <a:xfrm>
            <a:off x="4183063" y="2812256"/>
            <a:ext cx="40748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 i="1">
                <a:latin typeface="Times New Roman" panose="02020603050405020304" pitchFamily="18" charset="0"/>
              </a:rPr>
              <a:t>O</a:t>
            </a:r>
          </a:p>
        </p:txBody>
      </p:sp>
      <p:sp>
        <p:nvSpPr>
          <p:cNvPr id="30731" name="任意多边形 71698"/>
          <p:cNvSpPr>
            <a:spLocks noChangeArrowheads="1"/>
          </p:cNvSpPr>
          <p:nvPr/>
        </p:nvSpPr>
        <p:spPr bwMode="auto">
          <a:xfrm flipH="1">
            <a:off x="4067176" y="2734866"/>
            <a:ext cx="73025" cy="215503"/>
          </a:xfrm>
          <a:custGeom>
            <a:avLst/>
            <a:gdLst>
              <a:gd name="T0" fmla="*/ 0 w 21600"/>
              <a:gd name="T1" fmla="*/ 0 h 41470"/>
              <a:gd name="T2" fmla="*/ 21600 w 21600"/>
              <a:gd name="T3" fmla="*/ 21600 h 41470"/>
              <a:gd name="T4" fmla="*/ 8478 w 21600"/>
              <a:gd name="T5" fmla="*/ 41473 h 41470"/>
              <a:gd name="T6" fmla="*/ 8470 w 21600"/>
              <a:gd name="T7" fmla="*/ 41469 h 41470"/>
              <a:gd name="T8" fmla="*/ 16804 w 21600"/>
              <a:gd name="T9" fmla="*/ 62498 h 41470"/>
              <a:gd name="T10" fmla="*/ 16252 w 21600"/>
              <a:gd name="T11" fmla="*/ 69334 h 41470"/>
              <a:gd name="T12" fmla="*/ 0 w 21600"/>
              <a:gd name="T13" fmla="*/ 0 h 414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1600" h="41470" fill="none">
                <a:moveTo>
                  <a:pt x="0" y="0"/>
                </a:moveTo>
                <a:cubicBezTo>
                  <a:pt x="11929" y="0"/>
                  <a:pt x="21600" y="9671"/>
                  <a:pt x="21600" y="21600"/>
                </a:cubicBezTo>
                <a:cubicBezTo>
                  <a:pt x="21600" y="30521"/>
                  <a:pt x="16192" y="38179"/>
                  <a:pt x="8478" y="41473"/>
                </a:cubicBezTo>
              </a:path>
              <a:path w="21600" h="41470" stroke="0">
                <a:moveTo>
                  <a:pt x="8470" y="41469"/>
                </a:moveTo>
                <a:cubicBezTo>
                  <a:pt x="13249" y="43701"/>
                  <a:pt x="16804" y="52269"/>
                  <a:pt x="16804" y="62498"/>
                </a:cubicBezTo>
                <a:cubicBezTo>
                  <a:pt x="16804" y="64889"/>
                  <a:pt x="16610" y="67188"/>
                  <a:pt x="16252" y="69334"/>
                </a:cubicBezTo>
                <a:lnTo>
                  <a:pt x="0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0732" name="文本框 71699"/>
          <p:cNvSpPr txBox="1">
            <a:spLocks noChangeArrowheads="1"/>
          </p:cNvSpPr>
          <p:nvPr/>
        </p:nvSpPr>
        <p:spPr bwMode="auto">
          <a:xfrm>
            <a:off x="3573463" y="2680098"/>
            <a:ext cx="69923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000" b="1">
                <a:latin typeface="Times New Roman" panose="02020603050405020304" pitchFamily="18" charset="0"/>
              </a:rPr>
              <a:t>60°</a:t>
            </a:r>
          </a:p>
        </p:txBody>
      </p:sp>
      <p:sp>
        <p:nvSpPr>
          <p:cNvPr id="30733" name="矩形 80"/>
          <p:cNvSpPr>
            <a:spLocks noChangeArrowheads="1"/>
          </p:cNvSpPr>
          <p:nvPr/>
        </p:nvSpPr>
        <p:spPr bwMode="auto">
          <a:xfrm>
            <a:off x="122238" y="28575"/>
            <a:ext cx="111440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b="1" dirty="0">
                <a:solidFill>
                  <a:srgbClr val="228989"/>
                </a:solidFill>
                <a:ea typeface="方正姚体" panose="02010601030101010101" pitchFamily="2" charset="-122"/>
              </a:rPr>
              <a:t>当堂练习</a:t>
            </a:r>
            <a:endParaRPr lang="zh-CN" altLang="en-US" dirty="0">
              <a:solidFill>
                <a:srgbClr val="22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716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86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11"/>
          <p:cNvSpPr>
            <a:spLocks noChangeArrowheads="1"/>
          </p:cNvSpPr>
          <p:nvPr/>
        </p:nvSpPr>
        <p:spPr bwMode="auto">
          <a:xfrm>
            <a:off x="395289" y="465535"/>
            <a:ext cx="8423275" cy="189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1" tIns="45716" rIns="91431" bIns="45716"/>
          <a:lstStyle/>
          <a:p>
            <a:pPr marL="342900" indent="-342900">
              <a:spcBef>
                <a:spcPct val="20000"/>
              </a:spcBef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2.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如图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,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四边形</a:t>
            </a:r>
            <a:r>
              <a:rPr lang="en-US" altLang="zh-CN" sz="24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ABCD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是矩形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,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对角线</a:t>
            </a:r>
            <a:r>
              <a:rPr lang="en-US" altLang="zh-CN" sz="24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AC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,</a:t>
            </a:r>
            <a:r>
              <a:rPr lang="en-US" altLang="zh-CN" sz="24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BD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相交于点</a:t>
            </a:r>
            <a:r>
              <a:rPr lang="en-US" altLang="zh-CN" sz="24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O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,</a:t>
            </a:r>
            <a:r>
              <a:rPr lang="en-US" altLang="zh-CN" sz="24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BE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∥</a:t>
            </a:r>
            <a:r>
              <a:rPr lang="en-US" altLang="zh-CN" sz="24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AC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交</a:t>
            </a:r>
            <a:r>
              <a:rPr lang="en-US" altLang="zh-CN" sz="24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DC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的延长线于点</a:t>
            </a:r>
            <a:r>
              <a:rPr lang="en-US" altLang="zh-CN" sz="24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E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  <a:p>
            <a:pPr marL="342900" indent="-342900">
              <a:spcBef>
                <a:spcPct val="20000"/>
              </a:spcBef>
            </a:pP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（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1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）求证：</a:t>
            </a:r>
            <a:r>
              <a:rPr lang="en-US" altLang="zh-CN" sz="24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BD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=</a:t>
            </a:r>
            <a:r>
              <a:rPr lang="en-US" altLang="zh-CN" sz="24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BE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</a:p>
          <a:p>
            <a:pPr marL="342900" indent="-342900">
              <a:spcBef>
                <a:spcPct val="20000"/>
              </a:spcBef>
            </a:pP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（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）若</a:t>
            </a:r>
            <a:r>
              <a:rPr lang="zh-CN" altLang="en-US" sz="2400" b="1" dirty="0"/>
              <a:t>∠</a:t>
            </a:r>
            <a:r>
              <a:rPr lang="en-US" altLang="zh-CN" sz="24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DBC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=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30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° 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en-US" altLang="zh-CN" sz="24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BO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=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4 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求四边形</a:t>
            </a:r>
            <a:r>
              <a:rPr lang="en-US" altLang="zh-CN" sz="24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ABED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的面积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</p:txBody>
      </p:sp>
      <p:sp>
        <p:nvSpPr>
          <p:cNvPr id="31746" name="文本框 72709"/>
          <p:cNvSpPr txBox="1">
            <a:spLocks noChangeArrowheads="1"/>
          </p:cNvSpPr>
          <p:nvPr/>
        </p:nvSpPr>
        <p:spPr bwMode="auto">
          <a:xfrm>
            <a:off x="6107113" y="2749154"/>
            <a:ext cx="3898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 i="1">
                <a:latin typeface="Times New Roman" panose="02020603050405020304" pitchFamily="18" charset="0"/>
              </a:rPr>
              <a:t>A</a:t>
            </a:r>
          </a:p>
        </p:txBody>
      </p:sp>
      <p:sp>
        <p:nvSpPr>
          <p:cNvPr id="31747" name="文本框 72710"/>
          <p:cNvSpPr txBox="1">
            <a:spLocks noChangeArrowheads="1"/>
          </p:cNvSpPr>
          <p:nvPr/>
        </p:nvSpPr>
        <p:spPr bwMode="auto">
          <a:xfrm>
            <a:off x="6135688" y="3590925"/>
            <a:ext cx="3898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 i="1">
                <a:latin typeface="Times New Roman" panose="02020603050405020304" pitchFamily="18" charset="0"/>
              </a:rPr>
              <a:t>B</a:t>
            </a:r>
          </a:p>
        </p:txBody>
      </p:sp>
      <p:sp>
        <p:nvSpPr>
          <p:cNvPr id="31748" name="文本框 72711"/>
          <p:cNvSpPr txBox="1">
            <a:spLocks noChangeArrowheads="1"/>
          </p:cNvSpPr>
          <p:nvPr/>
        </p:nvSpPr>
        <p:spPr bwMode="auto">
          <a:xfrm>
            <a:off x="8505825" y="3633788"/>
            <a:ext cx="3898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 i="1">
                <a:latin typeface="Times New Roman" panose="02020603050405020304" pitchFamily="18" charset="0"/>
              </a:rPr>
              <a:t>C</a:t>
            </a:r>
          </a:p>
        </p:txBody>
      </p:sp>
      <p:sp>
        <p:nvSpPr>
          <p:cNvPr id="31749" name="文本框 72712"/>
          <p:cNvSpPr txBox="1">
            <a:spLocks noChangeArrowheads="1"/>
          </p:cNvSpPr>
          <p:nvPr/>
        </p:nvSpPr>
        <p:spPr bwMode="auto">
          <a:xfrm>
            <a:off x="8502651" y="2661047"/>
            <a:ext cx="40748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 i="1">
                <a:latin typeface="Times New Roman" panose="02020603050405020304" pitchFamily="18" charset="0"/>
              </a:rPr>
              <a:t>D</a:t>
            </a:r>
          </a:p>
        </p:txBody>
      </p:sp>
      <p:sp>
        <p:nvSpPr>
          <p:cNvPr id="31750" name="矩形 72714"/>
          <p:cNvSpPr>
            <a:spLocks noChangeArrowheads="1"/>
          </p:cNvSpPr>
          <p:nvPr/>
        </p:nvSpPr>
        <p:spPr bwMode="auto">
          <a:xfrm>
            <a:off x="6508751" y="2909888"/>
            <a:ext cx="2022475" cy="8763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0" hangingPunct="0"/>
            <a:endParaRPr lang="zh-CN" altLang="en-US"/>
          </a:p>
        </p:txBody>
      </p:sp>
      <p:sp>
        <p:nvSpPr>
          <p:cNvPr id="31751" name="直接连接符 72716"/>
          <p:cNvSpPr>
            <a:spLocks noChangeShapeType="1"/>
          </p:cNvSpPr>
          <p:nvPr/>
        </p:nvSpPr>
        <p:spPr bwMode="auto">
          <a:xfrm>
            <a:off x="6496051" y="2909888"/>
            <a:ext cx="2022475" cy="8763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hangingPunct="0"/>
            <a:endParaRPr lang="zh-CN" altLang="en-US"/>
          </a:p>
        </p:txBody>
      </p:sp>
      <p:sp>
        <p:nvSpPr>
          <p:cNvPr id="31752" name="直接连接符 72717"/>
          <p:cNvSpPr>
            <a:spLocks noChangeShapeType="1"/>
          </p:cNvSpPr>
          <p:nvPr/>
        </p:nvSpPr>
        <p:spPr bwMode="auto">
          <a:xfrm flipV="1">
            <a:off x="6508751" y="2909888"/>
            <a:ext cx="2022475" cy="8763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hangingPunct="0"/>
            <a:endParaRPr lang="zh-CN" altLang="en-US"/>
          </a:p>
        </p:txBody>
      </p:sp>
      <p:sp>
        <p:nvSpPr>
          <p:cNvPr id="31753" name="文本框 72718"/>
          <p:cNvSpPr txBox="1">
            <a:spLocks noChangeArrowheads="1"/>
          </p:cNvSpPr>
          <p:nvPr/>
        </p:nvSpPr>
        <p:spPr bwMode="auto">
          <a:xfrm>
            <a:off x="7302501" y="3331369"/>
            <a:ext cx="40748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 i="1">
                <a:latin typeface="Times New Roman" panose="02020603050405020304" pitchFamily="18" charset="0"/>
              </a:rPr>
              <a:t>O</a:t>
            </a:r>
          </a:p>
        </p:txBody>
      </p:sp>
      <p:sp>
        <p:nvSpPr>
          <p:cNvPr id="31754" name="直接连接符 72719"/>
          <p:cNvSpPr>
            <a:spLocks noChangeShapeType="1"/>
          </p:cNvSpPr>
          <p:nvPr/>
        </p:nvSpPr>
        <p:spPr bwMode="auto">
          <a:xfrm>
            <a:off x="6511926" y="3783806"/>
            <a:ext cx="2022475" cy="8763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hangingPunct="0"/>
            <a:endParaRPr lang="zh-CN" altLang="en-US"/>
          </a:p>
        </p:txBody>
      </p:sp>
      <p:sp>
        <p:nvSpPr>
          <p:cNvPr id="31755" name="直接连接符 72720"/>
          <p:cNvSpPr>
            <a:spLocks noChangeShapeType="1"/>
          </p:cNvSpPr>
          <p:nvPr/>
        </p:nvSpPr>
        <p:spPr bwMode="auto">
          <a:xfrm flipV="1">
            <a:off x="8526463" y="3740944"/>
            <a:ext cx="0" cy="91797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hangingPunct="0"/>
            <a:endParaRPr lang="zh-CN" altLang="en-US"/>
          </a:p>
        </p:txBody>
      </p:sp>
      <p:sp>
        <p:nvSpPr>
          <p:cNvPr id="31756" name="文本框 72721"/>
          <p:cNvSpPr txBox="1">
            <a:spLocks noChangeArrowheads="1"/>
          </p:cNvSpPr>
          <p:nvPr/>
        </p:nvSpPr>
        <p:spPr bwMode="auto">
          <a:xfrm>
            <a:off x="8566150" y="4496991"/>
            <a:ext cx="3898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 i="1">
                <a:latin typeface="Times New Roman" panose="02020603050405020304" pitchFamily="18" charset="0"/>
              </a:rPr>
              <a:t>E</a:t>
            </a:r>
          </a:p>
        </p:txBody>
      </p:sp>
      <p:sp>
        <p:nvSpPr>
          <p:cNvPr id="72723" name="文本框 72722"/>
          <p:cNvSpPr txBox="1">
            <a:spLocks noChangeArrowheads="1"/>
          </p:cNvSpPr>
          <p:nvPr/>
        </p:nvSpPr>
        <p:spPr bwMode="auto">
          <a:xfrm>
            <a:off x="611188" y="2301478"/>
            <a:ext cx="6902450" cy="28039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（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1</a:t>
            </a: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）</a:t>
            </a: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证明：∵四边形</a:t>
            </a:r>
            <a:r>
              <a:rPr lang="en-US" altLang="zh-CN" sz="20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ABCD</a:t>
            </a: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是矩形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∴</a:t>
            </a:r>
            <a:r>
              <a:rPr lang="en-US" altLang="zh-CN" sz="20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AC</a:t>
            </a:r>
            <a:r>
              <a:rPr lang="en-US" altLang="zh-CN" sz="20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 </a:t>
            </a:r>
            <a:r>
              <a:rPr lang="en-US" altLang="zh-CN" sz="20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BD</a:t>
            </a:r>
            <a:r>
              <a:rPr lang="en-US" altLang="zh-CN" sz="20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  <a:r>
              <a:rPr lang="en-US" altLang="zh-CN" sz="20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AB∥CD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又∵</a:t>
            </a:r>
            <a:r>
              <a:rPr lang="en-US" altLang="zh-CN" sz="20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BE∥AC</a:t>
            </a:r>
            <a:r>
              <a:rPr lang="en-US" altLang="zh-CN" sz="20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</a:p>
          <a:p>
            <a:pPr>
              <a:lnSpc>
                <a:spcPct val="150000"/>
              </a:lnSpc>
            </a:pP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∴</a:t>
            </a: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四边形</a:t>
            </a:r>
            <a:r>
              <a:rPr lang="en-US" altLang="zh-CN" sz="20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ABEC</a:t>
            </a: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是平行四边形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,</a:t>
            </a:r>
          </a:p>
          <a:p>
            <a:pPr>
              <a:lnSpc>
                <a:spcPct val="150000"/>
              </a:lnSpc>
            </a:pP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∴</a:t>
            </a:r>
            <a:r>
              <a:rPr lang="en-US" altLang="zh-CN" sz="20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AC</a:t>
            </a:r>
            <a:r>
              <a:rPr lang="en-US" altLang="zh-CN" sz="20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</a:t>
            </a:r>
            <a:r>
              <a:rPr lang="en-US" altLang="zh-CN" sz="20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BE</a:t>
            </a:r>
            <a:r>
              <a:rPr lang="en-US" altLang="zh-CN" sz="20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</a:p>
          <a:p>
            <a:pPr>
              <a:lnSpc>
                <a:spcPct val="150000"/>
              </a:lnSpc>
            </a:pP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∴</a:t>
            </a:r>
            <a:r>
              <a:rPr lang="en-US" altLang="zh-CN" sz="20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BD</a:t>
            </a:r>
            <a:r>
              <a:rPr lang="en-US" altLang="zh-CN" sz="20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</a:t>
            </a:r>
            <a:r>
              <a:rPr lang="en-US" altLang="zh-CN" sz="20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BE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  <a:endParaRPr lang="en-US" altLang="zh-CN" sz="2000" u="sng" dirty="0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2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2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2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2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2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2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2" name="文本框 73731"/>
          <p:cNvSpPr txBox="1">
            <a:spLocks noChangeArrowheads="1"/>
          </p:cNvSpPr>
          <p:nvPr/>
        </p:nvSpPr>
        <p:spPr bwMode="auto">
          <a:xfrm>
            <a:off x="395288" y="519112"/>
            <a:ext cx="6902450" cy="5410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80000"/>
              </a:lnSpc>
            </a:pP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(2)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解：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∵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在矩形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ABCD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中</a:t>
            </a:r>
            <a:r>
              <a:rPr lang="en-US" altLang="zh-CN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BO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=4</a:t>
            </a:r>
            <a:r>
              <a:rPr lang="en-US" altLang="zh-CN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</a:p>
          <a:p>
            <a:pPr>
              <a:lnSpc>
                <a:spcPct val="180000"/>
              </a:lnSpc>
            </a:pP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∴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BD 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 2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BO 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=2×4=8.</a:t>
            </a:r>
          </a:p>
          <a:p>
            <a:pPr>
              <a:lnSpc>
                <a:spcPct val="180000"/>
              </a:lnSpc>
            </a:pP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∵∠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DBC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=30°</a:t>
            </a:r>
            <a:r>
              <a:rPr lang="en-US" altLang="zh-CN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</a:p>
          <a:p>
            <a:pPr>
              <a:lnSpc>
                <a:spcPct val="180000"/>
              </a:lnSpc>
            </a:pP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∴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CD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        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BD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      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×8=4</a:t>
            </a:r>
            <a:r>
              <a:rPr lang="en-US" altLang="zh-CN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</a:p>
          <a:p>
            <a:pPr>
              <a:lnSpc>
                <a:spcPct val="180000"/>
              </a:lnSpc>
            </a:pP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∴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AB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CD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=4</a:t>
            </a:r>
            <a:r>
              <a:rPr lang="en-US" altLang="zh-CN" sz="2400" i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DE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CD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+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CE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CD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+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AB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=8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  <a:p>
            <a:pPr>
              <a:lnSpc>
                <a:spcPct val="180000"/>
              </a:lnSpc>
            </a:pP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在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Rt△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BCD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中</a:t>
            </a:r>
            <a:r>
              <a:rPr lang="en-US" altLang="zh-CN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</a:p>
          <a:p>
            <a:pPr>
              <a:lnSpc>
                <a:spcPct val="180000"/>
              </a:lnSpc>
            </a:pP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BC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</a:t>
            </a:r>
          </a:p>
          <a:p>
            <a:pPr>
              <a:lnSpc>
                <a:spcPct val="180000"/>
              </a:lnSpc>
            </a:pP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∴四边形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ABED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的面积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	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(4+8)×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	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	  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  <a:endParaRPr lang="zh-CN" altLang="en-US" sz="2400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32770" name="文本框 73732"/>
          <p:cNvSpPr txBox="1">
            <a:spLocks noChangeArrowheads="1"/>
          </p:cNvSpPr>
          <p:nvPr/>
        </p:nvSpPr>
        <p:spPr bwMode="auto">
          <a:xfrm>
            <a:off x="5754688" y="1276350"/>
            <a:ext cx="3898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 i="1">
                <a:latin typeface="Times New Roman" panose="02020603050405020304" pitchFamily="18" charset="0"/>
              </a:rPr>
              <a:t>A</a:t>
            </a:r>
          </a:p>
        </p:txBody>
      </p:sp>
      <p:sp>
        <p:nvSpPr>
          <p:cNvPr id="32771" name="文本框 73733"/>
          <p:cNvSpPr txBox="1">
            <a:spLocks noChangeArrowheads="1"/>
          </p:cNvSpPr>
          <p:nvPr/>
        </p:nvSpPr>
        <p:spPr bwMode="auto">
          <a:xfrm>
            <a:off x="5783263" y="2118122"/>
            <a:ext cx="3898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 i="1">
                <a:latin typeface="Times New Roman" panose="02020603050405020304" pitchFamily="18" charset="0"/>
              </a:rPr>
              <a:t>B</a:t>
            </a:r>
          </a:p>
        </p:txBody>
      </p:sp>
      <p:sp>
        <p:nvSpPr>
          <p:cNvPr id="32772" name="文本框 73734"/>
          <p:cNvSpPr txBox="1">
            <a:spLocks noChangeArrowheads="1"/>
          </p:cNvSpPr>
          <p:nvPr/>
        </p:nvSpPr>
        <p:spPr bwMode="auto">
          <a:xfrm>
            <a:off x="8153400" y="2160985"/>
            <a:ext cx="3898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 i="1">
                <a:latin typeface="Times New Roman" panose="02020603050405020304" pitchFamily="18" charset="0"/>
              </a:rPr>
              <a:t>C</a:t>
            </a:r>
          </a:p>
        </p:txBody>
      </p:sp>
      <p:sp>
        <p:nvSpPr>
          <p:cNvPr id="32773" name="文本框 73735"/>
          <p:cNvSpPr txBox="1">
            <a:spLocks noChangeArrowheads="1"/>
          </p:cNvSpPr>
          <p:nvPr/>
        </p:nvSpPr>
        <p:spPr bwMode="auto">
          <a:xfrm>
            <a:off x="8150226" y="1188244"/>
            <a:ext cx="40748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 i="1">
                <a:latin typeface="Times New Roman" panose="02020603050405020304" pitchFamily="18" charset="0"/>
              </a:rPr>
              <a:t>D</a:t>
            </a:r>
          </a:p>
        </p:txBody>
      </p:sp>
      <p:sp>
        <p:nvSpPr>
          <p:cNvPr id="32774" name="矩形 73736"/>
          <p:cNvSpPr>
            <a:spLocks noChangeArrowheads="1"/>
          </p:cNvSpPr>
          <p:nvPr/>
        </p:nvSpPr>
        <p:spPr bwMode="auto">
          <a:xfrm>
            <a:off x="6156326" y="1437085"/>
            <a:ext cx="2022475" cy="8763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0" hangingPunct="0"/>
            <a:endParaRPr lang="zh-CN" altLang="en-US"/>
          </a:p>
        </p:txBody>
      </p:sp>
      <p:sp>
        <p:nvSpPr>
          <p:cNvPr id="32775" name="直接连接符 73737"/>
          <p:cNvSpPr>
            <a:spLocks noChangeShapeType="1"/>
          </p:cNvSpPr>
          <p:nvPr/>
        </p:nvSpPr>
        <p:spPr bwMode="auto">
          <a:xfrm>
            <a:off x="6143626" y="1437085"/>
            <a:ext cx="2022475" cy="8763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hangingPunct="0"/>
            <a:endParaRPr lang="zh-CN" altLang="en-US"/>
          </a:p>
        </p:txBody>
      </p:sp>
      <p:sp>
        <p:nvSpPr>
          <p:cNvPr id="32776" name="直接连接符 73738"/>
          <p:cNvSpPr>
            <a:spLocks noChangeShapeType="1"/>
          </p:cNvSpPr>
          <p:nvPr/>
        </p:nvSpPr>
        <p:spPr bwMode="auto">
          <a:xfrm flipV="1">
            <a:off x="6156326" y="1437085"/>
            <a:ext cx="2022475" cy="8763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hangingPunct="0"/>
            <a:endParaRPr lang="zh-CN" altLang="en-US"/>
          </a:p>
        </p:txBody>
      </p:sp>
      <p:sp>
        <p:nvSpPr>
          <p:cNvPr id="32777" name="文本框 73739"/>
          <p:cNvSpPr txBox="1">
            <a:spLocks noChangeArrowheads="1"/>
          </p:cNvSpPr>
          <p:nvPr/>
        </p:nvSpPr>
        <p:spPr bwMode="auto">
          <a:xfrm>
            <a:off x="6950076" y="1858566"/>
            <a:ext cx="40748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 i="1">
                <a:latin typeface="Times New Roman" panose="02020603050405020304" pitchFamily="18" charset="0"/>
              </a:rPr>
              <a:t>O</a:t>
            </a:r>
          </a:p>
        </p:txBody>
      </p:sp>
      <p:sp>
        <p:nvSpPr>
          <p:cNvPr id="32778" name="直接连接符 73740"/>
          <p:cNvSpPr>
            <a:spLocks noChangeShapeType="1"/>
          </p:cNvSpPr>
          <p:nvPr/>
        </p:nvSpPr>
        <p:spPr bwMode="auto">
          <a:xfrm>
            <a:off x="6159501" y="2311004"/>
            <a:ext cx="2022475" cy="8763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hangingPunct="0"/>
            <a:endParaRPr lang="zh-CN" altLang="en-US"/>
          </a:p>
        </p:txBody>
      </p:sp>
      <p:sp>
        <p:nvSpPr>
          <p:cNvPr id="32779" name="直接连接符 73741"/>
          <p:cNvSpPr>
            <a:spLocks noChangeShapeType="1"/>
          </p:cNvSpPr>
          <p:nvPr/>
        </p:nvSpPr>
        <p:spPr bwMode="auto">
          <a:xfrm flipV="1">
            <a:off x="8174038" y="2268141"/>
            <a:ext cx="0" cy="91797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hangingPunct="0"/>
            <a:endParaRPr lang="zh-CN" altLang="en-US"/>
          </a:p>
        </p:txBody>
      </p:sp>
      <p:sp>
        <p:nvSpPr>
          <p:cNvPr id="32780" name="文本框 73742"/>
          <p:cNvSpPr txBox="1">
            <a:spLocks noChangeArrowheads="1"/>
          </p:cNvSpPr>
          <p:nvPr/>
        </p:nvSpPr>
        <p:spPr bwMode="auto">
          <a:xfrm>
            <a:off x="8213725" y="3024188"/>
            <a:ext cx="3898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 i="1">
                <a:latin typeface="Times New Roman" panose="02020603050405020304" pitchFamily="18" charset="0"/>
              </a:rPr>
              <a:t>E</a:t>
            </a:r>
          </a:p>
        </p:txBody>
      </p:sp>
      <p:graphicFrame>
        <p:nvGraphicFramePr>
          <p:cNvPr id="73746" name="对象 73745"/>
          <p:cNvGraphicFramePr/>
          <p:nvPr/>
        </p:nvGraphicFramePr>
        <p:xfrm>
          <a:off x="2752725" y="2031207"/>
          <a:ext cx="306388" cy="5941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08" r:id="rId3" imgW="203200" imgH="520700" progId="Equation.3">
                  <p:embed/>
                </p:oleObj>
              </mc:Choice>
              <mc:Fallback>
                <p:oleObj r:id="rId3" imgW="203200" imgH="520700" progId="Equation.3">
                  <p:embed/>
                  <p:pic>
                    <p:nvPicPr>
                      <p:cNvPr id="0" name="对象 73745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52725" y="2031207"/>
                        <a:ext cx="306388" cy="59412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3747" name="内容占位符 73746"/>
          <p:cNvGraphicFramePr>
            <a:graphicFrameLocks noGrp="1"/>
          </p:cNvGraphicFramePr>
          <p:nvPr>
            <p:ph sz="half" idx="1"/>
          </p:nvPr>
        </p:nvGraphicFramePr>
        <p:xfrm>
          <a:off x="1622425" y="3598863"/>
          <a:ext cx="3025775" cy="385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09" r:id="rId5" imgW="2654300" imgH="342900" progId="Equation.3">
                  <p:embed/>
                </p:oleObj>
              </mc:Choice>
              <mc:Fallback>
                <p:oleObj r:id="rId5" imgW="2654300" imgH="342900" progId="Equation.3">
                  <p:embed/>
                  <p:pic>
                    <p:nvPicPr>
                      <p:cNvPr id="0" name="内容占位符 73746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22425" y="3598863"/>
                        <a:ext cx="3025775" cy="3857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3753" name="内容占位符 73752"/>
          <p:cNvGraphicFramePr>
            <a:graphicFrameLocks noGrp="1"/>
          </p:cNvGraphicFramePr>
          <p:nvPr>
            <p:ph sz="half" idx="2"/>
          </p:nvPr>
        </p:nvGraphicFramePr>
        <p:xfrm>
          <a:off x="5227638" y="4137025"/>
          <a:ext cx="487362" cy="350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10" r:id="rId7" imgW="419100" imgH="304800" progId="Equation.3">
                  <p:embed/>
                </p:oleObj>
              </mc:Choice>
              <mc:Fallback>
                <p:oleObj r:id="rId7" imgW="419100" imgH="304800" progId="Equation.3">
                  <p:embed/>
                  <p:pic>
                    <p:nvPicPr>
                      <p:cNvPr id="0" name="内容占位符 73752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27638" y="4137025"/>
                        <a:ext cx="487362" cy="350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3751" name="对象 73750"/>
          <p:cNvGraphicFramePr/>
          <p:nvPr/>
        </p:nvGraphicFramePr>
        <p:xfrm>
          <a:off x="1547814" y="2031207"/>
          <a:ext cx="306387" cy="5941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11" r:id="rId9" imgW="203200" imgH="520700" progId="Equation.3">
                  <p:embed/>
                </p:oleObj>
              </mc:Choice>
              <mc:Fallback>
                <p:oleObj r:id="rId9" imgW="203200" imgH="520700" progId="Equation.3">
                  <p:embed/>
                  <p:pic>
                    <p:nvPicPr>
                      <p:cNvPr id="0" name="对象 73750"/>
                      <p:cNvPicPr>
                        <a:picLocks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7814" y="2031207"/>
                        <a:ext cx="306387" cy="59412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3752" name="对象 73751"/>
          <p:cNvGraphicFramePr/>
          <p:nvPr/>
        </p:nvGraphicFramePr>
        <p:xfrm>
          <a:off x="3678239" y="4018360"/>
          <a:ext cx="306387" cy="5941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12" r:id="rId11" imgW="203200" imgH="520700" progId="Equation.3">
                  <p:embed/>
                </p:oleObj>
              </mc:Choice>
              <mc:Fallback>
                <p:oleObj r:id="rId11" imgW="203200" imgH="520700" progId="Equation.3">
                  <p:embed/>
                  <p:pic>
                    <p:nvPicPr>
                      <p:cNvPr id="0" name="对象 73751"/>
                      <p:cNvPicPr>
                        <a:picLocks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78239" y="4018360"/>
                        <a:ext cx="306387" cy="59412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3759" name="对象 73758"/>
          <p:cNvGraphicFramePr/>
          <p:nvPr/>
        </p:nvGraphicFramePr>
        <p:xfrm>
          <a:off x="6227764" y="4137423"/>
          <a:ext cx="801687" cy="3500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13" r:id="rId13" imgW="520700" imgH="304800" progId="Equation.3">
                  <p:embed/>
                </p:oleObj>
              </mc:Choice>
              <mc:Fallback>
                <p:oleObj r:id="rId13" imgW="520700" imgH="304800" progId="Equation.3">
                  <p:embed/>
                  <p:pic>
                    <p:nvPicPr>
                      <p:cNvPr id="0" name="对象 73758"/>
                      <p:cNvPicPr>
                        <a:picLocks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27764" y="4137423"/>
                        <a:ext cx="801687" cy="35004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37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37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37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37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737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73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737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7373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7373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8" dur="500"/>
                                        <p:tgtEl>
                                          <p:spTgt spid="737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7373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6" dur="500"/>
                                        <p:tgtEl>
                                          <p:spTgt spid="737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9" dur="500"/>
                                        <p:tgtEl>
                                          <p:spTgt spid="737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2" dur="500"/>
                                        <p:tgtEl>
                                          <p:spTgt spid="737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33" name="Text Box 151"/>
          <p:cNvSpPr txBox="1">
            <a:spLocks noChangeArrowheads="1"/>
          </p:cNvSpPr>
          <p:nvPr/>
        </p:nvSpPr>
        <p:spPr bwMode="auto">
          <a:xfrm>
            <a:off x="107951" y="2625329"/>
            <a:ext cx="1509713" cy="313134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</a:ln>
        </p:spPr>
        <p:txBody>
          <a:bodyPr/>
          <a:lstStyle/>
          <a:p>
            <a:pPr algn="ctr"/>
            <a:r>
              <a:rPr lang="zh-CN" altLang="en-US" sz="2000">
                <a:latin typeface="黑体" panose="02010609060101010101" pitchFamily="49" charset="-122"/>
                <a:ea typeface="黑体" panose="02010609060101010101" pitchFamily="49" charset="-122"/>
              </a:rPr>
              <a:t>平行四边形</a:t>
            </a:r>
          </a:p>
        </p:txBody>
      </p:sp>
      <p:sp>
        <p:nvSpPr>
          <p:cNvPr id="17435" name="AutoShape 156"/>
          <p:cNvSpPr/>
          <p:nvPr/>
        </p:nvSpPr>
        <p:spPr bwMode="auto">
          <a:xfrm>
            <a:off x="3708400" y="2193132"/>
            <a:ext cx="71438" cy="1403747"/>
          </a:xfrm>
          <a:prstGeom prst="leftBrace">
            <a:avLst>
              <a:gd name="adj1" fmla="val 217847"/>
              <a:gd name="adj2" fmla="val 50000"/>
            </a:avLst>
          </a:prstGeom>
          <a:noFill/>
          <a:ln w="15875">
            <a:solidFill>
              <a:srgbClr val="000000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0" hangingPunct="0"/>
            <a:endParaRPr lang="zh-CN" altLang="en-US"/>
          </a:p>
        </p:txBody>
      </p:sp>
      <p:sp>
        <p:nvSpPr>
          <p:cNvPr id="17438" name="AutoShape 152"/>
          <p:cNvSpPr>
            <a:spLocks noChangeArrowheads="1"/>
          </p:cNvSpPr>
          <p:nvPr/>
        </p:nvSpPr>
        <p:spPr bwMode="auto">
          <a:xfrm>
            <a:off x="1660526" y="2678907"/>
            <a:ext cx="792163" cy="216694"/>
          </a:xfrm>
          <a:prstGeom prst="rightArrow">
            <a:avLst>
              <a:gd name="adj1" fmla="val 50000"/>
              <a:gd name="adj2" fmla="val 68493"/>
            </a:avLst>
          </a:prstGeom>
          <a:noFill/>
          <a:ln w="15875"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0" hangingPunct="0"/>
            <a:endParaRPr lang="zh-CN" altLang="en-US"/>
          </a:p>
        </p:txBody>
      </p:sp>
      <p:sp>
        <p:nvSpPr>
          <p:cNvPr id="17442" name="Text Box 151"/>
          <p:cNvSpPr txBox="1">
            <a:spLocks noChangeArrowheads="1"/>
          </p:cNvSpPr>
          <p:nvPr/>
        </p:nvSpPr>
        <p:spPr bwMode="auto">
          <a:xfrm>
            <a:off x="4787901" y="1340644"/>
            <a:ext cx="4284663" cy="43219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</a:ln>
        </p:spPr>
        <p:txBody>
          <a:bodyPr/>
          <a:lstStyle/>
          <a:p>
            <a:pPr algn="just"/>
            <a:r>
              <a:rPr lang="en-US" altLang="zh-CN" sz="2000" dirty="0">
                <a:latin typeface="黑体" panose="02010609060101010101" pitchFamily="49" charset="-122"/>
                <a:ea typeface="黑体" panose="02010609060101010101" pitchFamily="49" charset="-122"/>
              </a:rPr>
              <a:t>1.</a:t>
            </a:r>
            <a:r>
              <a:rPr lang="zh-CN" altLang="en-US" sz="2000" dirty="0">
                <a:latin typeface="黑体" panose="02010609060101010101" pitchFamily="49" charset="-122"/>
                <a:ea typeface="黑体" panose="02010609060101010101" pitchFamily="49" charset="-122"/>
              </a:rPr>
              <a:t>矩形是轴对称图形和中心对称图形</a:t>
            </a:r>
          </a:p>
        </p:txBody>
      </p:sp>
      <p:sp>
        <p:nvSpPr>
          <p:cNvPr id="17443" name="Text Box 151"/>
          <p:cNvSpPr txBox="1">
            <a:spLocks noChangeArrowheads="1"/>
          </p:cNvSpPr>
          <p:nvPr/>
        </p:nvSpPr>
        <p:spPr bwMode="auto">
          <a:xfrm>
            <a:off x="4818064" y="1933575"/>
            <a:ext cx="3938587" cy="37861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</a:ln>
        </p:spPr>
        <p:txBody>
          <a:bodyPr/>
          <a:lstStyle/>
          <a:p>
            <a:pPr algn="just"/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2.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矩形四个角都是直角</a:t>
            </a:r>
          </a:p>
        </p:txBody>
      </p:sp>
      <p:sp>
        <p:nvSpPr>
          <p:cNvPr id="17444" name="Text Box 151"/>
          <p:cNvSpPr txBox="1">
            <a:spLocks noChangeArrowheads="1"/>
          </p:cNvSpPr>
          <p:nvPr/>
        </p:nvSpPr>
        <p:spPr bwMode="auto">
          <a:xfrm>
            <a:off x="4818064" y="2484835"/>
            <a:ext cx="3933825" cy="4857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</a:ln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en-US" altLang="zh-CN" sz="2000" dirty="0">
                <a:latin typeface="黑体" panose="02010609060101010101" pitchFamily="49" charset="-122"/>
                <a:ea typeface="黑体" panose="02010609060101010101" pitchFamily="49" charset="-122"/>
              </a:rPr>
              <a:t>3.</a:t>
            </a:r>
            <a:r>
              <a:rPr lang="zh-CN" altLang="en-US" sz="2000" dirty="0">
                <a:latin typeface="黑体" panose="02010609060101010101" pitchFamily="49" charset="-122"/>
                <a:ea typeface="黑体" panose="02010609060101010101" pitchFamily="49" charset="-122"/>
              </a:rPr>
              <a:t>矩形的对角线相等且相互平分</a:t>
            </a:r>
          </a:p>
        </p:txBody>
      </p:sp>
      <p:sp>
        <p:nvSpPr>
          <p:cNvPr id="17445" name="Text Box 151"/>
          <p:cNvSpPr txBox="1">
            <a:spLocks noChangeArrowheads="1"/>
          </p:cNvSpPr>
          <p:nvPr/>
        </p:nvSpPr>
        <p:spPr bwMode="auto">
          <a:xfrm>
            <a:off x="2525713" y="2625329"/>
            <a:ext cx="1077912" cy="3238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</a:ln>
        </p:spPr>
        <p:txBody>
          <a:bodyPr/>
          <a:lstStyle/>
          <a:p>
            <a:pPr algn="ctr"/>
            <a:r>
              <a:rPr lang="zh-CN" altLang="en-US" sz="200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矩形</a:t>
            </a:r>
          </a:p>
        </p:txBody>
      </p:sp>
      <p:sp>
        <p:nvSpPr>
          <p:cNvPr id="17447" name="Text Box 151"/>
          <p:cNvSpPr txBox="1">
            <a:spLocks noChangeArrowheads="1"/>
          </p:cNvSpPr>
          <p:nvPr/>
        </p:nvSpPr>
        <p:spPr bwMode="auto">
          <a:xfrm>
            <a:off x="3521076" y="1997869"/>
            <a:ext cx="1222375" cy="3774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性质</a:t>
            </a:r>
          </a:p>
        </p:txBody>
      </p:sp>
      <p:sp>
        <p:nvSpPr>
          <p:cNvPr id="17449" name="AutoShape 156"/>
          <p:cNvSpPr/>
          <p:nvPr/>
        </p:nvSpPr>
        <p:spPr bwMode="auto">
          <a:xfrm>
            <a:off x="4500564" y="1545431"/>
            <a:ext cx="71437" cy="1296591"/>
          </a:xfrm>
          <a:prstGeom prst="leftBrace">
            <a:avLst>
              <a:gd name="adj1" fmla="val 201220"/>
              <a:gd name="adj2" fmla="val 50000"/>
            </a:avLst>
          </a:prstGeom>
          <a:noFill/>
          <a:ln w="15875">
            <a:solidFill>
              <a:srgbClr val="000000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0" hangingPunct="0"/>
            <a:endParaRPr lang="zh-CN" altLang="en-US"/>
          </a:p>
        </p:txBody>
      </p:sp>
      <p:sp>
        <p:nvSpPr>
          <p:cNvPr id="17450" name="Text Box 151"/>
          <p:cNvSpPr txBox="1">
            <a:spLocks noChangeArrowheads="1"/>
          </p:cNvSpPr>
          <p:nvPr/>
        </p:nvSpPr>
        <p:spPr bwMode="auto">
          <a:xfrm>
            <a:off x="1390650" y="3014663"/>
            <a:ext cx="1295400" cy="5405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r>
              <a:rPr lang="zh-CN" altLang="en-US" sz="16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有一个角是直角</a:t>
            </a:r>
          </a:p>
        </p:txBody>
      </p:sp>
      <p:sp>
        <p:nvSpPr>
          <p:cNvPr id="17451" name="Text Box 151"/>
          <p:cNvSpPr txBox="1">
            <a:spLocks noChangeArrowheads="1"/>
          </p:cNvSpPr>
          <p:nvPr/>
        </p:nvSpPr>
        <p:spPr bwMode="auto">
          <a:xfrm>
            <a:off x="3563939" y="3381375"/>
            <a:ext cx="1222375" cy="3774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转换</a:t>
            </a:r>
          </a:p>
        </p:txBody>
      </p:sp>
      <p:sp>
        <p:nvSpPr>
          <p:cNvPr id="17452" name="AutoShape 156"/>
          <p:cNvSpPr/>
          <p:nvPr/>
        </p:nvSpPr>
        <p:spPr bwMode="auto">
          <a:xfrm>
            <a:off x="4572001" y="3219451"/>
            <a:ext cx="144463" cy="756047"/>
          </a:xfrm>
          <a:prstGeom prst="leftBrace">
            <a:avLst>
              <a:gd name="adj1" fmla="val 58021"/>
              <a:gd name="adj2" fmla="val 50000"/>
            </a:avLst>
          </a:prstGeom>
          <a:noFill/>
          <a:ln w="15875">
            <a:solidFill>
              <a:srgbClr val="000000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0" hangingPunct="0"/>
            <a:endParaRPr lang="zh-CN" altLang="en-US"/>
          </a:p>
        </p:txBody>
      </p:sp>
      <p:sp>
        <p:nvSpPr>
          <p:cNvPr id="17453" name="Text Box 151"/>
          <p:cNvSpPr txBox="1">
            <a:spLocks noChangeArrowheads="1"/>
          </p:cNvSpPr>
          <p:nvPr/>
        </p:nvSpPr>
        <p:spPr bwMode="auto">
          <a:xfrm>
            <a:off x="4787901" y="3165873"/>
            <a:ext cx="1800225" cy="37861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</a:ln>
        </p:spPr>
        <p:txBody>
          <a:bodyPr/>
          <a:lstStyle/>
          <a:p>
            <a:pPr algn="just"/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直角三角形</a:t>
            </a:r>
          </a:p>
        </p:txBody>
      </p:sp>
      <p:sp>
        <p:nvSpPr>
          <p:cNvPr id="17454" name="Text Box 151"/>
          <p:cNvSpPr txBox="1">
            <a:spLocks noChangeArrowheads="1"/>
          </p:cNvSpPr>
          <p:nvPr/>
        </p:nvSpPr>
        <p:spPr bwMode="auto">
          <a:xfrm>
            <a:off x="4787901" y="3706416"/>
            <a:ext cx="1800225" cy="37861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</a:ln>
        </p:spPr>
        <p:txBody>
          <a:bodyPr/>
          <a:lstStyle/>
          <a:p>
            <a:pPr algn="just"/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等腰三角形</a:t>
            </a:r>
          </a:p>
        </p:txBody>
      </p:sp>
      <p:sp>
        <p:nvSpPr>
          <p:cNvPr id="33807" name="矩形 80"/>
          <p:cNvSpPr>
            <a:spLocks noChangeArrowheads="1"/>
          </p:cNvSpPr>
          <p:nvPr/>
        </p:nvSpPr>
        <p:spPr bwMode="auto">
          <a:xfrm>
            <a:off x="115888" y="10716"/>
            <a:ext cx="111440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b="1" dirty="0">
                <a:solidFill>
                  <a:srgbClr val="228989"/>
                </a:solidFill>
                <a:ea typeface="方正姚体" panose="02010601030101010101" pitchFamily="2" charset="-122"/>
              </a:rPr>
              <a:t>课堂小结</a:t>
            </a:r>
            <a:endParaRPr lang="zh-CN" altLang="en-US" dirty="0">
              <a:solidFill>
                <a:srgbClr val="22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4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7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74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74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7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7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174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7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7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7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74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174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174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174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33" grpId="0" animBg="1"/>
      <p:bldP spid="17442" grpId="0" animBg="1"/>
      <p:bldP spid="17443" grpId="0" animBg="1"/>
      <p:bldP spid="17444" grpId="0" animBg="1"/>
      <p:bldP spid="17445" grpId="0" animBg="1"/>
      <p:bldP spid="17447" grpId="0"/>
      <p:bldP spid="17450" grpId="0"/>
      <p:bldP spid="17451" grpId="0"/>
      <p:bldP spid="17453" grpId="0" animBg="1"/>
      <p:bldP spid="1745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80" name="图片 22579" descr="f56c2fe6ce4ee644-ba80a7c5e73e8f32-8065a610aa9234b0640986847104a22c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651501" y="1784748"/>
            <a:ext cx="3095625" cy="15442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59" name="Text Box 3"/>
          <p:cNvSpPr txBox="1">
            <a:spLocks noChangeArrowheads="1"/>
          </p:cNvSpPr>
          <p:nvPr/>
        </p:nvSpPr>
        <p:spPr bwMode="auto">
          <a:xfrm>
            <a:off x="101601" y="433388"/>
            <a:ext cx="8805863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">
              <a:lnSpc>
                <a:spcPct val="150000"/>
              </a:lnSpc>
              <a:spcBef>
                <a:spcPct val="50000"/>
              </a:spcBef>
            </a:pPr>
            <a:r>
              <a:rPr lang="zh-CN" altLang="en-US" sz="2400" b="1">
                <a:solidFill>
                  <a:srgbClr val="149494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问题</a:t>
            </a:r>
            <a:r>
              <a:rPr lang="en-US" altLang="zh-CN" sz="2400" b="1">
                <a:solidFill>
                  <a:srgbClr val="149494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1:</a:t>
            </a: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观察下面的图形</a:t>
            </a:r>
            <a:r>
              <a:rPr lang="en-US" altLang="zh-CN" sz="2400"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它们都是一种特殊的平行四边形</a:t>
            </a:r>
            <a:r>
              <a:rPr lang="en-US" altLang="zh-CN" sz="2400"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请你说</a:t>
            </a:r>
          </a:p>
          <a:p>
            <a:pPr fontAlgn="b">
              <a:lnSpc>
                <a:spcPct val="150000"/>
              </a:lnSpc>
              <a:spcBef>
                <a:spcPct val="50000"/>
              </a:spcBef>
            </a:pP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     一说他们的特殊之处</a:t>
            </a:r>
            <a:r>
              <a:rPr lang="en-US" altLang="zh-CN" sz="2400"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</a:p>
        </p:txBody>
      </p:sp>
      <p:pic>
        <p:nvPicPr>
          <p:cNvPr id="22572" name="图片 22571" descr="3b78c805e5bbbc07-95fe0163982de027-cd4d29ae0a7bc14a096f69ac59577c2d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23851" y="1675210"/>
            <a:ext cx="2447925" cy="18359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73" name="图片 22572" descr="45103462c1e70dc5-527e09f437ca8230-78774c1f623bae4a97ba831387a91f70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771775" y="1676400"/>
            <a:ext cx="2590800" cy="17133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74" name="矩形 22573"/>
          <p:cNvSpPr>
            <a:spLocks noChangeArrowheads="1"/>
          </p:cNvSpPr>
          <p:nvPr/>
        </p:nvSpPr>
        <p:spPr bwMode="auto">
          <a:xfrm>
            <a:off x="971551" y="1720453"/>
            <a:ext cx="1152525" cy="1727597"/>
          </a:xfrm>
          <a:prstGeom prst="rect">
            <a:avLst/>
          </a:prstGeom>
          <a:solidFill>
            <a:schemeClr val="accent1"/>
          </a:solidFill>
          <a:ln w="25400">
            <a:solidFill>
              <a:srgbClr val="FF0000"/>
            </a:solidFill>
            <a:miter lim="800000"/>
          </a:ln>
        </p:spPr>
        <p:txBody>
          <a:bodyPr/>
          <a:lstStyle/>
          <a:p>
            <a:pPr eaLnBrk="0" hangingPunct="0"/>
            <a:endParaRPr lang="zh-CN" altLang="en-US"/>
          </a:p>
        </p:txBody>
      </p:sp>
      <p:sp>
        <p:nvSpPr>
          <p:cNvPr id="22575" name="矩形 22574"/>
          <p:cNvSpPr>
            <a:spLocks noChangeArrowheads="1"/>
          </p:cNvSpPr>
          <p:nvPr/>
        </p:nvSpPr>
        <p:spPr bwMode="auto">
          <a:xfrm>
            <a:off x="2871788" y="1839517"/>
            <a:ext cx="2305050" cy="1458515"/>
          </a:xfrm>
          <a:prstGeom prst="rect">
            <a:avLst/>
          </a:prstGeom>
          <a:solidFill>
            <a:schemeClr val="accent1"/>
          </a:solidFill>
          <a:ln w="25400">
            <a:solidFill>
              <a:srgbClr val="0000FF"/>
            </a:solidFill>
            <a:miter lim="800000"/>
          </a:ln>
        </p:spPr>
        <p:txBody>
          <a:bodyPr/>
          <a:lstStyle/>
          <a:p>
            <a:pPr eaLnBrk="0" hangingPunct="0"/>
            <a:endParaRPr lang="zh-CN" altLang="en-US"/>
          </a:p>
        </p:txBody>
      </p:sp>
      <p:sp>
        <p:nvSpPr>
          <p:cNvPr id="22578" name="矩形 22577"/>
          <p:cNvSpPr>
            <a:spLocks noChangeArrowheads="1"/>
          </p:cNvSpPr>
          <p:nvPr/>
        </p:nvSpPr>
        <p:spPr bwMode="auto">
          <a:xfrm>
            <a:off x="5781676" y="1957388"/>
            <a:ext cx="2879725" cy="1295400"/>
          </a:xfrm>
          <a:prstGeom prst="rect">
            <a:avLst/>
          </a:prstGeom>
          <a:solidFill>
            <a:schemeClr val="accent1"/>
          </a:solidFill>
          <a:ln w="25400">
            <a:solidFill>
              <a:srgbClr val="808000"/>
            </a:solidFill>
            <a:miter lim="800000"/>
          </a:ln>
        </p:spPr>
        <p:txBody>
          <a:bodyPr/>
          <a:lstStyle/>
          <a:p>
            <a:pPr eaLnBrk="0" hangingPunct="0"/>
            <a:endParaRPr lang="zh-CN" altLang="en-US"/>
          </a:p>
        </p:txBody>
      </p:sp>
      <p:sp>
        <p:nvSpPr>
          <p:cNvPr id="22582" name="Text Box 3"/>
          <p:cNvSpPr txBox="1"/>
          <p:nvPr/>
        </p:nvSpPr>
        <p:spPr>
          <a:xfrm>
            <a:off x="268288" y="3729038"/>
            <a:ext cx="8496300" cy="646331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fontAlgn="b">
              <a:lnSpc>
                <a:spcPct val="150000"/>
              </a:lnSpc>
              <a:spcBef>
                <a:spcPct val="50000"/>
              </a:spcBef>
            </a:pPr>
            <a:r>
              <a:rPr lang="zh-CN" altLang="en-US" sz="2400" b="1" noProof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问题</a:t>
            </a:r>
            <a:r>
              <a:rPr lang="en-US" altLang="zh-CN" sz="2400" b="1" noProof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2</a:t>
            </a:r>
            <a:r>
              <a:rPr lang="zh-CN" altLang="en-US" sz="2400" b="1" noProof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：</a:t>
            </a:r>
            <a:r>
              <a:rPr lang="zh-CN" altLang="en-US" sz="2400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你能举出生活中的一些此种图形的实例吗？</a:t>
            </a:r>
            <a:endParaRPr lang="zh-CN" altLang="en-US" sz="2400" noProof="1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22583" name="矩形 22582"/>
          <p:cNvSpPr>
            <a:spLocks noChangeArrowheads="1"/>
          </p:cNvSpPr>
          <p:nvPr/>
        </p:nvSpPr>
        <p:spPr bwMode="auto">
          <a:xfrm>
            <a:off x="971550" y="1720454"/>
            <a:ext cx="215900" cy="161925"/>
          </a:xfrm>
          <a:prstGeom prst="rect">
            <a:avLst/>
          </a:prstGeom>
          <a:solidFill>
            <a:schemeClr val="accent1"/>
          </a:solidFill>
          <a:ln w="25400">
            <a:solidFill>
              <a:srgbClr val="FF0000"/>
            </a:solidFill>
            <a:miter lim="800000"/>
          </a:ln>
        </p:spPr>
        <p:txBody>
          <a:bodyPr wrap="none" anchor="ctr"/>
          <a:lstStyle/>
          <a:p>
            <a:pPr algn="ctr"/>
            <a:endParaRPr lang="zh-CN" altLang="en-US"/>
          </a:p>
        </p:txBody>
      </p:sp>
      <p:sp>
        <p:nvSpPr>
          <p:cNvPr id="22584" name="矩形 22583"/>
          <p:cNvSpPr>
            <a:spLocks noChangeArrowheads="1"/>
          </p:cNvSpPr>
          <p:nvPr/>
        </p:nvSpPr>
        <p:spPr bwMode="auto">
          <a:xfrm>
            <a:off x="2871788" y="1838325"/>
            <a:ext cx="215900" cy="161925"/>
          </a:xfrm>
          <a:prstGeom prst="rect">
            <a:avLst/>
          </a:prstGeom>
          <a:solidFill>
            <a:schemeClr val="accent1"/>
          </a:solidFill>
          <a:ln w="25400">
            <a:solidFill>
              <a:srgbClr val="0000FF"/>
            </a:solidFill>
            <a:miter lim="800000"/>
          </a:ln>
        </p:spPr>
        <p:txBody>
          <a:bodyPr wrap="none" anchor="ctr"/>
          <a:lstStyle/>
          <a:p>
            <a:pPr algn="ctr"/>
            <a:endParaRPr lang="zh-CN" altLang="en-US"/>
          </a:p>
        </p:txBody>
      </p:sp>
      <p:sp>
        <p:nvSpPr>
          <p:cNvPr id="22585" name="矩形 22584"/>
          <p:cNvSpPr>
            <a:spLocks noChangeArrowheads="1"/>
          </p:cNvSpPr>
          <p:nvPr/>
        </p:nvSpPr>
        <p:spPr bwMode="auto">
          <a:xfrm>
            <a:off x="5781675" y="1958578"/>
            <a:ext cx="215900" cy="161925"/>
          </a:xfrm>
          <a:prstGeom prst="rect">
            <a:avLst/>
          </a:prstGeom>
          <a:solidFill>
            <a:schemeClr val="accent1"/>
          </a:solidFill>
          <a:ln w="25400">
            <a:solidFill>
              <a:srgbClr val="808000"/>
            </a:solidFill>
            <a:miter lim="800000"/>
          </a:ln>
        </p:spPr>
        <p:txBody>
          <a:bodyPr wrap="none" anchor="ctr"/>
          <a:lstStyle/>
          <a:p>
            <a:pPr algn="ctr"/>
            <a:endParaRPr lang="zh-CN" altLang="en-US"/>
          </a:p>
        </p:txBody>
      </p:sp>
      <p:sp>
        <p:nvSpPr>
          <p:cNvPr id="12300" name="矩形 80"/>
          <p:cNvSpPr>
            <a:spLocks noChangeArrowheads="1"/>
          </p:cNvSpPr>
          <p:nvPr/>
        </p:nvSpPr>
        <p:spPr bwMode="auto">
          <a:xfrm>
            <a:off x="109538" y="0"/>
            <a:ext cx="111440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b="1">
                <a:solidFill>
                  <a:srgbClr val="228989"/>
                </a:solidFill>
                <a:ea typeface="方正姚体" panose="02010601030101010101" pitchFamily="2" charset="-122"/>
              </a:rPr>
              <a:t>导入新课</a:t>
            </a:r>
            <a:endParaRPr lang="zh-CN" altLang="en-US">
              <a:solidFill>
                <a:srgbClr val="228989"/>
              </a:solidFill>
            </a:endParaRPr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2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25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225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22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225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225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22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4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8" dur="500"/>
                                        <p:tgtEl>
                                          <p:spTgt spid="225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22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225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000"/>
                            </p:stCondLst>
                            <p:childTnLst>
                              <p:par>
                                <p:cTn id="4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225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59" grpId="0"/>
      <p:bldP spid="22582" grpId="1"/>
      <p:bldP spid="22583" grpId="0" bldLvl="0" animBg="1"/>
      <p:bldP spid="22584" grpId="0" bldLvl="0" animBg="1"/>
      <p:bldP spid="22585" grpId="0" bldLvl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313" name="组合 6147"/>
          <p:cNvGrpSpPr/>
          <p:nvPr/>
        </p:nvGrpSpPr>
        <p:grpSpPr bwMode="auto">
          <a:xfrm>
            <a:off x="395288" y="250031"/>
            <a:ext cx="2537135" cy="739246"/>
            <a:chOff x="0" y="0"/>
            <a:chExt cx="3997" cy="1551"/>
          </a:xfrm>
        </p:grpSpPr>
        <p:sp>
          <p:nvSpPr>
            <p:cNvPr id="13314" name="矩形 7"/>
            <p:cNvSpPr>
              <a:spLocks noChangeArrowheads="1"/>
            </p:cNvSpPr>
            <p:nvPr/>
          </p:nvSpPr>
          <p:spPr bwMode="auto">
            <a:xfrm>
              <a:off x="882" y="0"/>
              <a:ext cx="2634" cy="1200"/>
            </a:xfrm>
            <a:custGeom>
              <a:avLst/>
              <a:gdLst>
                <a:gd name="T0" fmla="*/ 0 w 2520280"/>
                <a:gd name="T1" fmla="*/ 1872208 h 1872208"/>
                <a:gd name="T2" fmla="*/ 2520280 w 2520280"/>
                <a:gd name="T3" fmla="*/ 1872208 h 1872208"/>
                <a:gd name="T4" fmla="*/ 0 w 2520280"/>
                <a:gd name="T5" fmla="*/ 1872208 h 1872208"/>
                <a:gd name="T6" fmla="*/ 0 w 2520280"/>
                <a:gd name="T7" fmla="*/ 0 h 1872208"/>
                <a:gd name="T8" fmla="*/ 916 w 2520280"/>
                <a:gd name="T9" fmla="*/ 0 h 1872208"/>
                <a:gd name="T10" fmla="*/ 0 w 2520280"/>
                <a:gd name="T11" fmla="*/ 0 h 1872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20280" h="1872208">
                  <a:moveTo>
                    <a:pt x="0" y="1872208"/>
                  </a:moveTo>
                  <a:lnTo>
                    <a:pt x="2520280" y="1872208"/>
                  </a:lnTo>
                  <a:lnTo>
                    <a:pt x="0" y="1872208"/>
                  </a:lnTo>
                  <a:close/>
                  <a:moveTo>
                    <a:pt x="0" y="0"/>
                  </a:moveTo>
                  <a:lnTo>
                    <a:pt x="916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sq">
              <a:solidFill>
                <a:srgbClr val="DDDDDD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315" name="任意多边形 16"/>
            <p:cNvSpPr>
              <a:spLocks noChangeArrowheads="1"/>
            </p:cNvSpPr>
            <p:nvPr/>
          </p:nvSpPr>
          <p:spPr bwMode="auto">
            <a:xfrm>
              <a:off x="0" y="454"/>
              <a:ext cx="826" cy="760"/>
            </a:xfrm>
            <a:custGeom>
              <a:avLst/>
              <a:gdLst>
                <a:gd name="T0" fmla="*/ 0 w 696310"/>
                <a:gd name="T1" fmla="*/ 0 h 696310"/>
                <a:gd name="T2" fmla="*/ 459827 w 696310"/>
                <a:gd name="T3" fmla="*/ 0 h 696310"/>
                <a:gd name="T4" fmla="*/ 459827 w 696310"/>
                <a:gd name="T5" fmla="*/ 236483 h 696310"/>
                <a:gd name="T6" fmla="*/ 696310 w 696310"/>
                <a:gd name="T7" fmla="*/ 236483 h 696310"/>
                <a:gd name="T8" fmla="*/ 696310 w 696310"/>
                <a:gd name="T9" fmla="*/ 696310 h 696310"/>
                <a:gd name="T10" fmla="*/ 0 w 696310"/>
                <a:gd name="T11" fmla="*/ 696310 h 696310"/>
                <a:gd name="T12" fmla="*/ 0 w 696310"/>
                <a:gd name="T13" fmla="*/ 0 h 696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96310" h="696310">
                  <a:moveTo>
                    <a:pt x="0" y="0"/>
                  </a:moveTo>
                  <a:lnTo>
                    <a:pt x="459827" y="0"/>
                  </a:lnTo>
                  <a:lnTo>
                    <a:pt x="459827" y="236483"/>
                  </a:lnTo>
                  <a:lnTo>
                    <a:pt x="696310" y="236483"/>
                  </a:lnTo>
                  <a:lnTo>
                    <a:pt x="696310" y="696310"/>
                  </a:lnTo>
                  <a:lnTo>
                    <a:pt x="0" y="69631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316" name="矩形 17"/>
            <p:cNvSpPr>
              <a:spLocks noChangeArrowheads="1"/>
            </p:cNvSpPr>
            <p:nvPr/>
          </p:nvSpPr>
          <p:spPr bwMode="auto">
            <a:xfrm>
              <a:off x="570" y="374"/>
              <a:ext cx="258" cy="265"/>
            </a:xfrm>
            <a:prstGeom prst="rect">
              <a:avLst/>
            </a:prstGeom>
            <a:solidFill>
              <a:srgbClr val="008080">
                <a:alpha val="5098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215900" rIns="179705" bIns="0" anchor="ctr"/>
            <a:lstStyle/>
            <a:p>
              <a:pPr algn="ctr"/>
              <a:endParaRPr lang="zh-CN" altLang="en-US" sz="400">
                <a:solidFill>
                  <a:srgbClr val="FFFFFF"/>
                </a:solidFill>
                <a:ea typeface="微软雅黑" panose="020B0503020204020204" pitchFamily="34" charset="-122"/>
              </a:endParaRPr>
            </a:p>
          </p:txBody>
        </p:sp>
        <p:sp>
          <p:nvSpPr>
            <p:cNvPr id="13317" name="文本框 6151"/>
            <p:cNvSpPr txBox="1">
              <a:spLocks noChangeArrowheads="1"/>
            </p:cNvSpPr>
            <p:nvPr/>
          </p:nvSpPr>
          <p:spPr bwMode="auto">
            <a:xfrm>
              <a:off x="878" y="432"/>
              <a:ext cx="3119" cy="10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en-US" sz="2800" b="1" dirty="0">
                  <a:solidFill>
                    <a:srgbClr val="00666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矩形的定义</a:t>
              </a:r>
            </a:p>
          </p:txBody>
        </p:sp>
        <p:sp>
          <p:nvSpPr>
            <p:cNvPr id="13318" name="文本框 6152"/>
            <p:cNvSpPr txBox="1">
              <a:spLocks noChangeArrowheads="1"/>
            </p:cNvSpPr>
            <p:nvPr/>
          </p:nvSpPr>
          <p:spPr bwMode="auto">
            <a:xfrm>
              <a:off x="0" y="453"/>
              <a:ext cx="872" cy="10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zh-CN" altLang="en-US" sz="2800">
                  <a:solidFill>
                    <a:schemeClr val="accent1"/>
                  </a:solidFill>
                  <a:ea typeface="微软雅黑" panose="020B0503020204020204" pitchFamily="34" charset="-122"/>
                </a:rPr>
                <a:t>一</a:t>
              </a:r>
            </a:p>
          </p:txBody>
        </p:sp>
      </p:grpSp>
      <p:sp>
        <p:nvSpPr>
          <p:cNvPr id="13319" name="矩形 6224"/>
          <p:cNvSpPr>
            <a:spLocks noChangeArrowheads="1"/>
          </p:cNvSpPr>
          <p:nvPr/>
        </p:nvSpPr>
        <p:spPr bwMode="auto">
          <a:xfrm>
            <a:off x="323851" y="1006078"/>
            <a:ext cx="8640763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dirty="0">
                <a:solidFill>
                  <a:srgbClr val="149494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活动：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利用一个活动的平行四边形教具演示</a:t>
            </a:r>
            <a:r>
              <a:rPr 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使平行四边形的一个内角变化,请同学们注意观察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  <a:endParaRPr lang="zh-CN" altLang="en-US" sz="24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grpSp>
        <p:nvGrpSpPr>
          <p:cNvPr id="6262" name="组合 6261"/>
          <p:cNvGrpSpPr/>
          <p:nvPr/>
        </p:nvGrpSpPr>
        <p:grpSpPr bwMode="auto">
          <a:xfrm>
            <a:off x="741363" y="2280048"/>
            <a:ext cx="2608262" cy="1425178"/>
            <a:chOff x="3923" y="2024"/>
            <a:chExt cx="1643" cy="1197"/>
          </a:xfrm>
        </p:grpSpPr>
        <p:grpSp>
          <p:nvGrpSpPr>
            <p:cNvPr id="13321" name="组合 6257"/>
            <p:cNvGrpSpPr/>
            <p:nvPr/>
          </p:nvGrpSpPr>
          <p:grpSpPr bwMode="auto">
            <a:xfrm>
              <a:off x="3923" y="2024"/>
              <a:ext cx="1643" cy="1197"/>
              <a:chOff x="1610" y="1961"/>
              <a:chExt cx="1643" cy="1197"/>
            </a:xfrm>
          </p:grpSpPr>
          <p:sp>
            <p:nvSpPr>
              <p:cNvPr id="13322" name="矩形 6238"/>
              <p:cNvSpPr>
                <a:spLocks noChangeArrowheads="1"/>
              </p:cNvSpPr>
              <p:nvPr/>
            </p:nvSpPr>
            <p:spPr bwMode="auto">
              <a:xfrm>
                <a:off x="1620" y="2903"/>
                <a:ext cx="1633" cy="91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eaLnBrk="0" hangingPunct="0"/>
                <a:endParaRPr lang="zh-CN" altLang="en-US"/>
              </a:p>
            </p:txBody>
          </p:sp>
          <p:sp>
            <p:nvSpPr>
              <p:cNvPr id="13323" name="椭圆 6243"/>
              <p:cNvSpPr>
                <a:spLocks noChangeArrowheads="1"/>
              </p:cNvSpPr>
              <p:nvPr/>
            </p:nvSpPr>
            <p:spPr bwMode="auto">
              <a:xfrm>
                <a:off x="2754" y="2927"/>
                <a:ext cx="46" cy="46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</a:ln>
            </p:spPr>
            <p:txBody>
              <a:bodyPr/>
              <a:lstStyle/>
              <a:p>
                <a:pPr eaLnBrk="0" hangingPunct="0"/>
                <a:endParaRPr lang="zh-CN" altLang="en-US"/>
              </a:p>
            </p:txBody>
          </p:sp>
          <p:sp>
            <p:nvSpPr>
              <p:cNvPr id="13324" name="椭圆 6244"/>
              <p:cNvSpPr>
                <a:spLocks noChangeArrowheads="1"/>
              </p:cNvSpPr>
              <p:nvPr/>
            </p:nvSpPr>
            <p:spPr bwMode="auto">
              <a:xfrm>
                <a:off x="1937" y="2924"/>
                <a:ext cx="46" cy="46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</a:ln>
            </p:spPr>
            <p:txBody>
              <a:bodyPr/>
              <a:lstStyle/>
              <a:p>
                <a:pPr eaLnBrk="0" hangingPunct="0"/>
                <a:endParaRPr lang="zh-CN" altLang="en-US"/>
              </a:p>
            </p:txBody>
          </p:sp>
          <p:sp>
            <p:nvSpPr>
              <p:cNvPr id="13325" name="矩形 6245"/>
              <p:cNvSpPr>
                <a:spLocks noChangeArrowheads="1"/>
              </p:cNvSpPr>
              <p:nvPr/>
            </p:nvSpPr>
            <p:spPr bwMode="auto">
              <a:xfrm>
                <a:off x="1610" y="2160"/>
                <a:ext cx="1633" cy="91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prstDash val="dash"/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eaLnBrk="0" hangingPunct="0"/>
                <a:endParaRPr lang="zh-CN" altLang="en-US"/>
              </a:p>
            </p:txBody>
          </p:sp>
          <p:sp>
            <p:nvSpPr>
              <p:cNvPr id="13326" name="椭圆 6246"/>
              <p:cNvSpPr>
                <a:spLocks noChangeArrowheads="1"/>
              </p:cNvSpPr>
              <p:nvPr/>
            </p:nvSpPr>
            <p:spPr bwMode="auto">
              <a:xfrm>
                <a:off x="2744" y="2183"/>
                <a:ext cx="46" cy="46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</a:ln>
            </p:spPr>
            <p:txBody>
              <a:bodyPr/>
              <a:lstStyle/>
              <a:p>
                <a:pPr eaLnBrk="0" hangingPunct="0"/>
                <a:endParaRPr lang="zh-CN" altLang="en-US"/>
              </a:p>
            </p:txBody>
          </p:sp>
          <p:sp>
            <p:nvSpPr>
              <p:cNvPr id="13327" name="椭圆 6247"/>
              <p:cNvSpPr>
                <a:spLocks noChangeArrowheads="1"/>
              </p:cNvSpPr>
              <p:nvPr/>
            </p:nvSpPr>
            <p:spPr bwMode="auto">
              <a:xfrm>
                <a:off x="1927" y="2180"/>
                <a:ext cx="46" cy="46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</a:ln>
            </p:spPr>
            <p:txBody>
              <a:bodyPr/>
              <a:lstStyle/>
              <a:p>
                <a:pPr eaLnBrk="0" hangingPunct="0"/>
                <a:endParaRPr lang="zh-CN" altLang="en-US"/>
              </a:p>
            </p:txBody>
          </p:sp>
          <p:sp>
            <p:nvSpPr>
              <p:cNvPr id="13328" name="矩形 6248"/>
              <p:cNvSpPr>
                <a:spLocks noChangeArrowheads="1"/>
              </p:cNvSpPr>
              <p:nvPr/>
            </p:nvSpPr>
            <p:spPr bwMode="auto">
              <a:xfrm>
                <a:off x="1909" y="1979"/>
                <a:ext cx="91" cy="1179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prstDash val="dash"/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eaLnBrk="0" hangingPunct="0"/>
                <a:endParaRPr lang="zh-CN" altLang="en-US"/>
              </a:p>
            </p:txBody>
          </p:sp>
          <p:sp>
            <p:nvSpPr>
              <p:cNvPr id="13329" name="矩形 6249"/>
              <p:cNvSpPr>
                <a:spLocks noChangeArrowheads="1"/>
              </p:cNvSpPr>
              <p:nvPr/>
            </p:nvSpPr>
            <p:spPr bwMode="auto">
              <a:xfrm>
                <a:off x="2726" y="1961"/>
                <a:ext cx="91" cy="1179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prstDash val="dash"/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eaLnBrk="0" hangingPunct="0"/>
                <a:endParaRPr lang="zh-CN" altLang="en-US"/>
              </a:p>
            </p:txBody>
          </p:sp>
        </p:grpSp>
        <p:grpSp>
          <p:nvGrpSpPr>
            <p:cNvPr id="13330" name="组合 6256"/>
            <p:cNvGrpSpPr/>
            <p:nvPr/>
          </p:nvGrpSpPr>
          <p:grpSpPr bwMode="auto">
            <a:xfrm>
              <a:off x="4319" y="2314"/>
              <a:ext cx="94" cy="90"/>
              <a:chOff x="1973" y="2251"/>
              <a:chExt cx="94" cy="90"/>
            </a:xfrm>
          </p:grpSpPr>
          <p:sp>
            <p:nvSpPr>
              <p:cNvPr id="13331" name="直接连接符 6253"/>
              <p:cNvSpPr>
                <a:spLocks noChangeShapeType="1"/>
              </p:cNvSpPr>
              <p:nvPr/>
            </p:nvSpPr>
            <p:spPr bwMode="auto">
              <a:xfrm>
                <a:off x="1973" y="2341"/>
                <a:ext cx="91" cy="0"/>
              </a:xfrm>
              <a:prstGeom prst="line">
                <a:avLst/>
              </a:prstGeom>
              <a:noFill/>
              <a:ln w="25400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/>
                <a:endParaRPr lang="zh-CN" altLang="en-US"/>
              </a:p>
            </p:txBody>
          </p:sp>
          <p:sp>
            <p:nvSpPr>
              <p:cNvPr id="13332" name="直接连接符 6254"/>
              <p:cNvSpPr>
                <a:spLocks noChangeShapeType="1"/>
              </p:cNvSpPr>
              <p:nvPr/>
            </p:nvSpPr>
            <p:spPr bwMode="auto">
              <a:xfrm flipV="1">
                <a:off x="2067" y="2251"/>
                <a:ext cx="0" cy="90"/>
              </a:xfrm>
              <a:prstGeom prst="line">
                <a:avLst/>
              </a:prstGeom>
              <a:noFill/>
              <a:ln w="25400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/>
                <a:endParaRPr lang="zh-CN" altLang="en-US"/>
              </a:p>
            </p:txBody>
          </p:sp>
        </p:grpSp>
      </p:grpSp>
      <p:grpSp>
        <p:nvGrpSpPr>
          <p:cNvPr id="13333" name="组合 6262"/>
          <p:cNvGrpSpPr/>
          <p:nvPr/>
        </p:nvGrpSpPr>
        <p:grpSpPr bwMode="auto">
          <a:xfrm>
            <a:off x="755651" y="2409825"/>
            <a:ext cx="2735263" cy="1350169"/>
            <a:chOff x="1619" y="2069"/>
            <a:chExt cx="1723" cy="1134"/>
          </a:xfrm>
        </p:grpSpPr>
        <p:grpSp>
          <p:nvGrpSpPr>
            <p:cNvPr id="13334" name="组合 6251"/>
            <p:cNvGrpSpPr/>
            <p:nvPr/>
          </p:nvGrpSpPr>
          <p:grpSpPr bwMode="auto">
            <a:xfrm>
              <a:off x="1619" y="2069"/>
              <a:ext cx="1723" cy="1134"/>
              <a:chOff x="604" y="2069"/>
              <a:chExt cx="1723" cy="1134"/>
            </a:xfrm>
          </p:grpSpPr>
          <p:sp>
            <p:nvSpPr>
              <p:cNvPr id="13335" name="矩形 6227"/>
              <p:cNvSpPr>
                <a:spLocks noChangeArrowheads="1"/>
              </p:cNvSpPr>
              <p:nvPr/>
            </p:nvSpPr>
            <p:spPr bwMode="auto">
              <a:xfrm>
                <a:off x="694" y="2314"/>
                <a:ext cx="1633" cy="9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eaLnBrk="0" hangingPunct="0"/>
                <a:endParaRPr lang="zh-CN" altLang="en-US"/>
              </a:p>
            </p:txBody>
          </p:sp>
          <p:sp>
            <p:nvSpPr>
              <p:cNvPr id="13336" name="矩形 6228"/>
              <p:cNvSpPr>
                <a:spLocks noChangeArrowheads="1"/>
              </p:cNvSpPr>
              <p:nvPr/>
            </p:nvSpPr>
            <p:spPr bwMode="auto">
              <a:xfrm>
                <a:off x="604" y="2903"/>
                <a:ext cx="1633" cy="91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eaLnBrk="0" hangingPunct="0"/>
                <a:endParaRPr lang="zh-CN" altLang="en-US"/>
              </a:p>
            </p:txBody>
          </p:sp>
          <p:sp>
            <p:nvSpPr>
              <p:cNvPr id="13337" name="平行四边形 6231"/>
              <p:cNvSpPr>
                <a:spLocks noChangeArrowheads="1"/>
              </p:cNvSpPr>
              <p:nvPr/>
            </p:nvSpPr>
            <p:spPr bwMode="auto">
              <a:xfrm>
                <a:off x="1610" y="2069"/>
                <a:ext cx="589" cy="1134"/>
              </a:xfrm>
              <a:prstGeom prst="parallelogram">
                <a:avLst>
                  <a:gd name="adj" fmla="val 87292"/>
                </a:avLst>
              </a:prstGeom>
              <a:noFill/>
              <a:ln w="12700">
                <a:solidFill>
                  <a:schemeClr val="tx1"/>
                </a:solidFill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eaLnBrk="0" hangingPunct="0"/>
                <a:endParaRPr lang="zh-CN" altLang="en-US"/>
              </a:p>
            </p:txBody>
          </p:sp>
          <p:sp>
            <p:nvSpPr>
              <p:cNvPr id="13338" name="平行四边形 6232"/>
              <p:cNvSpPr>
                <a:spLocks noChangeArrowheads="1"/>
              </p:cNvSpPr>
              <p:nvPr/>
            </p:nvSpPr>
            <p:spPr bwMode="auto">
              <a:xfrm>
                <a:off x="794" y="2069"/>
                <a:ext cx="589" cy="1134"/>
              </a:xfrm>
              <a:prstGeom prst="parallelogram">
                <a:avLst>
                  <a:gd name="adj" fmla="val 87292"/>
                </a:avLst>
              </a:prstGeom>
              <a:noFill/>
              <a:ln w="12700">
                <a:solidFill>
                  <a:schemeClr val="tx1"/>
                </a:solidFill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eaLnBrk="0" hangingPunct="0"/>
                <a:endParaRPr lang="zh-CN" altLang="en-US"/>
              </a:p>
            </p:txBody>
          </p:sp>
          <p:sp>
            <p:nvSpPr>
              <p:cNvPr id="13339" name="椭圆 6233"/>
              <p:cNvSpPr>
                <a:spLocks noChangeArrowheads="1"/>
              </p:cNvSpPr>
              <p:nvPr/>
            </p:nvSpPr>
            <p:spPr bwMode="auto">
              <a:xfrm>
                <a:off x="1190" y="2334"/>
                <a:ext cx="46" cy="46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</a:ln>
            </p:spPr>
            <p:txBody>
              <a:bodyPr/>
              <a:lstStyle/>
              <a:p>
                <a:pPr eaLnBrk="0" hangingPunct="0"/>
                <a:endParaRPr lang="zh-CN" altLang="en-US"/>
              </a:p>
            </p:txBody>
          </p:sp>
          <p:sp>
            <p:nvSpPr>
              <p:cNvPr id="13340" name="椭圆 6234"/>
              <p:cNvSpPr>
                <a:spLocks noChangeArrowheads="1"/>
              </p:cNvSpPr>
              <p:nvPr/>
            </p:nvSpPr>
            <p:spPr bwMode="auto">
              <a:xfrm>
                <a:off x="2007" y="2334"/>
                <a:ext cx="46" cy="46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</a:ln>
            </p:spPr>
            <p:txBody>
              <a:bodyPr/>
              <a:lstStyle/>
              <a:p>
                <a:pPr eaLnBrk="0" hangingPunct="0"/>
                <a:endParaRPr lang="zh-CN" altLang="en-US"/>
              </a:p>
            </p:txBody>
          </p:sp>
          <p:sp>
            <p:nvSpPr>
              <p:cNvPr id="13341" name="椭圆 6235"/>
              <p:cNvSpPr>
                <a:spLocks noChangeArrowheads="1"/>
              </p:cNvSpPr>
              <p:nvPr/>
            </p:nvSpPr>
            <p:spPr bwMode="auto">
              <a:xfrm>
                <a:off x="1738" y="2927"/>
                <a:ext cx="46" cy="46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</a:ln>
            </p:spPr>
            <p:txBody>
              <a:bodyPr/>
              <a:lstStyle/>
              <a:p>
                <a:pPr eaLnBrk="0" hangingPunct="0"/>
                <a:endParaRPr lang="zh-CN" altLang="en-US"/>
              </a:p>
            </p:txBody>
          </p:sp>
          <p:sp>
            <p:nvSpPr>
              <p:cNvPr id="13342" name="椭圆 6236"/>
              <p:cNvSpPr>
                <a:spLocks noChangeArrowheads="1"/>
              </p:cNvSpPr>
              <p:nvPr/>
            </p:nvSpPr>
            <p:spPr bwMode="auto">
              <a:xfrm>
                <a:off x="921" y="2924"/>
                <a:ext cx="46" cy="46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</a:ln>
            </p:spPr>
            <p:txBody>
              <a:bodyPr/>
              <a:lstStyle/>
              <a:p>
                <a:pPr eaLnBrk="0" hangingPunct="0"/>
                <a:endParaRPr lang="zh-CN" altLang="en-US"/>
              </a:p>
            </p:txBody>
          </p:sp>
        </p:grpSp>
        <p:sp>
          <p:nvSpPr>
            <p:cNvPr id="13343" name="任意多边形 6255"/>
            <p:cNvSpPr>
              <a:spLocks noChangeArrowheads="1"/>
            </p:cNvSpPr>
            <p:nvPr/>
          </p:nvSpPr>
          <p:spPr bwMode="auto">
            <a:xfrm flipV="1">
              <a:off x="2209" y="2396"/>
              <a:ext cx="90" cy="90"/>
            </a:xfrm>
            <a:custGeom>
              <a:avLst/>
              <a:gdLst>
                <a:gd name="T0" fmla="*/ 0 w 21600"/>
                <a:gd name="T1" fmla="*/ 0 h 21600"/>
                <a:gd name="T2" fmla="*/ 21600 w 21600"/>
                <a:gd name="T3" fmla="*/ 21600 h 21600"/>
                <a:gd name="T4" fmla="*/ 21600 w 21600"/>
                <a:gd name="T5" fmla="*/ 21600 h 21600"/>
                <a:gd name="T6" fmla="*/ 32400 w 21600"/>
                <a:gd name="T7" fmla="*/ 0 h 21600"/>
                <a:gd name="T8" fmla="*/ 43200 w 21600"/>
                <a:gd name="T9" fmla="*/ 21600 h 21600"/>
                <a:gd name="T10" fmla="*/ 42648 w 21600"/>
                <a:gd name="T11" fmla="*/ 28436 h 21600"/>
                <a:gd name="T12" fmla="*/ 0 w 21600"/>
                <a:gd name="T13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600" h="21600" fill="none">
                  <a:moveTo>
                    <a:pt x="0" y="0"/>
                  </a:moveTo>
                  <a:cubicBezTo>
                    <a:pt x="11929" y="0"/>
                    <a:pt x="21600" y="9671"/>
                    <a:pt x="21600" y="21600"/>
                  </a:cubicBezTo>
                </a:path>
                <a:path w="21600" h="21600" stroke="0">
                  <a:moveTo>
                    <a:pt x="21600" y="21600"/>
                  </a:moveTo>
                  <a:cubicBezTo>
                    <a:pt x="21600" y="9671"/>
                    <a:pt x="26435" y="0"/>
                    <a:pt x="32400" y="0"/>
                  </a:cubicBezTo>
                  <a:cubicBezTo>
                    <a:pt x="38365" y="0"/>
                    <a:pt x="43200" y="9671"/>
                    <a:pt x="43200" y="21600"/>
                  </a:cubicBezTo>
                  <a:cubicBezTo>
                    <a:pt x="43200" y="23991"/>
                    <a:pt x="43006" y="26290"/>
                    <a:pt x="42648" y="28436"/>
                  </a:cubicBezTo>
                  <a:lnTo>
                    <a:pt x="0" y="0"/>
                  </a:lnTo>
                  <a:close/>
                </a:path>
              </a:pathLst>
            </a:custGeom>
            <a:noFill/>
            <a:ln w="254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6259" name="文本框 6258"/>
          <p:cNvSpPr txBox="1">
            <a:spLocks noChangeArrowheads="1"/>
          </p:cNvSpPr>
          <p:nvPr/>
        </p:nvSpPr>
        <p:spPr bwMode="auto">
          <a:xfrm>
            <a:off x="741363" y="4165997"/>
            <a:ext cx="642515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 dirty="0">
                <a:solidFill>
                  <a:srgbClr val="FF0000"/>
                </a:solidFill>
                <a:ea typeface="黑体" panose="02010609060101010101" pitchFamily="49" charset="-122"/>
              </a:rPr>
              <a:t>矩形：有一个角是直角的平行四边形叫做矩形</a:t>
            </a:r>
            <a:r>
              <a:rPr lang="en-US" altLang="zh-CN" sz="2400" dirty="0">
                <a:solidFill>
                  <a:srgbClr val="FF0000"/>
                </a:solidFill>
                <a:ea typeface="黑体" panose="02010609060101010101" pitchFamily="49" charset="-122"/>
              </a:rPr>
              <a:t>.</a:t>
            </a:r>
          </a:p>
        </p:txBody>
      </p:sp>
      <p:sp>
        <p:nvSpPr>
          <p:cNvPr id="6260" name="文本框 6259"/>
          <p:cNvSpPr txBox="1">
            <a:spLocks noChangeArrowheads="1"/>
          </p:cNvSpPr>
          <p:nvPr/>
        </p:nvSpPr>
        <p:spPr bwMode="auto">
          <a:xfrm>
            <a:off x="5929313" y="3427810"/>
            <a:ext cx="80021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>
                <a:solidFill>
                  <a:srgbClr val="FF0000"/>
                </a:solidFill>
                <a:ea typeface="黑体" panose="02010609060101010101" pitchFamily="49" charset="-122"/>
              </a:rPr>
              <a:t>矩形</a:t>
            </a:r>
          </a:p>
        </p:txBody>
      </p:sp>
      <p:sp>
        <p:nvSpPr>
          <p:cNvPr id="13346" name="矩形 80"/>
          <p:cNvSpPr>
            <a:spLocks noChangeArrowheads="1"/>
          </p:cNvSpPr>
          <p:nvPr/>
        </p:nvSpPr>
        <p:spPr bwMode="auto">
          <a:xfrm>
            <a:off x="107950" y="0"/>
            <a:ext cx="111440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b="1" dirty="0">
                <a:solidFill>
                  <a:srgbClr val="228989"/>
                </a:solidFill>
                <a:ea typeface="方正姚体" panose="02010601030101010101" pitchFamily="2" charset="-122"/>
              </a:rPr>
              <a:t>讲授新课</a:t>
            </a:r>
            <a:endParaRPr lang="zh-CN" altLang="en-US" dirty="0">
              <a:solidFill>
                <a:srgbClr val="22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6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-2.96296E-6 L 0.48108 -2.96296E-6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62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0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6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6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6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矩形 58"/>
          <p:cNvSpPr>
            <a:spLocks noChangeArrowheads="1"/>
          </p:cNvSpPr>
          <p:nvPr/>
        </p:nvSpPr>
        <p:spPr bwMode="auto">
          <a:xfrm>
            <a:off x="611188" y="3651648"/>
            <a:ext cx="8064500" cy="992981"/>
          </a:xfrm>
          <a:prstGeom prst="rect">
            <a:avLst/>
          </a:prstGeom>
          <a:solidFill>
            <a:schemeClr val="accent1"/>
          </a:solidFill>
          <a:ln w="25400">
            <a:solidFill>
              <a:srgbClr val="CC0066"/>
            </a:solidFill>
            <a:prstDash val="sysDash"/>
            <a:bevel/>
          </a:ln>
        </p:spPr>
        <p:txBody>
          <a:bodyPr/>
          <a:lstStyle/>
          <a:p>
            <a:pPr>
              <a:lnSpc>
                <a:spcPct val="150000"/>
              </a:lnSpc>
              <a:spcAft>
                <a:spcPct val="50000"/>
              </a:spcAft>
            </a:pPr>
            <a:r>
              <a:rPr 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     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矩形</a:t>
            </a:r>
            <a:r>
              <a:rPr lang="en-US" sz="2400" dirty="0" err="1">
                <a:latin typeface="黑体" panose="02010609060101010101" pitchFamily="49" charset="-122"/>
                <a:ea typeface="黑体" panose="02010609060101010101" pitchFamily="49" charset="-122"/>
              </a:rPr>
              <a:t>是特殊的平行四边形,它具有平行四边形的所有性质,但平行四边形不一定是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矩形.</a:t>
            </a:r>
            <a:endParaRPr lang="zh-CN" altLang="en-US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grpSp>
        <p:nvGrpSpPr>
          <p:cNvPr id="8207" name="组合 38"/>
          <p:cNvGrpSpPr/>
          <p:nvPr/>
        </p:nvGrpSpPr>
        <p:grpSpPr bwMode="auto">
          <a:xfrm>
            <a:off x="684213" y="3706416"/>
            <a:ext cx="697627" cy="485775"/>
            <a:chOff x="0" y="0"/>
            <a:chExt cx="698343" cy="648072"/>
          </a:xfrm>
        </p:grpSpPr>
        <p:grpSp>
          <p:nvGrpSpPr>
            <p:cNvPr id="14339" name="组合 35"/>
            <p:cNvGrpSpPr/>
            <p:nvPr/>
          </p:nvGrpSpPr>
          <p:grpSpPr bwMode="auto">
            <a:xfrm>
              <a:off x="31971" y="0"/>
              <a:ext cx="648072" cy="648072"/>
              <a:chOff x="0" y="0"/>
              <a:chExt cx="648072" cy="648072"/>
            </a:xfrm>
          </p:grpSpPr>
          <p:sp>
            <p:nvSpPr>
              <p:cNvPr id="14340" name="椭圆 56"/>
              <p:cNvSpPr>
                <a:spLocks noChangeArrowheads="1"/>
              </p:cNvSpPr>
              <p:nvPr/>
            </p:nvSpPr>
            <p:spPr bwMode="auto">
              <a:xfrm>
                <a:off x="0" y="0"/>
                <a:ext cx="648072" cy="648072"/>
              </a:xfrm>
              <a:prstGeom prst="ellipse">
                <a:avLst/>
              </a:pr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4341" name="椭圆 57"/>
              <p:cNvSpPr>
                <a:spLocks noChangeArrowheads="1"/>
              </p:cNvSpPr>
              <p:nvPr/>
            </p:nvSpPr>
            <p:spPr bwMode="auto">
              <a:xfrm>
                <a:off x="72008" y="0"/>
                <a:ext cx="504056" cy="504056"/>
              </a:xfrm>
              <a:prstGeom prst="ellipse">
                <a:avLst/>
              </a:prstGeom>
              <a:solidFill>
                <a:srgbClr val="0070C0">
                  <a:alpha val="62999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14342" name="TextBox 55"/>
            <p:cNvSpPr txBox="1">
              <a:spLocks noChangeArrowheads="1"/>
            </p:cNvSpPr>
            <p:nvPr/>
          </p:nvSpPr>
          <p:spPr bwMode="auto">
            <a:xfrm>
              <a:off x="0" y="63536"/>
              <a:ext cx="698343" cy="5337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en-US" sz="2000" b="1">
                  <a:solidFill>
                    <a:srgbClr val="FFFFE9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归纳</a:t>
              </a:r>
            </a:p>
          </p:txBody>
        </p:sp>
      </p:grpSp>
      <p:sp>
        <p:nvSpPr>
          <p:cNvPr id="8213" name="平行四边形 8212"/>
          <p:cNvSpPr>
            <a:spLocks noChangeArrowheads="1"/>
          </p:cNvSpPr>
          <p:nvPr/>
        </p:nvSpPr>
        <p:spPr bwMode="auto">
          <a:xfrm>
            <a:off x="1476375" y="1223962"/>
            <a:ext cx="2808288" cy="919163"/>
          </a:xfrm>
          <a:prstGeom prst="parallelogram">
            <a:avLst>
              <a:gd name="adj" fmla="val 57286"/>
            </a:avLst>
          </a:prstGeom>
          <a:noFill/>
          <a:ln w="25400">
            <a:solidFill>
              <a:schemeClr val="tx1"/>
            </a:solidFill>
            <a:beve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zh-CN" altLang="en-US" sz="2400">
                <a:ea typeface="黑体" panose="02010609060101010101" pitchFamily="49" charset="-122"/>
              </a:rPr>
              <a:t>平行四边形</a:t>
            </a:r>
          </a:p>
        </p:txBody>
      </p:sp>
      <p:sp>
        <p:nvSpPr>
          <p:cNvPr id="8216" name="椭圆 8215"/>
          <p:cNvSpPr>
            <a:spLocks noChangeArrowheads="1"/>
          </p:cNvSpPr>
          <p:nvPr/>
        </p:nvSpPr>
        <p:spPr bwMode="auto">
          <a:xfrm>
            <a:off x="1349376" y="791766"/>
            <a:ext cx="6473825" cy="2159794"/>
          </a:xfrm>
          <a:prstGeom prst="ellipse">
            <a:avLst/>
          </a:prstGeom>
          <a:solidFill>
            <a:srgbClr val="008080"/>
          </a:solidFill>
          <a:ln w="9525">
            <a:solidFill>
              <a:schemeClr val="tx1"/>
            </a:solidFill>
            <a:round/>
          </a:ln>
        </p:spPr>
        <p:txBody>
          <a:bodyPr/>
          <a:lstStyle/>
          <a:p>
            <a:pPr eaLnBrk="0" hangingPunct="0"/>
            <a:endParaRPr lang="zh-CN" altLang="en-US"/>
          </a:p>
        </p:txBody>
      </p:sp>
      <p:sp>
        <p:nvSpPr>
          <p:cNvPr id="8217" name="椭圆 8216"/>
          <p:cNvSpPr>
            <a:spLocks noChangeArrowheads="1"/>
          </p:cNvSpPr>
          <p:nvPr/>
        </p:nvSpPr>
        <p:spPr bwMode="auto">
          <a:xfrm>
            <a:off x="1946275" y="1602581"/>
            <a:ext cx="2338388" cy="691754"/>
          </a:xfrm>
          <a:prstGeom prst="ellipse">
            <a:avLst/>
          </a:prstGeom>
          <a:solidFill>
            <a:srgbClr val="33CCCC"/>
          </a:solidFill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/>
            <a:r>
              <a:rPr lang="zh-CN" altLang="en-US" sz="2400">
                <a:solidFill>
                  <a:schemeClr val="accent1"/>
                </a:solidFill>
                <a:ea typeface="黑体" panose="02010609060101010101" pitchFamily="49" charset="-122"/>
              </a:rPr>
              <a:t>菱形集合</a:t>
            </a:r>
          </a:p>
        </p:txBody>
      </p:sp>
      <p:sp>
        <p:nvSpPr>
          <p:cNvPr id="8218" name="文本框 8217"/>
          <p:cNvSpPr txBox="1">
            <a:spLocks noChangeArrowheads="1"/>
          </p:cNvSpPr>
          <p:nvPr/>
        </p:nvSpPr>
        <p:spPr bwMode="auto">
          <a:xfrm>
            <a:off x="3403601" y="1126331"/>
            <a:ext cx="233910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>
                <a:solidFill>
                  <a:schemeClr val="accent1"/>
                </a:solidFill>
                <a:ea typeface="黑体" panose="02010609060101010101" pitchFamily="49" charset="-122"/>
              </a:rPr>
              <a:t>平行四边形集合</a:t>
            </a:r>
          </a:p>
        </p:txBody>
      </p:sp>
      <p:sp>
        <p:nvSpPr>
          <p:cNvPr id="2" name="椭圆 1"/>
          <p:cNvSpPr>
            <a:spLocks noChangeArrowheads="1"/>
          </p:cNvSpPr>
          <p:nvPr/>
        </p:nvSpPr>
        <p:spPr bwMode="auto">
          <a:xfrm>
            <a:off x="4714875" y="1602582"/>
            <a:ext cx="2598738" cy="645319"/>
          </a:xfrm>
          <a:prstGeom prst="ellipse">
            <a:avLst/>
          </a:prstGeom>
          <a:solidFill>
            <a:srgbClr val="33CCCC"/>
          </a:solidFill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/>
            <a:r>
              <a:rPr lang="zh-CN" altLang="en-US" sz="2400">
                <a:solidFill>
                  <a:schemeClr val="accent1"/>
                </a:solidFill>
                <a:ea typeface="黑体" panose="02010609060101010101" pitchFamily="49" charset="-122"/>
              </a:rPr>
              <a:t>矩形集合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8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8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8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7" dur="80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8" dur="80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80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 bldLvl="0" animBg="1"/>
      <p:bldP spid="8213" grpId="0" bldLvl="0" animBg="1"/>
      <p:bldP spid="8217" grpId="0" bldLvl="0" animBg="1"/>
      <p:bldP spid="8218" grpId="0" bldLvl="0"/>
      <p:bldP spid="2" grpId="0" bldLvl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矩形 68612"/>
          <p:cNvSpPr>
            <a:spLocks noChangeArrowheads="1"/>
          </p:cNvSpPr>
          <p:nvPr/>
        </p:nvSpPr>
        <p:spPr bwMode="auto">
          <a:xfrm>
            <a:off x="150813" y="888207"/>
            <a:ext cx="9072562" cy="17129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  <a:spcAft>
                <a:spcPct val="50000"/>
              </a:spcAft>
            </a:pPr>
            <a:r>
              <a:rPr lang="zh-CN" altLang="en-US" sz="2000" dirty="0">
                <a:solidFill>
                  <a:srgbClr val="149494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做一做：</a:t>
            </a:r>
            <a:r>
              <a:rPr lang="zh-CN" altLang="en-US" sz="20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请同学们拿出准备好的矩形纸片</a:t>
            </a:r>
            <a:r>
              <a:rPr lang="en-US" altLang="zh-CN" sz="20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  <a:r>
              <a:rPr lang="zh-CN" altLang="en-US" sz="20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折一折</a:t>
            </a:r>
            <a:r>
              <a:rPr lang="en-US" altLang="zh-CN" sz="20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  <a:r>
              <a:rPr lang="zh-CN" altLang="en-US" sz="20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观察并思考</a:t>
            </a:r>
            <a:r>
              <a:rPr lang="en-US" altLang="zh-CN" sz="20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.  </a:t>
            </a:r>
          </a:p>
          <a:p>
            <a:pPr>
              <a:lnSpc>
                <a:spcPct val="150000"/>
              </a:lnSpc>
              <a:spcAft>
                <a:spcPct val="50000"/>
              </a:spcAft>
            </a:pPr>
            <a:r>
              <a:rPr lang="zh-CN" altLang="en-US" sz="20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（</a:t>
            </a:r>
            <a:r>
              <a:rPr lang="en-US" sz="20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r>
              <a:rPr lang="zh-CN" altLang="en-US" sz="20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）矩形是不是中心对称图形</a:t>
            </a:r>
            <a:r>
              <a:rPr lang="en-US" sz="20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? </a:t>
            </a:r>
            <a:r>
              <a:rPr lang="zh-CN" altLang="en-US" sz="20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如果是,那么对称中心是什么？</a:t>
            </a:r>
          </a:p>
          <a:p>
            <a:pPr>
              <a:lnSpc>
                <a:spcPct val="150000"/>
              </a:lnSpc>
              <a:spcAft>
                <a:spcPct val="50000"/>
              </a:spcAft>
            </a:pPr>
            <a:r>
              <a:rPr lang="zh-CN" altLang="en-US" sz="20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（</a:t>
            </a:r>
            <a:r>
              <a:rPr lang="en-US" sz="20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r>
              <a:rPr lang="zh-CN" altLang="en-US" sz="20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）矩形是不是轴对称图形</a:t>
            </a:r>
            <a:r>
              <a:rPr lang="en-US" sz="20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?</a:t>
            </a:r>
            <a:r>
              <a:rPr lang="zh-CN" altLang="en-US" sz="20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如果是,那么对称轴有几条</a:t>
            </a:r>
            <a:r>
              <a:rPr lang="en-US" sz="20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?</a:t>
            </a:r>
            <a:endParaRPr lang="zh-CN" altLang="en-US" sz="2000" dirty="0">
              <a:solidFill>
                <a:srgbClr val="00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5362" name="矩形 68613"/>
          <p:cNvSpPr>
            <a:spLocks noChangeArrowheads="1"/>
          </p:cNvSpPr>
          <p:nvPr/>
        </p:nvSpPr>
        <p:spPr bwMode="auto">
          <a:xfrm>
            <a:off x="5335588" y="3046810"/>
            <a:ext cx="2952750" cy="97274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0" hangingPunct="0"/>
            <a:endParaRPr lang="zh-CN" altLang="en-US"/>
          </a:p>
        </p:txBody>
      </p:sp>
      <p:sp>
        <p:nvSpPr>
          <p:cNvPr id="15363" name="矩形 68618"/>
          <p:cNvSpPr>
            <a:spLocks noChangeArrowheads="1"/>
          </p:cNvSpPr>
          <p:nvPr/>
        </p:nvSpPr>
        <p:spPr bwMode="auto">
          <a:xfrm>
            <a:off x="5335588" y="3046810"/>
            <a:ext cx="215900" cy="16192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0" hangingPunct="0"/>
            <a:endParaRPr lang="zh-CN" altLang="en-US"/>
          </a:p>
        </p:txBody>
      </p:sp>
      <p:sp>
        <p:nvSpPr>
          <p:cNvPr id="68623" name="直接连接符 68622"/>
          <p:cNvSpPr>
            <a:spLocks noChangeShapeType="1"/>
          </p:cNvSpPr>
          <p:nvPr/>
        </p:nvSpPr>
        <p:spPr bwMode="auto">
          <a:xfrm>
            <a:off x="4946651" y="2927747"/>
            <a:ext cx="3960813" cy="12954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hangingPunct="0"/>
            <a:endParaRPr lang="zh-CN" altLang="en-US"/>
          </a:p>
        </p:txBody>
      </p:sp>
      <p:sp>
        <p:nvSpPr>
          <p:cNvPr id="68624" name="直接连接符 68623"/>
          <p:cNvSpPr>
            <a:spLocks noChangeShapeType="1"/>
          </p:cNvSpPr>
          <p:nvPr/>
        </p:nvSpPr>
        <p:spPr bwMode="auto">
          <a:xfrm flipH="1">
            <a:off x="4730750" y="2927747"/>
            <a:ext cx="3887788" cy="12954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hangingPunct="0"/>
            <a:endParaRPr lang="zh-CN" altLang="en-US"/>
          </a:p>
        </p:txBody>
      </p:sp>
      <p:sp>
        <p:nvSpPr>
          <p:cNvPr id="68625" name="椭圆 68624"/>
          <p:cNvSpPr>
            <a:spLocks noChangeArrowheads="1"/>
          </p:cNvSpPr>
          <p:nvPr/>
        </p:nvSpPr>
        <p:spPr bwMode="auto">
          <a:xfrm>
            <a:off x="6765925" y="3507581"/>
            <a:ext cx="69850" cy="52388"/>
          </a:xfrm>
          <a:prstGeom prst="ellipse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pPr eaLnBrk="0" hangingPunct="0"/>
            <a:endParaRPr lang="zh-CN" altLang="en-US"/>
          </a:p>
        </p:txBody>
      </p:sp>
      <p:sp>
        <p:nvSpPr>
          <p:cNvPr id="68628" name="直接连接符 68627"/>
          <p:cNvSpPr>
            <a:spLocks noChangeShapeType="1"/>
          </p:cNvSpPr>
          <p:nvPr/>
        </p:nvSpPr>
        <p:spPr bwMode="auto">
          <a:xfrm>
            <a:off x="6804025" y="2463404"/>
            <a:ext cx="0" cy="1997869"/>
          </a:xfrm>
          <a:prstGeom prst="line">
            <a:avLst/>
          </a:prstGeom>
          <a:noFill/>
          <a:ln w="19050">
            <a:solidFill>
              <a:srgbClr val="FF0000"/>
            </a:solidFill>
            <a:prstDash val="dash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hangingPunct="0"/>
            <a:endParaRPr lang="zh-CN" altLang="en-US"/>
          </a:p>
        </p:txBody>
      </p:sp>
      <p:sp>
        <p:nvSpPr>
          <p:cNvPr id="68629" name="直接连接符 68628"/>
          <p:cNvSpPr>
            <a:spLocks noChangeShapeType="1"/>
          </p:cNvSpPr>
          <p:nvPr/>
        </p:nvSpPr>
        <p:spPr bwMode="auto">
          <a:xfrm>
            <a:off x="4500563" y="3543300"/>
            <a:ext cx="4608512" cy="0"/>
          </a:xfrm>
          <a:prstGeom prst="line">
            <a:avLst/>
          </a:prstGeom>
          <a:noFill/>
          <a:ln w="19050">
            <a:solidFill>
              <a:srgbClr val="FF0000"/>
            </a:solidFill>
            <a:prstDash val="dash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hangingPunct="0"/>
            <a:endParaRPr lang="zh-CN" altLang="en-US"/>
          </a:p>
        </p:txBody>
      </p:sp>
      <p:sp>
        <p:nvSpPr>
          <p:cNvPr id="68631" name="TextBox 20"/>
          <p:cNvSpPr txBox="1">
            <a:spLocks noChangeArrowheads="1"/>
          </p:cNvSpPr>
          <p:nvPr/>
        </p:nvSpPr>
        <p:spPr bwMode="auto">
          <a:xfrm>
            <a:off x="250826" y="2571751"/>
            <a:ext cx="4105275" cy="21236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  <a:spcBef>
                <a:spcPct val="60000"/>
              </a:spcBef>
            </a:pP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矩形的性质：</a:t>
            </a:r>
          </a:p>
          <a:p>
            <a:pPr>
              <a:lnSpc>
                <a:spcPct val="200000"/>
              </a:lnSpc>
            </a:pP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对称性：</a:t>
            </a:r>
            <a:r>
              <a:rPr lang="zh-CN" altLang="en-US" b="1" u="sng"/>
              <a:t>	   		</a:t>
            </a:r>
            <a:r>
              <a:rPr lang="en-US" altLang="zh-CN" b="1"/>
              <a:t>.</a:t>
            </a:r>
          </a:p>
          <a:p>
            <a:pPr>
              <a:lnSpc>
                <a:spcPct val="200000"/>
              </a:lnSpc>
            </a:pPr>
            <a:r>
              <a:rPr lang="zh-CN" altLang="en-US" sz="2400">
                <a:ea typeface="黑体" panose="02010609060101010101" pitchFamily="49" charset="-122"/>
              </a:rPr>
              <a:t>对称轴：</a:t>
            </a:r>
            <a:r>
              <a:rPr lang="zh-CN" altLang="en-US" sz="2400" u="sng">
                <a:ea typeface="黑体" panose="02010609060101010101" pitchFamily="49" charset="-122"/>
              </a:rPr>
              <a:t>			</a:t>
            </a:r>
            <a:r>
              <a:rPr lang="en-US" altLang="zh-CN" sz="2400">
                <a:ea typeface="黑体" panose="02010609060101010101" pitchFamily="49" charset="-122"/>
              </a:rPr>
              <a:t>.</a:t>
            </a:r>
          </a:p>
        </p:txBody>
      </p:sp>
      <p:sp>
        <p:nvSpPr>
          <p:cNvPr id="68632" name="文本框 68631"/>
          <p:cNvSpPr txBox="1">
            <a:spLocks noChangeArrowheads="1"/>
          </p:cNvSpPr>
          <p:nvPr/>
        </p:nvSpPr>
        <p:spPr bwMode="auto">
          <a:xfrm>
            <a:off x="1835150" y="3165872"/>
            <a:ext cx="172354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>
                <a:solidFill>
                  <a:srgbClr val="FF0000"/>
                </a:solidFill>
                <a:ea typeface="黑体" panose="02010609060101010101" pitchFamily="49" charset="-122"/>
              </a:rPr>
              <a:t>轴对称图形</a:t>
            </a:r>
          </a:p>
        </p:txBody>
      </p:sp>
      <p:sp>
        <p:nvSpPr>
          <p:cNvPr id="68633" name="文本框 68632"/>
          <p:cNvSpPr txBox="1">
            <a:spLocks noChangeArrowheads="1"/>
          </p:cNvSpPr>
          <p:nvPr/>
        </p:nvSpPr>
        <p:spPr bwMode="auto">
          <a:xfrm>
            <a:off x="1879601" y="3717131"/>
            <a:ext cx="66396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>
                <a:solidFill>
                  <a:srgbClr val="FF0000"/>
                </a:solidFill>
                <a:ea typeface="黑体" panose="02010609060101010101" pitchFamily="49" charset="-122"/>
              </a:rPr>
              <a:t>2</a:t>
            </a:r>
            <a:r>
              <a:rPr lang="zh-CN" altLang="en-US" sz="2400">
                <a:solidFill>
                  <a:srgbClr val="FF0000"/>
                </a:solidFill>
                <a:ea typeface="黑体" panose="02010609060101010101" pitchFamily="49" charset="-122"/>
              </a:rPr>
              <a:t>条</a:t>
            </a:r>
          </a:p>
        </p:txBody>
      </p:sp>
      <p:grpSp>
        <p:nvGrpSpPr>
          <p:cNvPr id="15372" name="组合 6147"/>
          <p:cNvGrpSpPr/>
          <p:nvPr/>
        </p:nvGrpSpPr>
        <p:grpSpPr bwMode="auto">
          <a:xfrm>
            <a:off x="252413" y="185738"/>
            <a:ext cx="2537450" cy="739614"/>
            <a:chOff x="0" y="0"/>
            <a:chExt cx="3998" cy="1550"/>
          </a:xfrm>
        </p:grpSpPr>
        <p:sp>
          <p:nvSpPr>
            <p:cNvPr id="15373" name="矩形 7"/>
            <p:cNvSpPr>
              <a:spLocks noChangeArrowheads="1"/>
            </p:cNvSpPr>
            <p:nvPr/>
          </p:nvSpPr>
          <p:spPr bwMode="auto">
            <a:xfrm>
              <a:off x="882" y="0"/>
              <a:ext cx="2634" cy="1200"/>
            </a:xfrm>
            <a:custGeom>
              <a:avLst/>
              <a:gdLst>
                <a:gd name="T0" fmla="*/ 0 w 2520280"/>
                <a:gd name="T1" fmla="*/ 1872208 h 1872208"/>
                <a:gd name="T2" fmla="*/ 2520280 w 2520280"/>
                <a:gd name="T3" fmla="*/ 1872208 h 1872208"/>
                <a:gd name="T4" fmla="*/ 0 w 2520280"/>
                <a:gd name="T5" fmla="*/ 1872208 h 1872208"/>
                <a:gd name="T6" fmla="*/ 0 w 2520280"/>
                <a:gd name="T7" fmla="*/ 0 h 1872208"/>
                <a:gd name="T8" fmla="*/ 916 w 2520280"/>
                <a:gd name="T9" fmla="*/ 0 h 1872208"/>
                <a:gd name="T10" fmla="*/ 0 w 2520280"/>
                <a:gd name="T11" fmla="*/ 0 h 1872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20280" h="1872208">
                  <a:moveTo>
                    <a:pt x="0" y="1872208"/>
                  </a:moveTo>
                  <a:lnTo>
                    <a:pt x="2520280" y="1872208"/>
                  </a:lnTo>
                  <a:lnTo>
                    <a:pt x="0" y="1872208"/>
                  </a:lnTo>
                  <a:close/>
                  <a:moveTo>
                    <a:pt x="0" y="0"/>
                  </a:moveTo>
                  <a:lnTo>
                    <a:pt x="916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sq">
              <a:solidFill>
                <a:srgbClr val="DDDDDD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374" name="任意多边形 16"/>
            <p:cNvSpPr>
              <a:spLocks noChangeArrowheads="1"/>
            </p:cNvSpPr>
            <p:nvPr/>
          </p:nvSpPr>
          <p:spPr bwMode="auto">
            <a:xfrm>
              <a:off x="0" y="454"/>
              <a:ext cx="826" cy="760"/>
            </a:xfrm>
            <a:custGeom>
              <a:avLst/>
              <a:gdLst>
                <a:gd name="T0" fmla="*/ 0 w 696310"/>
                <a:gd name="T1" fmla="*/ 0 h 696310"/>
                <a:gd name="T2" fmla="*/ 459827 w 696310"/>
                <a:gd name="T3" fmla="*/ 0 h 696310"/>
                <a:gd name="T4" fmla="*/ 459827 w 696310"/>
                <a:gd name="T5" fmla="*/ 236483 h 696310"/>
                <a:gd name="T6" fmla="*/ 696310 w 696310"/>
                <a:gd name="T7" fmla="*/ 236483 h 696310"/>
                <a:gd name="T8" fmla="*/ 696310 w 696310"/>
                <a:gd name="T9" fmla="*/ 696310 h 696310"/>
                <a:gd name="T10" fmla="*/ 0 w 696310"/>
                <a:gd name="T11" fmla="*/ 696310 h 696310"/>
                <a:gd name="T12" fmla="*/ 0 w 696310"/>
                <a:gd name="T13" fmla="*/ 0 h 696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96310" h="696310">
                  <a:moveTo>
                    <a:pt x="0" y="0"/>
                  </a:moveTo>
                  <a:lnTo>
                    <a:pt x="459827" y="0"/>
                  </a:lnTo>
                  <a:lnTo>
                    <a:pt x="459827" y="236483"/>
                  </a:lnTo>
                  <a:lnTo>
                    <a:pt x="696310" y="236483"/>
                  </a:lnTo>
                  <a:lnTo>
                    <a:pt x="696310" y="696310"/>
                  </a:lnTo>
                  <a:lnTo>
                    <a:pt x="0" y="69631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375" name="矩形 17"/>
            <p:cNvSpPr>
              <a:spLocks noChangeArrowheads="1"/>
            </p:cNvSpPr>
            <p:nvPr/>
          </p:nvSpPr>
          <p:spPr bwMode="auto">
            <a:xfrm>
              <a:off x="570" y="374"/>
              <a:ext cx="258" cy="265"/>
            </a:xfrm>
            <a:prstGeom prst="rect">
              <a:avLst/>
            </a:prstGeom>
            <a:solidFill>
              <a:srgbClr val="008080">
                <a:alpha val="5098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215900" rIns="179705" bIns="0" anchor="ctr"/>
            <a:lstStyle/>
            <a:p>
              <a:pPr algn="ctr"/>
              <a:endParaRPr lang="zh-CN" altLang="en-US" sz="400">
                <a:solidFill>
                  <a:srgbClr val="FFFFFF"/>
                </a:solidFill>
                <a:ea typeface="微软雅黑" panose="020B0503020204020204" pitchFamily="34" charset="-122"/>
              </a:endParaRPr>
            </a:p>
          </p:txBody>
        </p:sp>
        <p:sp>
          <p:nvSpPr>
            <p:cNvPr id="15376" name="文本框 6151"/>
            <p:cNvSpPr txBox="1">
              <a:spLocks noChangeArrowheads="1"/>
            </p:cNvSpPr>
            <p:nvPr/>
          </p:nvSpPr>
          <p:spPr bwMode="auto">
            <a:xfrm>
              <a:off x="878" y="432"/>
              <a:ext cx="3120" cy="10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en-US" sz="2800" b="1" dirty="0">
                  <a:solidFill>
                    <a:srgbClr val="00666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矩形的性质</a:t>
              </a:r>
            </a:p>
          </p:txBody>
        </p:sp>
        <p:sp>
          <p:nvSpPr>
            <p:cNvPr id="15377" name="文本框 6152"/>
            <p:cNvSpPr txBox="1">
              <a:spLocks noChangeArrowheads="1"/>
            </p:cNvSpPr>
            <p:nvPr/>
          </p:nvSpPr>
          <p:spPr bwMode="auto">
            <a:xfrm>
              <a:off x="0" y="453"/>
              <a:ext cx="872" cy="10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zh-CN" altLang="en-US" sz="2800">
                  <a:solidFill>
                    <a:schemeClr val="accent1"/>
                  </a:solidFill>
                  <a:ea typeface="微软雅黑" panose="020B0503020204020204" pitchFamily="34" charset="-122"/>
                </a:rPr>
                <a:t>二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86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686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86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86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68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68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686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500"/>
                                        <p:tgtEl>
                                          <p:spTgt spid="686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0" dur="500"/>
                                        <p:tgtEl>
                                          <p:spTgt spid="686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31" grpId="0"/>
      <p:bldP spid="68632" grpId="0"/>
      <p:bldP spid="6863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67" name="矩形 9266"/>
          <p:cNvSpPr>
            <a:spLocks noChangeArrowheads="1"/>
          </p:cNvSpPr>
          <p:nvPr/>
        </p:nvSpPr>
        <p:spPr bwMode="auto">
          <a:xfrm>
            <a:off x="179388" y="411957"/>
            <a:ext cx="8964612" cy="56877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5000"/>
              </a:lnSpc>
            </a:pPr>
            <a:r>
              <a:rPr lang="zh-CN" altLang="en-US" sz="2400">
                <a:solidFill>
                  <a:srgbClr val="149494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活动探究：</a:t>
            </a:r>
          </a:p>
          <a:p>
            <a:pPr>
              <a:lnSpc>
                <a:spcPct val="155000"/>
              </a:lnSpc>
            </a:pP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准备素材：直尺、量角器、橡皮擦、课本、铅笔盒等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  <a:p>
            <a:pPr>
              <a:lnSpc>
                <a:spcPct val="155000"/>
              </a:lnSpc>
            </a:pPr>
            <a:endParaRPr lang="zh-CN" altLang="en-US" sz="2400">
              <a:solidFill>
                <a:srgbClr val="149494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>
              <a:lnSpc>
                <a:spcPct val="155000"/>
              </a:lnSpc>
            </a:pPr>
            <a:endParaRPr lang="zh-CN" altLang="en-US" sz="2400">
              <a:solidFill>
                <a:srgbClr val="149494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>
              <a:lnSpc>
                <a:spcPct val="155000"/>
              </a:lnSpc>
            </a:pPr>
            <a:endParaRPr lang="zh-CN" altLang="en-US" sz="2400">
              <a:solidFill>
                <a:srgbClr val="149494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>
              <a:lnSpc>
                <a:spcPct val="155000"/>
              </a:lnSpc>
            </a:pPr>
            <a:endParaRPr lang="zh-CN" altLang="en-US" sz="2400">
              <a:solidFill>
                <a:srgbClr val="149494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>
              <a:lnSpc>
                <a:spcPct val="155000"/>
              </a:lnSpc>
              <a:spcBef>
                <a:spcPct val="120000"/>
              </a:spcBef>
            </a:pPr>
            <a:r>
              <a:rPr lang="zh-CN" altLang="en-US" sz="240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（</a:t>
            </a:r>
            <a:r>
              <a:rPr lang="en-US" sz="240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r>
              <a:rPr lang="zh-CN" altLang="en-US" sz="240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）请同学们以小组为单位</a:t>
            </a:r>
            <a:r>
              <a:rPr lang="en-US" altLang="zh-CN" sz="240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  <a:r>
              <a:rPr lang="zh-CN" altLang="en-US" sz="240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测量身边的矩形（如书本</a:t>
            </a:r>
            <a:r>
              <a:rPr lang="en-US" altLang="zh-CN" sz="240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  <a:r>
              <a:rPr lang="zh-CN" altLang="en-US" sz="240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课桌</a:t>
            </a:r>
            <a:r>
              <a:rPr lang="en-US" altLang="zh-CN" sz="240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  <a:r>
              <a:rPr lang="zh-CN" altLang="en-US" sz="240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铅笔盒等）的四条边长度、四个角度数和对角线的长度及夹角度数</a:t>
            </a:r>
            <a:r>
              <a:rPr lang="en-US" altLang="zh-CN" sz="240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  <a:r>
              <a:rPr lang="zh-CN" altLang="en-US" sz="240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并记录测量结果</a:t>
            </a:r>
            <a:r>
              <a:rPr lang="en-US" altLang="zh-CN" sz="240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  <a:endParaRPr lang="zh-CN" altLang="en-US" sz="2400">
              <a:solidFill>
                <a:srgbClr val="00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pic>
        <p:nvPicPr>
          <p:cNvPr id="16386" name="图片 9274" descr="ac75323d6b6de243-0bd502b2bdc1100a-e5db561aa76b2c7d75f0170dbf18a63a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635375" y="1858567"/>
            <a:ext cx="1727200" cy="12787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87" name="图片 9276" descr="74480d6aa7363332-7ca3a360f1130920-5a9dc8e297aa3bb21049616392f54835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 rot="4848878">
            <a:off x="6893323" y="563166"/>
            <a:ext cx="611981" cy="3095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88" name="图片 9277" descr="f88fca9df87dc641-cdb4ea9a10a24600-a9fe429aa0146e5f1da90ce47b3457c1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68314" y="1966913"/>
            <a:ext cx="2771775" cy="1108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89" name="图片 9273" descr="526f6cc318e7486f-cb0de9e9db7383dd-cf3d1166821398b12e82afa16bb27344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6227763" y="2452688"/>
            <a:ext cx="2665412" cy="7798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9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1" name="矩形 65540"/>
          <p:cNvSpPr>
            <a:spLocks noChangeArrowheads="1"/>
          </p:cNvSpPr>
          <p:nvPr/>
        </p:nvSpPr>
        <p:spPr bwMode="auto">
          <a:xfrm>
            <a:off x="193676" y="3359944"/>
            <a:ext cx="8785225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（</a:t>
            </a:r>
            <a:r>
              <a:rPr lang="en-US" sz="2400"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）根据测量的结果,猜想结论</a:t>
            </a:r>
            <a:r>
              <a:rPr lang="en-US" altLang="zh-CN" sz="2400"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当矩形的大小不断变化时,</a:t>
            </a:r>
            <a:r>
              <a:rPr lang="en-US" altLang="zh-CN" sz="2400">
                <a:latin typeface="黑体" panose="02010609060101010101" pitchFamily="49" charset="-122"/>
                <a:ea typeface="黑体" panose="02010609060101010101" pitchFamily="49" charset="-122"/>
              </a:rPr>
              <a:t>  </a:t>
            </a:r>
          </a:p>
          <a:p>
            <a:pPr>
              <a:lnSpc>
                <a:spcPct val="150000"/>
              </a:lnSpc>
            </a:pPr>
            <a:r>
              <a:rPr lang="en-US" altLang="zh-CN" sz="2400">
                <a:latin typeface="黑体" panose="02010609060101010101" pitchFamily="49" charset="-122"/>
                <a:ea typeface="黑体" panose="02010609060101010101" pitchFamily="49" charset="-122"/>
              </a:rPr>
              <a:t>     </a:t>
            </a: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发现的结论是否仍然成立？</a:t>
            </a:r>
          </a:p>
          <a:p>
            <a:pPr>
              <a:lnSpc>
                <a:spcPct val="150000"/>
              </a:lnSpc>
            </a:pP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（</a:t>
            </a:r>
            <a:r>
              <a:rPr lang="en-US" sz="2400"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）通过测量、观察和讨论,你能得到矩形的特殊性质吗？</a:t>
            </a:r>
          </a:p>
        </p:txBody>
      </p:sp>
      <p:sp>
        <p:nvSpPr>
          <p:cNvPr id="17410" name="文本框 65583"/>
          <p:cNvSpPr txBox="1">
            <a:spLocks noChangeArrowheads="1"/>
          </p:cNvSpPr>
          <p:nvPr/>
        </p:nvSpPr>
        <p:spPr bwMode="auto">
          <a:xfrm>
            <a:off x="4291013" y="423863"/>
            <a:ext cx="3898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 i="1">
                <a:latin typeface="Times New Roman" panose="02020603050405020304" pitchFamily="18" charset="0"/>
              </a:rPr>
              <a:t>A</a:t>
            </a:r>
          </a:p>
        </p:txBody>
      </p:sp>
      <p:sp>
        <p:nvSpPr>
          <p:cNvPr id="17411" name="文本框 65584"/>
          <p:cNvSpPr txBox="1">
            <a:spLocks noChangeArrowheads="1"/>
          </p:cNvSpPr>
          <p:nvPr/>
        </p:nvSpPr>
        <p:spPr bwMode="auto">
          <a:xfrm>
            <a:off x="4319588" y="1265635"/>
            <a:ext cx="3898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 i="1">
                <a:latin typeface="Times New Roman" panose="02020603050405020304" pitchFamily="18" charset="0"/>
              </a:rPr>
              <a:t>B</a:t>
            </a:r>
          </a:p>
        </p:txBody>
      </p:sp>
      <p:sp>
        <p:nvSpPr>
          <p:cNvPr id="17412" name="文本框 65585"/>
          <p:cNvSpPr txBox="1">
            <a:spLocks noChangeArrowheads="1"/>
          </p:cNvSpPr>
          <p:nvPr/>
        </p:nvSpPr>
        <p:spPr bwMode="auto">
          <a:xfrm>
            <a:off x="6711950" y="1307306"/>
            <a:ext cx="3898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 i="1">
                <a:latin typeface="Times New Roman" panose="02020603050405020304" pitchFamily="18" charset="0"/>
              </a:rPr>
              <a:t>C</a:t>
            </a:r>
          </a:p>
        </p:txBody>
      </p:sp>
      <p:sp>
        <p:nvSpPr>
          <p:cNvPr id="17413" name="文本框 65586"/>
          <p:cNvSpPr txBox="1">
            <a:spLocks noChangeArrowheads="1"/>
          </p:cNvSpPr>
          <p:nvPr/>
        </p:nvSpPr>
        <p:spPr bwMode="auto">
          <a:xfrm>
            <a:off x="6686551" y="335756"/>
            <a:ext cx="40748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 i="1">
                <a:latin typeface="Times New Roman" panose="02020603050405020304" pitchFamily="18" charset="0"/>
              </a:rPr>
              <a:t>D</a:t>
            </a:r>
          </a:p>
        </p:txBody>
      </p:sp>
      <p:sp>
        <p:nvSpPr>
          <p:cNvPr id="17414" name="矩形 65588"/>
          <p:cNvSpPr>
            <a:spLocks noChangeArrowheads="1"/>
          </p:cNvSpPr>
          <p:nvPr/>
        </p:nvSpPr>
        <p:spPr bwMode="auto">
          <a:xfrm>
            <a:off x="4692651" y="584597"/>
            <a:ext cx="2022475" cy="8763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0" hangingPunct="0"/>
            <a:endParaRPr lang="zh-CN" altLang="en-US"/>
          </a:p>
        </p:txBody>
      </p:sp>
      <p:sp>
        <p:nvSpPr>
          <p:cNvPr id="17415" name="直接连接符 65590"/>
          <p:cNvSpPr>
            <a:spLocks noChangeShapeType="1"/>
          </p:cNvSpPr>
          <p:nvPr/>
        </p:nvSpPr>
        <p:spPr bwMode="auto">
          <a:xfrm>
            <a:off x="4679951" y="584597"/>
            <a:ext cx="2022475" cy="8763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hangingPunct="0"/>
            <a:endParaRPr lang="zh-CN" altLang="en-US"/>
          </a:p>
        </p:txBody>
      </p:sp>
      <p:sp>
        <p:nvSpPr>
          <p:cNvPr id="17416" name="直接连接符 65591"/>
          <p:cNvSpPr>
            <a:spLocks noChangeShapeType="1"/>
          </p:cNvSpPr>
          <p:nvPr/>
        </p:nvSpPr>
        <p:spPr bwMode="auto">
          <a:xfrm flipV="1">
            <a:off x="4692651" y="584597"/>
            <a:ext cx="2022475" cy="8763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hangingPunct="0"/>
            <a:endParaRPr lang="zh-CN" altLang="en-US"/>
          </a:p>
        </p:txBody>
      </p:sp>
      <p:sp>
        <p:nvSpPr>
          <p:cNvPr id="17417" name="文本框 65592"/>
          <p:cNvSpPr txBox="1">
            <a:spLocks noChangeArrowheads="1"/>
          </p:cNvSpPr>
          <p:nvPr/>
        </p:nvSpPr>
        <p:spPr bwMode="auto">
          <a:xfrm>
            <a:off x="5486401" y="1006079"/>
            <a:ext cx="40748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 i="1">
                <a:latin typeface="Times New Roman" panose="02020603050405020304" pitchFamily="18" charset="0"/>
              </a:rPr>
              <a:t>O</a:t>
            </a:r>
          </a:p>
        </p:txBody>
      </p:sp>
      <p:graphicFrame>
        <p:nvGraphicFramePr>
          <p:cNvPr id="65964" name="内容占位符 65963"/>
          <p:cNvGraphicFramePr>
            <a:graphicFrameLocks noGrp="1"/>
          </p:cNvGraphicFramePr>
          <p:nvPr>
            <p:ph/>
          </p:nvPr>
        </p:nvGraphicFramePr>
        <p:xfrm>
          <a:off x="339725" y="1912144"/>
          <a:ext cx="8496300" cy="1371600"/>
        </p:xfrm>
        <a:graphic>
          <a:graphicData uri="http://schemas.openxmlformats.org/drawingml/2006/table">
            <a:tbl>
              <a:tblPr/>
              <a:tblGrid>
                <a:gridCol w="9334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37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207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63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63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0806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5252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303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03028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42900"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>
                        <a:spcBef>
                          <a:spcPct val="0"/>
                        </a:spcBef>
                        <a:buNone/>
                      </a:pPr>
                      <a:endParaRPr lang="zh-CN" altLang="en-US" sz="1800" dirty="0"/>
                    </a:p>
                  </a:txBody>
                  <a:tcPr marT="34290" marB="34290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r>
                        <a:rPr lang="en-US" altLang="zh-CN" sz="1500" b="1" i="1">
                          <a:latin typeface="Times New Roman" panose="02020603050405020304" pitchFamily="18" charset="0"/>
                        </a:rPr>
                        <a:t>AB</a:t>
                      </a:r>
                    </a:p>
                  </a:txBody>
                  <a:tcPr marT="34290" marB="34290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r>
                        <a:rPr lang="en-US" altLang="zh-CN" sz="1500" b="1" i="1">
                          <a:latin typeface="Times New Roman" panose="02020603050405020304" pitchFamily="18" charset="0"/>
                        </a:rPr>
                        <a:t>AD</a:t>
                      </a:r>
                      <a:endParaRPr lang="zh-CN" altLang="en-US" sz="1500" b="1" i="1" dirty="0">
                        <a:latin typeface="Times New Roman" panose="02020603050405020304" pitchFamily="18" charset="0"/>
                      </a:endParaRPr>
                    </a:p>
                  </a:txBody>
                  <a:tcPr marT="34290" marB="34290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r>
                        <a:rPr lang="en-US" altLang="zh-CN" sz="1500" b="1" i="1">
                          <a:latin typeface="Times New Roman" panose="02020603050405020304" pitchFamily="18" charset="0"/>
                        </a:rPr>
                        <a:t>AC</a:t>
                      </a:r>
                    </a:p>
                  </a:txBody>
                  <a:tcPr marT="34290" marB="34290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r>
                        <a:rPr lang="en-US" altLang="zh-CN" sz="1500" b="1" i="1">
                          <a:latin typeface="Times New Roman" panose="02020603050405020304" pitchFamily="18" charset="0"/>
                        </a:rPr>
                        <a:t>BD</a:t>
                      </a:r>
                      <a:endParaRPr lang="zh-CN" altLang="en-US" sz="1500" b="1" i="1" dirty="0">
                        <a:latin typeface="Times New Roman" panose="02020603050405020304" pitchFamily="18" charset="0"/>
                      </a:endParaRPr>
                    </a:p>
                  </a:txBody>
                  <a:tcPr marT="34290" marB="34290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>
                        <a:spcBef>
                          <a:spcPct val="0"/>
                        </a:spcBef>
                        <a:buNone/>
                      </a:pPr>
                      <a:r>
                        <a:rPr lang="zh-CN" altLang="en-US" sz="1500" b="1" dirty="0">
                          <a:latin typeface="Times New Roman" panose="02020603050405020304" pitchFamily="18" charset="0"/>
                        </a:rPr>
                        <a:t>∠</a:t>
                      </a:r>
                      <a:r>
                        <a:rPr lang="en-US" altLang="zh-CN" sz="1500" b="1" i="1">
                          <a:latin typeface="Times New Roman" panose="02020603050405020304" pitchFamily="18" charset="0"/>
                        </a:rPr>
                        <a:t>BAD</a:t>
                      </a:r>
                    </a:p>
                  </a:txBody>
                  <a:tcPr marT="34290" marB="34290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>
                        <a:spcBef>
                          <a:spcPct val="0"/>
                        </a:spcBef>
                        <a:buNone/>
                      </a:pPr>
                      <a:r>
                        <a:rPr lang="en-US" altLang="zh-CN" sz="1500" b="1">
                          <a:latin typeface="Times New Roman" panose="02020603050405020304" pitchFamily="18" charset="0"/>
                        </a:rPr>
                        <a:t>∠</a:t>
                      </a:r>
                      <a:r>
                        <a:rPr lang="en-US" altLang="zh-CN" sz="1500" b="1" i="1">
                          <a:latin typeface="Times New Roman" panose="02020603050405020304" pitchFamily="18" charset="0"/>
                        </a:rPr>
                        <a:t>ADC</a:t>
                      </a:r>
                      <a:endParaRPr lang="zh-CN" altLang="en-US" sz="1500" b="1" i="1" dirty="0">
                        <a:latin typeface="Times New Roman" panose="02020603050405020304" pitchFamily="18" charset="0"/>
                      </a:endParaRPr>
                    </a:p>
                  </a:txBody>
                  <a:tcPr marT="34290" marB="34290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>
                        <a:spcBef>
                          <a:spcPct val="0"/>
                        </a:spcBef>
                        <a:buNone/>
                      </a:pPr>
                      <a:r>
                        <a:rPr lang="zh-CN" altLang="en-US" sz="1500" b="1" dirty="0">
                          <a:latin typeface="Times New Roman" panose="02020603050405020304" pitchFamily="18" charset="0"/>
                        </a:rPr>
                        <a:t>∠</a:t>
                      </a:r>
                      <a:r>
                        <a:rPr lang="en-US" altLang="zh-CN" sz="1500" b="1" i="1">
                          <a:latin typeface="Times New Roman" panose="02020603050405020304" pitchFamily="18" charset="0"/>
                        </a:rPr>
                        <a:t>AOD</a:t>
                      </a:r>
                    </a:p>
                  </a:txBody>
                  <a:tcPr marT="34290" marB="34290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>
                        <a:spcBef>
                          <a:spcPct val="0"/>
                        </a:spcBef>
                        <a:buNone/>
                      </a:pPr>
                      <a:r>
                        <a:rPr lang="en-US" altLang="zh-CN" sz="1500" b="1">
                          <a:latin typeface="Times New Roman" panose="02020603050405020304" pitchFamily="18" charset="0"/>
                        </a:rPr>
                        <a:t>∠</a:t>
                      </a:r>
                      <a:r>
                        <a:rPr lang="en-US" altLang="zh-CN" sz="1500" b="1" i="1">
                          <a:latin typeface="Times New Roman" panose="02020603050405020304" pitchFamily="18" charset="0"/>
                        </a:rPr>
                        <a:t>AOB</a:t>
                      </a:r>
                      <a:endParaRPr lang="zh-CN" altLang="en-US" sz="1500" b="1" i="1" dirty="0">
                        <a:latin typeface="Times New Roman" panose="02020603050405020304" pitchFamily="18" charset="0"/>
                      </a:endParaRPr>
                    </a:p>
                  </a:txBody>
                  <a:tcPr marT="34290" marB="34290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2900"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r>
                        <a:rPr lang="zh-CN" altLang="en-US" sz="1400" dirty="0">
                          <a:ea typeface="黑体" panose="02010609060101010101" pitchFamily="49" charset="-122"/>
                        </a:rPr>
                        <a:t>橡皮擦</a:t>
                      </a:r>
                    </a:p>
                  </a:txBody>
                  <a:tcPr marT="34290" marB="34290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>
                        <a:spcBef>
                          <a:spcPct val="0"/>
                        </a:spcBef>
                        <a:buNone/>
                      </a:pPr>
                      <a:endParaRPr lang="zh-CN" altLang="en-US" sz="1800" dirty="0"/>
                    </a:p>
                  </a:txBody>
                  <a:tcPr marT="34290" marB="34290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>
                        <a:spcBef>
                          <a:spcPct val="0"/>
                        </a:spcBef>
                        <a:buNone/>
                      </a:pPr>
                      <a:endParaRPr lang="zh-CN" altLang="en-US" sz="1800" dirty="0"/>
                    </a:p>
                  </a:txBody>
                  <a:tcPr marT="34290" marB="34290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>
                        <a:spcBef>
                          <a:spcPct val="0"/>
                        </a:spcBef>
                        <a:buNone/>
                      </a:pPr>
                      <a:endParaRPr lang="zh-CN" altLang="en-US" sz="1800" dirty="0"/>
                    </a:p>
                  </a:txBody>
                  <a:tcPr marT="34290" marB="34290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>
                        <a:spcBef>
                          <a:spcPct val="0"/>
                        </a:spcBef>
                        <a:buNone/>
                      </a:pPr>
                      <a:endParaRPr lang="zh-CN" altLang="en-US" sz="1800" dirty="0"/>
                    </a:p>
                  </a:txBody>
                  <a:tcPr marT="34290" marB="34290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>
                        <a:spcBef>
                          <a:spcPct val="0"/>
                        </a:spcBef>
                        <a:buNone/>
                      </a:pPr>
                      <a:endParaRPr lang="zh-CN" altLang="en-US" sz="1800" dirty="0"/>
                    </a:p>
                  </a:txBody>
                  <a:tcPr marT="34290" marB="34290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>
                        <a:spcBef>
                          <a:spcPct val="0"/>
                        </a:spcBef>
                        <a:buNone/>
                      </a:pPr>
                      <a:endParaRPr lang="zh-CN" altLang="en-US" sz="1800" dirty="0"/>
                    </a:p>
                  </a:txBody>
                  <a:tcPr marT="34290" marB="34290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>
                        <a:spcBef>
                          <a:spcPct val="0"/>
                        </a:spcBef>
                        <a:buNone/>
                      </a:pPr>
                      <a:endParaRPr lang="zh-CN" altLang="en-US" sz="1800" dirty="0"/>
                    </a:p>
                  </a:txBody>
                  <a:tcPr marT="34290" marB="34290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>
                        <a:spcBef>
                          <a:spcPct val="0"/>
                        </a:spcBef>
                        <a:buNone/>
                      </a:pPr>
                      <a:endParaRPr lang="zh-CN" altLang="en-US" sz="1800" dirty="0"/>
                    </a:p>
                  </a:txBody>
                  <a:tcPr marT="34290" marB="34290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2900"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r>
                        <a:rPr lang="zh-CN" altLang="en-US" sz="1400" dirty="0">
                          <a:ea typeface="黑体" panose="02010609060101010101" pitchFamily="49" charset="-122"/>
                        </a:rPr>
                        <a:t>课本</a:t>
                      </a:r>
                    </a:p>
                  </a:txBody>
                  <a:tcPr marT="34290" marB="34290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>
                        <a:spcBef>
                          <a:spcPct val="0"/>
                        </a:spcBef>
                        <a:buNone/>
                      </a:pPr>
                      <a:endParaRPr lang="zh-CN" altLang="en-US" sz="1800" dirty="0"/>
                    </a:p>
                  </a:txBody>
                  <a:tcPr marT="34290" marB="34290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>
                        <a:spcBef>
                          <a:spcPct val="0"/>
                        </a:spcBef>
                        <a:buNone/>
                      </a:pPr>
                      <a:endParaRPr lang="zh-CN" altLang="en-US" sz="1800" dirty="0"/>
                    </a:p>
                  </a:txBody>
                  <a:tcPr marT="34290" marB="34290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>
                        <a:spcBef>
                          <a:spcPct val="0"/>
                        </a:spcBef>
                        <a:buNone/>
                      </a:pPr>
                      <a:endParaRPr lang="zh-CN" altLang="en-US" sz="1800" dirty="0"/>
                    </a:p>
                  </a:txBody>
                  <a:tcPr marT="34290" marB="34290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>
                        <a:spcBef>
                          <a:spcPct val="0"/>
                        </a:spcBef>
                        <a:buNone/>
                      </a:pPr>
                      <a:endParaRPr lang="zh-CN" altLang="en-US" sz="1800" dirty="0"/>
                    </a:p>
                  </a:txBody>
                  <a:tcPr marT="34290" marB="34290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>
                        <a:spcBef>
                          <a:spcPct val="0"/>
                        </a:spcBef>
                        <a:buNone/>
                      </a:pPr>
                      <a:endParaRPr lang="zh-CN" altLang="en-US" sz="1800" dirty="0"/>
                    </a:p>
                  </a:txBody>
                  <a:tcPr marT="34290" marB="34290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>
                        <a:spcBef>
                          <a:spcPct val="0"/>
                        </a:spcBef>
                        <a:buNone/>
                      </a:pPr>
                      <a:endParaRPr lang="zh-CN" altLang="en-US" sz="1800" dirty="0"/>
                    </a:p>
                  </a:txBody>
                  <a:tcPr marT="34290" marB="34290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>
                        <a:spcBef>
                          <a:spcPct val="0"/>
                        </a:spcBef>
                        <a:buNone/>
                      </a:pPr>
                      <a:endParaRPr lang="zh-CN" altLang="en-US" sz="1800" dirty="0"/>
                    </a:p>
                  </a:txBody>
                  <a:tcPr marT="34290" marB="34290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>
                        <a:spcBef>
                          <a:spcPct val="0"/>
                        </a:spcBef>
                        <a:buNone/>
                      </a:pPr>
                      <a:endParaRPr lang="zh-CN" altLang="en-US" sz="1800" dirty="0"/>
                    </a:p>
                  </a:txBody>
                  <a:tcPr marT="34290" marB="34290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2900"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r>
                        <a:rPr lang="zh-CN" altLang="en-US" sz="1500" dirty="0">
                          <a:ea typeface="黑体" panose="02010609060101010101" pitchFamily="49" charset="-122"/>
                        </a:rPr>
                        <a:t>桌子</a:t>
                      </a:r>
                    </a:p>
                  </a:txBody>
                  <a:tcPr marT="34290" marB="34290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>
                        <a:spcBef>
                          <a:spcPct val="0"/>
                        </a:spcBef>
                        <a:buNone/>
                      </a:pPr>
                      <a:endParaRPr lang="zh-CN" altLang="en-US" sz="1800" dirty="0"/>
                    </a:p>
                  </a:txBody>
                  <a:tcPr marT="34290" marB="34290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>
                        <a:spcBef>
                          <a:spcPct val="0"/>
                        </a:spcBef>
                        <a:buNone/>
                      </a:pPr>
                      <a:endParaRPr lang="zh-CN" altLang="en-US" sz="1800" dirty="0"/>
                    </a:p>
                  </a:txBody>
                  <a:tcPr marT="34290" marB="34290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>
                        <a:spcBef>
                          <a:spcPct val="0"/>
                        </a:spcBef>
                        <a:buNone/>
                      </a:pPr>
                      <a:endParaRPr lang="zh-CN" altLang="en-US" sz="1800" dirty="0"/>
                    </a:p>
                  </a:txBody>
                  <a:tcPr marT="34290" marB="34290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>
                        <a:spcBef>
                          <a:spcPct val="0"/>
                        </a:spcBef>
                        <a:buNone/>
                      </a:pPr>
                      <a:endParaRPr lang="zh-CN" altLang="en-US" sz="1800" dirty="0"/>
                    </a:p>
                  </a:txBody>
                  <a:tcPr marT="34290" marB="34290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>
                        <a:spcBef>
                          <a:spcPct val="0"/>
                        </a:spcBef>
                        <a:buNone/>
                      </a:pPr>
                      <a:endParaRPr lang="zh-CN" altLang="en-US" sz="1800" dirty="0"/>
                    </a:p>
                  </a:txBody>
                  <a:tcPr marT="34290" marB="34290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>
                        <a:spcBef>
                          <a:spcPct val="0"/>
                        </a:spcBef>
                        <a:buNone/>
                      </a:pPr>
                      <a:endParaRPr lang="zh-CN" altLang="en-US" sz="1800" dirty="0"/>
                    </a:p>
                  </a:txBody>
                  <a:tcPr marT="34290" marB="34290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>
                        <a:spcBef>
                          <a:spcPct val="0"/>
                        </a:spcBef>
                        <a:buNone/>
                      </a:pPr>
                      <a:endParaRPr lang="zh-CN" altLang="en-US" sz="1800" dirty="0"/>
                    </a:p>
                  </a:txBody>
                  <a:tcPr marT="34290" marB="34290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>
                        <a:spcBef>
                          <a:spcPct val="0"/>
                        </a:spcBef>
                        <a:buNone/>
                      </a:pPr>
                      <a:endParaRPr lang="zh-CN" altLang="en-US" sz="1800" dirty="0"/>
                    </a:p>
                  </a:txBody>
                  <a:tcPr marT="34290" marB="34290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7470" name="直接连接符 65944"/>
          <p:cNvSpPr>
            <a:spLocks noChangeShapeType="1"/>
          </p:cNvSpPr>
          <p:nvPr/>
        </p:nvSpPr>
        <p:spPr bwMode="auto">
          <a:xfrm>
            <a:off x="339726" y="1912144"/>
            <a:ext cx="925513" cy="34528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hangingPunct="0"/>
            <a:endParaRPr lang="zh-CN" altLang="en-US"/>
          </a:p>
        </p:txBody>
      </p:sp>
      <p:sp>
        <p:nvSpPr>
          <p:cNvPr id="17471" name="文本框 65945"/>
          <p:cNvSpPr txBox="1">
            <a:spLocks noChangeArrowheads="1"/>
          </p:cNvSpPr>
          <p:nvPr/>
        </p:nvSpPr>
        <p:spPr bwMode="auto">
          <a:xfrm>
            <a:off x="295275" y="2030016"/>
            <a:ext cx="595035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1600">
                <a:ea typeface="黑体" panose="02010609060101010101" pitchFamily="49" charset="-122"/>
              </a:rPr>
              <a:t>物体</a:t>
            </a:r>
          </a:p>
        </p:txBody>
      </p:sp>
      <p:sp>
        <p:nvSpPr>
          <p:cNvPr id="17472" name="文本框 65946"/>
          <p:cNvSpPr txBox="1">
            <a:spLocks noChangeArrowheads="1"/>
          </p:cNvSpPr>
          <p:nvPr/>
        </p:nvSpPr>
        <p:spPr bwMode="auto">
          <a:xfrm>
            <a:off x="669925" y="1869281"/>
            <a:ext cx="595035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1600">
                <a:ea typeface="黑体" panose="02010609060101010101" pitchFamily="49" charset="-122"/>
              </a:rPr>
              <a:t>测量</a:t>
            </a:r>
          </a:p>
        </p:txBody>
      </p:sp>
      <p:pic>
        <p:nvPicPr>
          <p:cNvPr id="17473" name="图片 65964" descr="526f6cc318e7486f-cb0de9e9db7383dd-cf3d1166821398b12e82afa16bb27344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827088" y="627460"/>
            <a:ext cx="2665412" cy="7798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74" name="文本框 65965"/>
          <p:cNvSpPr txBox="1">
            <a:spLocks noChangeArrowheads="1"/>
          </p:cNvSpPr>
          <p:nvPr/>
        </p:nvSpPr>
        <p:spPr bwMode="auto">
          <a:xfrm>
            <a:off x="1619250" y="1491854"/>
            <a:ext cx="121058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000">
                <a:ea typeface="黑体" panose="02010609060101010101" pitchFamily="49" charset="-122"/>
              </a:rPr>
              <a:t>（实物）</a:t>
            </a:r>
          </a:p>
        </p:txBody>
      </p:sp>
      <p:sp>
        <p:nvSpPr>
          <p:cNvPr id="17475" name="文本框 65966"/>
          <p:cNvSpPr txBox="1">
            <a:spLocks noChangeArrowheads="1"/>
          </p:cNvSpPr>
          <p:nvPr/>
        </p:nvSpPr>
        <p:spPr bwMode="auto">
          <a:xfrm>
            <a:off x="5003800" y="1491854"/>
            <a:ext cx="146706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000">
                <a:ea typeface="黑体" panose="02010609060101010101" pitchFamily="49" charset="-122"/>
              </a:rPr>
              <a:t>（形象图）</a:t>
            </a:r>
          </a:p>
        </p:txBody>
      </p:sp>
      <p:sp>
        <p:nvSpPr>
          <p:cNvPr id="17476" name="右箭头 65967"/>
          <p:cNvSpPr>
            <a:spLocks noChangeArrowheads="1"/>
          </p:cNvSpPr>
          <p:nvPr/>
        </p:nvSpPr>
        <p:spPr bwMode="auto">
          <a:xfrm>
            <a:off x="3635375" y="897731"/>
            <a:ext cx="647700" cy="323850"/>
          </a:xfrm>
          <a:prstGeom prst="rightArrow">
            <a:avLst>
              <a:gd name="adj1" fmla="val 50000"/>
              <a:gd name="adj2" fmla="val 37500"/>
            </a:avLst>
          </a:prstGeom>
          <a:noFill/>
          <a:ln w="19050">
            <a:solidFill>
              <a:schemeClr val="tx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0" hangingPunct="0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655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655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655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extBox 20"/>
          <p:cNvSpPr txBox="1">
            <a:spLocks noChangeArrowheads="1"/>
          </p:cNvSpPr>
          <p:nvPr/>
        </p:nvSpPr>
        <p:spPr bwMode="auto">
          <a:xfrm>
            <a:off x="227014" y="392906"/>
            <a:ext cx="8281987" cy="40072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  <a:spcAft>
                <a:spcPct val="100000"/>
              </a:spcAft>
            </a:pPr>
            <a:r>
              <a:rPr lang="zh-CN" altLang="en-US" sz="2400">
                <a:solidFill>
                  <a:srgbClr val="149494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填一填  </a:t>
            </a:r>
          </a:p>
          <a:p>
            <a:pPr>
              <a:lnSpc>
                <a:spcPct val="150000"/>
              </a:lnSpc>
              <a:spcAft>
                <a:spcPct val="100000"/>
              </a:spcAft>
            </a:pP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根据上面探究，猜想矩形的特殊性质，并把结果填在下面横线上</a:t>
            </a:r>
            <a:r>
              <a:rPr lang="en-US" altLang="zh-CN" sz="2400"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</a:p>
          <a:p>
            <a:pPr>
              <a:lnSpc>
                <a:spcPct val="150000"/>
              </a:lnSpc>
              <a:spcBef>
                <a:spcPct val="60000"/>
              </a:spcBef>
              <a:spcAft>
                <a:spcPct val="50000"/>
              </a:spcAft>
            </a:pP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  角：</a:t>
            </a:r>
            <a:r>
              <a:rPr lang="zh-CN" altLang="en-US" b="1" u="sng"/>
              <a:t>		       </a:t>
            </a:r>
            <a:r>
              <a:rPr lang="en-US" altLang="zh-CN" b="1"/>
              <a:t>.</a:t>
            </a:r>
            <a:endParaRPr lang="en-US" altLang="zh-CN" sz="2400" b="1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>
              <a:lnSpc>
                <a:spcPct val="150000"/>
              </a:lnSpc>
              <a:spcAft>
                <a:spcPct val="50000"/>
              </a:spcAft>
            </a:pP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  对角线：</a:t>
            </a:r>
            <a:r>
              <a:rPr lang="zh-CN" altLang="en-US" b="1" u="sng"/>
              <a:t>		</a:t>
            </a:r>
            <a:r>
              <a:rPr lang="en-US" altLang="zh-CN" b="1"/>
              <a:t>.</a:t>
            </a:r>
          </a:p>
        </p:txBody>
      </p:sp>
      <p:sp>
        <p:nvSpPr>
          <p:cNvPr id="18434" name="矩形 64516"/>
          <p:cNvSpPr>
            <a:spLocks noChangeArrowheads="1"/>
          </p:cNvSpPr>
          <p:nvPr/>
        </p:nvSpPr>
        <p:spPr bwMode="auto">
          <a:xfrm>
            <a:off x="5075238" y="2120504"/>
            <a:ext cx="2952750" cy="97274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0" hangingPunct="0"/>
            <a:endParaRPr lang="zh-CN" altLang="en-US"/>
          </a:p>
        </p:txBody>
      </p:sp>
      <p:sp>
        <p:nvSpPr>
          <p:cNvPr id="18435" name="文本框 64517"/>
          <p:cNvSpPr txBox="1">
            <a:spLocks noChangeArrowheads="1"/>
          </p:cNvSpPr>
          <p:nvPr/>
        </p:nvSpPr>
        <p:spPr bwMode="auto">
          <a:xfrm>
            <a:off x="4643438" y="1919288"/>
            <a:ext cx="3898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 i="1">
                <a:latin typeface="Times New Roman" panose="02020603050405020304" pitchFamily="18" charset="0"/>
              </a:rPr>
              <a:t>A</a:t>
            </a:r>
          </a:p>
        </p:txBody>
      </p:sp>
      <p:sp>
        <p:nvSpPr>
          <p:cNvPr id="18436" name="文本框 64518"/>
          <p:cNvSpPr txBox="1">
            <a:spLocks noChangeArrowheads="1"/>
          </p:cNvSpPr>
          <p:nvPr/>
        </p:nvSpPr>
        <p:spPr bwMode="auto">
          <a:xfrm>
            <a:off x="8013700" y="1905000"/>
            <a:ext cx="3898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 i="1">
                <a:latin typeface="Times New Roman" panose="02020603050405020304" pitchFamily="18" charset="0"/>
              </a:rPr>
              <a:t>B</a:t>
            </a:r>
          </a:p>
        </p:txBody>
      </p:sp>
      <p:sp>
        <p:nvSpPr>
          <p:cNvPr id="18437" name="文本框 64519"/>
          <p:cNvSpPr txBox="1">
            <a:spLocks noChangeArrowheads="1"/>
          </p:cNvSpPr>
          <p:nvPr/>
        </p:nvSpPr>
        <p:spPr bwMode="auto">
          <a:xfrm>
            <a:off x="8027988" y="2931319"/>
            <a:ext cx="3898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 i="1">
                <a:latin typeface="Times New Roman" panose="02020603050405020304" pitchFamily="18" charset="0"/>
              </a:rPr>
              <a:t>C</a:t>
            </a:r>
          </a:p>
        </p:txBody>
      </p:sp>
      <p:sp>
        <p:nvSpPr>
          <p:cNvPr id="18438" name="文本框 64520"/>
          <p:cNvSpPr txBox="1">
            <a:spLocks noChangeArrowheads="1"/>
          </p:cNvSpPr>
          <p:nvPr/>
        </p:nvSpPr>
        <p:spPr bwMode="auto">
          <a:xfrm>
            <a:off x="4643438" y="2909888"/>
            <a:ext cx="40748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 i="1">
                <a:latin typeface="Times New Roman" panose="02020603050405020304" pitchFamily="18" charset="0"/>
              </a:rPr>
              <a:t>D</a:t>
            </a:r>
          </a:p>
        </p:txBody>
      </p:sp>
      <p:sp>
        <p:nvSpPr>
          <p:cNvPr id="64522" name="文本框 64521"/>
          <p:cNvSpPr txBox="1">
            <a:spLocks noChangeArrowheads="1"/>
          </p:cNvSpPr>
          <p:nvPr/>
        </p:nvSpPr>
        <p:spPr bwMode="auto">
          <a:xfrm>
            <a:off x="1511300" y="2400300"/>
            <a:ext cx="203132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四个角为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90°</a:t>
            </a:r>
          </a:p>
        </p:txBody>
      </p:sp>
      <p:sp>
        <p:nvSpPr>
          <p:cNvPr id="18440" name="矩形 64522"/>
          <p:cNvSpPr>
            <a:spLocks noChangeArrowheads="1"/>
          </p:cNvSpPr>
          <p:nvPr/>
        </p:nvSpPr>
        <p:spPr bwMode="auto">
          <a:xfrm>
            <a:off x="5076825" y="2128838"/>
            <a:ext cx="215900" cy="16192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0" hangingPunct="0"/>
            <a:endParaRPr lang="zh-CN" altLang="en-US"/>
          </a:p>
        </p:txBody>
      </p:sp>
      <p:sp>
        <p:nvSpPr>
          <p:cNvPr id="64525" name="文本框 64524"/>
          <p:cNvSpPr txBox="1">
            <a:spLocks noChangeArrowheads="1"/>
          </p:cNvSpPr>
          <p:nvPr/>
        </p:nvSpPr>
        <p:spPr bwMode="auto">
          <a:xfrm>
            <a:off x="1824038" y="2981325"/>
            <a:ext cx="80021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相等</a:t>
            </a:r>
            <a:endParaRPr lang="en-US" altLang="zh-CN" sz="2400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18442" name="直接连接符 64527"/>
          <p:cNvSpPr>
            <a:spLocks noChangeShapeType="1"/>
          </p:cNvSpPr>
          <p:nvPr/>
        </p:nvSpPr>
        <p:spPr bwMode="auto">
          <a:xfrm>
            <a:off x="5084763" y="2121694"/>
            <a:ext cx="2952750" cy="9715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hangingPunct="0"/>
            <a:endParaRPr lang="zh-CN" altLang="en-US"/>
          </a:p>
        </p:txBody>
      </p:sp>
      <p:sp>
        <p:nvSpPr>
          <p:cNvPr id="18443" name="直接连接符 64528"/>
          <p:cNvSpPr>
            <a:spLocks noChangeShapeType="1"/>
          </p:cNvSpPr>
          <p:nvPr/>
        </p:nvSpPr>
        <p:spPr bwMode="auto">
          <a:xfrm flipV="1">
            <a:off x="5103813" y="2121694"/>
            <a:ext cx="2952750" cy="9715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hangingPunct="0"/>
            <a:endParaRPr lang="zh-CN" altLang="en-US"/>
          </a:p>
        </p:txBody>
      </p:sp>
      <p:sp>
        <p:nvSpPr>
          <p:cNvPr id="18444" name="文本框 64529"/>
          <p:cNvSpPr txBox="1">
            <a:spLocks noChangeArrowheads="1"/>
          </p:cNvSpPr>
          <p:nvPr/>
        </p:nvSpPr>
        <p:spPr bwMode="auto">
          <a:xfrm>
            <a:off x="6265863" y="2589610"/>
            <a:ext cx="40748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 i="1">
                <a:latin typeface="Times New Roman" panose="02020603050405020304" pitchFamily="18" charset="0"/>
              </a:rPr>
              <a:t>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45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45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4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45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45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45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22" grpId="0"/>
      <p:bldP spid="64525" grpId="0"/>
    </p:bldLst>
  </p:timing>
</p:sld>
</file>

<file path=ppt/theme/theme1.xml><?xml version="1.0" encoding="utf-8"?>
<a:theme xmlns:a="http://schemas.openxmlformats.org/drawingml/2006/main" name="WWW.2PPT.COM&#10;">
  <a:themeElements>
    <a:clrScheme name="">
      <a:dk1>
        <a:srgbClr val="000000"/>
      </a:dk1>
      <a:lt1>
        <a:srgbClr val="FFFFD9"/>
      </a:lt1>
      <a:dk2>
        <a:srgbClr val="000000"/>
      </a:dk2>
      <a:lt2>
        <a:srgbClr val="777777"/>
      </a:lt2>
      <a:accent1>
        <a:srgbClr val="FFFFF7"/>
      </a:accent1>
      <a:accent2>
        <a:srgbClr val="33CCCC"/>
      </a:accent2>
      <a:accent3>
        <a:srgbClr val="FFFFE9"/>
      </a:accent3>
      <a:accent4>
        <a:srgbClr val="000000"/>
      </a:accent4>
      <a:accent5>
        <a:srgbClr val="FFFFFA"/>
      </a:accent5>
      <a:accent6>
        <a:srgbClr val="2DB7B7"/>
      </a:accent6>
      <a:hlink>
        <a:srgbClr val="FF5050"/>
      </a:hlink>
      <a:folHlink>
        <a:srgbClr val="FF99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atMod val="350000"/>
                <a:shade val="99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Cambria-Calibri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atMod val="350000"/>
                <a:shade val="99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Cambria-Calibri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atMod val="350000"/>
                <a:shade val="99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1268</Words>
  <Application>Microsoft Office PowerPoint</Application>
  <PresentationFormat>全屏显示(16:9)</PresentationFormat>
  <Paragraphs>255</Paragraphs>
  <Slides>23</Slides>
  <Notes>1</Notes>
  <HiddenSlides>0</HiddenSlides>
  <MMClips>0</MMClips>
  <ScaleCrop>false</ScaleCrop>
  <HeadingPairs>
    <vt:vector size="8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23</vt:i4>
      </vt:variant>
    </vt:vector>
  </HeadingPairs>
  <TitlesOfParts>
    <vt:vector size="34" baseType="lpstr">
      <vt:lpstr>方正姚体</vt:lpstr>
      <vt:lpstr>黑体</vt:lpstr>
      <vt:lpstr>华文中宋</vt:lpstr>
      <vt:lpstr>宋体</vt:lpstr>
      <vt:lpstr>微软雅黑</vt:lpstr>
      <vt:lpstr>Arial</vt:lpstr>
      <vt:lpstr>Calibri</vt:lpstr>
      <vt:lpstr>Times New Roman</vt:lpstr>
      <vt:lpstr>Wingdings</vt:lpstr>
      <vt:lpstr>WWW.2PPT.COM
</vt:lpstr>
      <vt:lpstr>Equation.3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2015-07-09T08:14:00Z</dcterms:created>
  <dcterms:modified xsi:type="dcterms:W3CDTF">2023-01-16T16:43:56Z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15E68BA094A74367BAEC0206E9FCA266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