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7" r:id="rId2"/>
    <p:sldId id="259" r:id="rId3"/>
    <p:sldId id="288" r:id="rId4"/>
    <p:sldId id="260" r:id="rId5"/>
    <p:sldId id="289" r:id="rId6"/>
    <p:sldId id="291" r:id="rId7"/>
    <p:sldId id="300" r:id="rId8"/>
    <p:sldId id="292" r:id="rId9"/>
    <p:sldId id="298" r:id="rId10"/>
    <p:sldId id="304" r:id="rId11"/>
    <p:sldId id="305" r:id="rId12"/>
    <p:sldId id="306" r:id="rId13"/>
    <p:sldId id="295" r:id="rId14"/>
    <p:sldId id="285" r:id="rId15"/>
    <p:sldId id="286" r:id="rId16"/>
    <p:sldId id="267" r:id="rId17"/>
    <p:sldId id="307" r:id="rId18"/>
    <p:sldId id="268" r:id="rId19"/>
    <p:sldId id="277" r:id="rId20"/>
    <p:sldId id="276" r:id="rId21"/>
    <p:sldId id="302" r:id="rId22"/>
    <p:sldId id="303" r:id="rId23"/>
    <p:sldId id="308" r:id="rId24"/>
    <p:sldId id="309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6">
          <p15:clr>
            <a:srgbClr val="A4A3A4"/>
          </p15:clr>
        </p15:guide>
        <p15:guide id="2" pos="6846">
          <p15:clr>
            <a:srgbClr val="A4A3A4"/>
          </p15:clr>
        </p15:guide>
        <p15:guide id="3" pos="7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7645" autoAdjust="0"/>
  </p:normalViewPr>
  <p:slideViewPr>
    <p:cSldViewPr snapToGrid="0">
      <p:cViewPr>
        <p:scale>
          <a:sx n="100" d="100"/>
          <a:sy n="100" d="100"/>
        </p:scale>
        <p:origin x="-954" y="-432"/>
      </p:cViewPr>
      <p:guideLst>
        <p:guide orient="horz" pos="766"/>
        <p:guide pos="6846"/>
        <p:guide pos="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边形 7"/>
          <p:cNvSpPr>
            <a:spLocks noChangeArrowheads="1"/>
          </p:cNvSpPr>
          <p:nvPr/>
        </p:nvSpPr>
        <p:spPr bwMode="auto">
          <a:xfrm>
            <a:off x="-10094" y="489775"/>
            <a:ext cx="436833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第二单元  圆柱和圆锥</a:t>
            </a:r>
          </a:p>
        </p:txBody>
      </p:sp>
      <p:sp>
        <p:nvSpPr>
          <p:cNvPr id="7" name="文本框 3"/>
          <p:cNvSpPr txBox="1"/>
          <p:nvPr/>
        </p:nvSpPr>
        <p:spPr>
          <a:xfrm>
            <a:off x="0" y="1604506"/>
            <a:ext cx="12202094" cy="2372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圆柱的体积</a:t>
            </a:r>
            <a:endParaRPr lang="en-US" altLang="zh-CN" sz="6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718024" y="3878895"/>
            <a:ext cx="1842449" cy="244294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194917" y="5684397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54112" y="1163638"/>
            <a:ext cx="4134465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例</a:t>
            </a:r>
            <a:r>
              <a:rPr lang="zh-CN" altLang="en-US" sz="2800" b="1" dirty="0">
                <a:latin typeface="+mj-ea"/>
                <a:ea typeface="+mj-ea"/>
              </a:rPr>
              <a:t>一：</a:t>
            </a:r>
            <a:r>
              <a:rPr lang="zh-CN" altLang="en-US" sz="2800" dirty="0">
                <a:latin typeface="+mj-ea"/>
                <a:ea typeface="+mj-ea"/>
              </a:rPr>
              <a:t>完成下面的表格</a:t>
            </a:r>
            <a:r>
              <a:rPr lang="zh-CN" altLang="en-US" sz="2800" b="1" dirty="0">
                <a:latin typeface="+mj-ea"/>
                <a:ea typeface="+mj-ea"/>
              </a:rPr>
              <a:t>。</a:t>
            </a:r>
            <a:endParaRPr lang="zh-CN" altLang="en-US" sz="2800" dirty="0">
              <a:latin typeface="+mj-ea"/>
              <a:ea typeface="+mj-e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254054" y="1924335"/>
          <a:ext cx="9600323" cy="19202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91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1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1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8066">
                <a:tc rowSpan="3">
                  <a:txBody>
                    <a:bodyPr/>
                    <a:lstStyle/>
                    <a:p>
                      <a:pPr marL="71755" marR="71755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圆柱</a:t>
                      </a:r>
                      <a:endParaRPr lang="zh-CN" sz="2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底面积</a:t>
                      </a:r>
                      <a:r>
                        <a:rPr lang="en-US" sz="2800" kern="100" dirty="0">
                          <a:effectLst/>
                        </a:rPr>
                        <a:t>/m</a:t>
                      </a:r>
                      <a:r>
                        <a:rPr lang="en-US" sz="2800" kern="100" baseline="30000" dirty="0">
                          <a:effectLst/>
                        </a:rPr>
                        <a:t>2</a:t>
                      </a:r>
                      <a:endParaRPr lang="zh-CN" sz="2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高</a:t>
                      </a:r>
                      <a:r>
                        <a:rPr lang="en-US" sz="2800" kern="100">
                          <a:effectLst/>
                        </a:rPr>
                        <a:t>/m</a:t>
                      </a:r>
                      <a:endParaRPr lang="zh-CN" sz="2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体积</a:t>
                      </a:r>
                      <a:r>
                        <a:rPr lang="en-US" sz="2800" kern="100">
                          <a:effectLst/>
                        </a:rPr>
                        <a:t>/m</a:t>
                      </a:r>
                      <a:r>
                        <a:rPr lang="en-US" sz="2800" kern="100" baseline="30000">
                          <a:effectLst/>
                        </a:rPr>
                        <a:t>3</a:t>
                      </a:r>
                      <a:endParaRPr lang="zh-CN" sz="2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41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0.6</a:t>
                      </a:r>
                      <a:endParaRPr lang="zh-CN" sz="2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1.2</a:t>
                      </a:r>
                      <a:endParaRPr lang="zh-CN" sz="2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 </a:t>
                      </a:r>
                      <a:endParaRPr lang="zh-CN" sz="2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41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0.25</a:t>
                      </a:r>
                      <a:endParaRPr lang="zh-CN" sz="2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3</a:t>
                      </a:r>
                      <a:endParaRPr lang="zh-CN" sz="2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zh-CN" sz="2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98590" y="2565779"/>
            <a:ext cx="904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0.72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98589" y="3180039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0.75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69805" y="3761108"/>
            <a:ext cx="99405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例二：</a:t>
            </a:r>
            <a:r>
              <a:rPr lang="zh-CN" altLang="en-US" sz="2800" dirty="0">
                <a:latin typeface="+mj-ea"/>
                <a:ea typeface="+mj-ea"/>
              </a:rPr>
              <a:t>一个圆柱形零件，底面半径</a:t>
            </a:r>
            <a:r>
              <a:rPr lang="en-US" altLang="zh-CN" sz="2800" dirty="0">
                <a:latin typeface="+mj-ea"/>
                <a:ea typeface="+mj-ea"/>
              </a:rPr>
              <a:t>5</a:t>
            </a:r>
            <a:r>
              <a:rPr lang="zh-CN" altLang="en-US" sz="2800" dirty="0">
                <a:latin typeface="+mj-ea"/>
                <a:ea typeface="+mj-ea"/>
              </a:rPr>
              <a:t>厘米，高</a:t>
            </a:r>
            <a:r>
              <a:rPr lang="en-US" altLang="zh-CN" sz="2800" dirty="0">
                <a:latin typeface="+mj-ea"/>
                <a:ea typeface="+mj-ea"/>
              </a:rPr>
              <a:t>8</a:t>
            </a:r>
            <a:r>
              <a:rPr lang="zh-CN" altLang="en-US" sz="2800" dirty="0">
                <a:latin typeface="+mj-ea"/>
                <a:ea typeface="+mj-ea"/>
              </a:rPr>
              <a:t>厘米。这个</a:t>
            </a:r>
            <a:r>
              <a:rPr lang="zh-CN" altLang="en-US" sz="2800" dirty="0" smtClean="0">
                <a:latin typeface="+mj-ea"/>
                <a:ea typeface="+mj-ea"/>
              </a:rPr>
              <a:t>零件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+mj-ea"/>
                <a:ea typeface="+mj-ea"/>
              </a:rPr>
              <a:t> </a:t>
            </a:r>
            <a:r>
              <a:rPr lang="en-US" altLang="zh-CN" sz="2800" dirty="0" smtClean="0">
                <a:latin typeface="+mj-ea"/>
                <a:ea typeface="+mj-ea"/>
              </a:rPr>
              <a:t>         </a:t>
            </a:r>
            <a:r>
              <a:rPr lang="zh-CN" altLang="en-US" sz="2800" dirty="0" smtClean="0">
                <a:latin typeface="+mj-ea"/>
                <a:ea typeface="+mj-ea"/>
              </a:rPr>
              <a:t>的</a:t>
            </a:r>
            <a:r>
              <a:rPr lang="zh-CN" altLang="en-US" sz="2800" dirty="0">
                <a:latin typeface="+mj-ea"/>
                <a:ea typeface="+mj-ea"/>
              </a:rPr>
              <a:t>体积是多少立方厘米？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66106" y="5255551"/>
            <a:ext cx="5347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32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=5²π×8=628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cm³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32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857806" y="4453604"/>
            <a:ext cx="2334194" cy="240439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flipH="1">
            <a:off x="1306285" y="4765502"/>
            <a:ext cx="1838842" cy="1989808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矩形 1"/>
          <p:cNvSpPr/>
          <p:nvPr/>
        </p:nvSpPr>
        <p:spPr>
          <a:xfrm>
            <a:off x="1154112" y="1341157"/>
            <a:ext cx="9379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latin typeface="+mj-ea"/>
                <a:ea typeface="+mj-ea"/>
              </a:rPr>
              <a:t>例三：</a:t>
            </a:r>
            <a:r>
              <a:rPr lang="zh-CN" altLang="zh-CN" sz="2800" dirty="0" smtClean="0">
                <a:latin typeface="+mj-ea"/>
                <a:ea typeface="+mj-ea"/>
              </a:rPr>
              <a:t>一</a:t>
            </a:r>
            <a:r>
              <a:rPr lang="zh-CN" altLang="zh-CN" sz="2800" dirty="0">
                <a:latin typeface="+mj-ea"/>
                <a:ea typeface="+mj-ea"/>
              </a:rPr>
              <a:t>个圆柱，底面直径和高都是</a:t>
            </a:r>
            <a:r>
              <a:rPr lang="en-US" altLang="zh-CN" sz="2800" dirty="0">
                <a:latin typeface="+mj-ea"/>
                <a:ea typeface="+mj-ea"/>
              </a:rPr>
              <a:t>10cm</a:t>
            </a:r>
            <a:r>
              <a:rPr lang="zh-CN" altLang="zh-CN" sz="2800" dirty="0">
                <a:latin typeface="+mj-ea"/>
                <a:ea typeface="+mj-ea"/>
              </a:rPr>
              <a:t>，求它的体积。</a:t>
            </a:r>
            <a:endParaRPr lang="zh-CN" altLang="en-US" sz="2800" dirty="0">
              <a:latin typeface="+mj-ea"/>
              <a:ea typeface="+mj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51522" y="2074707"/>
            <a:ext cx="55883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32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=5²π×10=785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cm³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32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154113" y="2760968"/>
            <a:ext cx="936987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latin typeface="+mj-ea"/>
                <a:ea typeface="+mj-ea"/>
              </a:rPr>
              <a:t>例四：</a:t>
            </a:r>
            <a:r>
              <a:rPr lang="zh-CN" altLang="en-US" sz="2800" dirty="0">
                <a:latin typeface="+mj-ea"/>
                <a:ea typeface="+mj-ea"/>
              </a:rPr>
              <a:t>一个圆柱形状的水桶，底面周长是</a:t>
            </a:r>
            <a:r>
              <a:rPr lang="en-US" altLang="zh-CN" sz="2800" dirty="0">
                <a:latin typeface="+mj-ea"/>
                <a:ea typeface="+mj-ea"/>
              </a:rPr>
              <a:t>12.56</a:t>
            </a:r>
            <a:r>
              <a:rPr lang="zh-CN" altLang="en-US" sz="2800" dirty="0">
                <a:latin typeface="+mj-ea"/>
                <a:ea typeface="+mj-ea"/>
              </a:rPr>
              <a:t>分米，</a:t>
            </a:r>
            <a:r>
              <a:rPr lang="zh-CN" altLang="en-US" sz="2800" dirty="0" smtClean="0">
                <a:latin typeface="+mj-ea"/>
                <a:ea typeface="+mj-ea"/>
              </a:rPr>
              <a:t>高是</a:t>
            </a:r>
            <a:endParaRPr lang="en-US" altLang="zh-CN" sz="2800" dirty="0" smtClean="0">
              <a:latin typeface="+mj-ea"/>
              <a:ea typeface="+mj-ea"/>
            </a:endParaRPr>
          </a:p>
          <a:p>
            <a:r>
              <a:rPr lang="en-US" altLang="zh-CN" sz="2800" dirty="0">
                <a:latin typeface="+mj-ea"/>
                <a:ea typeface="+mj-ea"/>
              </a:rPr>
              <a:t> </a:t>
            </a:r>
            <a:r>
              <a:rPr lang="en-US" altLang="zh-CN" sz="2800" dirty="0" smtClean="0">
                <a:latin typeface="+mj-ea"/>
                <a:ea typeface="+mj-ea"/>
              </a:rPr>
              <a:t>         5</a:t>
            </a:r>
            <a:r>
              <a:rPr lang="zh-CN" altLang="en-US" sz="2800" dirty="0">
                <a:latin typeface="+mj-ea"/>
                <a:ea typeface="+mj-ea"/>
              </a:rPr>
              <a:t>分米。这个水桶可盛水多少升？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3600815" y="3756019"/>
            <a:ext cx="6932788" cy="2917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根据圆柱的底面周长先求出底面半径：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12.56÷3.14÷2=2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（分米）；接着求出底面积：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22×3.14=12.56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（平方分米）；最后求圆柱体积：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12.56×5=62.8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（立方分米），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62.8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立方分米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=62.8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升。注意，单位的转化千万不能忽视。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矩形 1"/>
          <p:cNvSpPr/>
          <p:nvPr/>
        </p:nvSpPr>
        <p:spPr>
          <a:xfrm>
            <a:off x="1154114" y="1216025"/>
            <a:ext cx="9713911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例五：</a:t>
            </a:r>
            <a:r>
              <a:rPr lang="zh-TW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个圆柱形状的奶粉盒，体积是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5024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立方厘米，</a:t>
            </a:r>
            <a:r>
              <a:rPr lang="zh-TW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底面</a:t>
            </a:r>
            <a:endParaRPr lang="en-US" altLang="zh-TW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TW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半径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厘米。它的高是多少厘米？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033" y="4258981"/>
            <a:ext cx="3049396" cy="21955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3636953" y="2727011"/>
            <a:ext cx="6018662" cy="30298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】 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底面积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高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圆柱体积，圆柱的高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圆柱体积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底面积。圆柱底面半径为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厘米，则底面积为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102×3.14=314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（平方厘米），则圆柱的高为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5024÷314=16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（厘米）。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8" name="矩形 7"/>
          <p:cNvSpPr/>
          <p:nvPr/>
        </p:nvSpPr>
        <p:spPr>
          <a:xfrm>
            <a:off x="1154113" y="1177111"/>
            <a:ext cx="9713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填空题。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）圆柱体通过切拼，可以转化成近似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_______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体。圆柱的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底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面积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与这个形体的底面积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，它的高与这个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形体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___________	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。所以，圆柱的体积计算公式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_________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，用字母表示是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________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）底面直径和高都是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10cm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的圆柱，侧面沿高展开后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得到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___________	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，该图形的面积是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___________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体积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____________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70041" y="195300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62130" y="258768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8249" y="322156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5520" y="3808600"/>
            <a:ext cx="1887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底面积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50452" y="3845157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61633" y="5148855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长方形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41910" y="5148855"/>
            <a:ext cx="147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314cm²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49047" y="5821356"/>
            <a:ext cx="147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785cm³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矩形 3"/>
          <p:cNvSpPr/>
          <p:nvPr/>
        </p:nvSpPr>
        <p:spPr>
          <a:xfrm>
            <a:off x="1154113" y="1253473"/>
            <a:ext cx="9713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选择题。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）一个圆柱的底面半径和高都扩大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倍，它的体积就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扩大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）倍。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A.2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B.4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C.8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）圆柱体的底面半径扩大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倍，高不变，体积扩大（	）。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A.3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	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B.9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	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C.6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0459" y="2688116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41706" y="3959632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457279" y="4789287"/>
            <a:ext cx="3370997" cy="187764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26816" y="1200018"/>
            <a:ext cx="9672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个圆柱底面直径是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4cm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，直径与高的比是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2:5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，这个圆柱的体积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多少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cm³?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40463" y="3294887"/>
            <a:ext cx="9741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一个圆柱的底面周长是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94.2cm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3dm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，它的体积是多少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cm³?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360593" y="4332451"/>
            <a:ext cx="1657700" cy="253530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634289" y="2630956"/>
            <a:ext cx="3754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=4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5=10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27859" y="2630956"/>
            <a:ext cx="5203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=2²π×10=125.6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cm³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20296" y="4332451"/>
            <a:ext cx="5436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r=C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2π=94.2÷6.28=15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0296" y="5076884"/>
            <a:ext cx="5537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=15²π×30=21195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cm³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003006" y="5093181"/>
            <a:ext cx="2947916" cy="1641989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6817" y="1151600"/>
            <a:ext cx="9741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建筑工地输送混凝土的圆柱形管道内直径是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厘米，混凝 土在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管道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的流速是每分钟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米。输送一车混凝土需要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分钟，一车混凝土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体积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大约是多少立方米？（得数保留整数）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26817" y="3692356"/>
            <a:ext cx="9741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将一个棱长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厘米的正方体木块，削成一个最大的圆柱。这个圆柱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体积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是多少立方厘米？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85526" y="3001521"/>
            <a:ext cx="5500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=0.08²π×35×10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7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m³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8286" y="5068367"/>
            <a:ext cx="4907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=5²π×10</a:t>
            </a:r>
            <a:r>
              <a:rPr lang="en-US" altLang="zh-CN" sz="2800" dirty="0">
                <a:solidFill>
                  <a:srgbClr val="FF0000"/>
                </a:solidFill>
                <a:latin typeface="+mj-ea"/>
                <a:ea typeface="+mj-ea"/>
              </a:rPr>
              <a:t>=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785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cm³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643049" y="4892685"/>
            <a:ext cx="3307873" cy="1842485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6817" y="1151600"/>
            <a:ext cx="9741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学校建了两个同样大的圆柱形花坛。花坛的底面内直径是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高是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0.8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米。如果里面填土的高度是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米，两个花坛一共需要填土多少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立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方米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26817" y="3692356"/>
            <a:ext cx="9741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/>
              <a:t>两个底面积相等的圆柱，一个高是</a:t>
            </a:r>
            <a:r>
              <a:rPr lang="en-US" altLang="zh-CN" sz="2400" dirty="0"/>
              <a:t>4.5</a:t>
            </a:r>
            <a:r>
              <a:rPr lang="zh-CN" altLang="zh-CN" sz="2400" dirty="0"/>
              <a:t>分米，体积是</a:t>
            </a:r>
            <a:r>
              <a:rPr lang="en-US" altLang="zh-CN" sz="2400" dirty="0"/>
              <a:t>81</a:t>
            </a:r>
            <a:r>
              <a:rPr lang="zh-CN" altLang="zh-CN" sz="2400" dirty="0"/>
              <a:t>立方分米。</a:t>
            </a:r>
            <a:r>
              <a:rPr lang="zh-CN" altLang="zh-CN" sz="2400" dirty="0" smtClean="0"/>
              <a:t>另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</a:t>
            </a:r>
            <a:r>
              <a:rPr lang="zh-CN" altLang="zh-CN" sz="2400" dirty="0" smtClean="0"/>
              <a:t>一</a:t>
            </a:r>
            <a:r>
              <a:rPr lang="zh-CN" altLang="zh-CN" sz="2400" dirty="0"/>
              <a:t>个高是</a:t>
            </a:r>
            <a:r>
              <a:rPr lang="en-US" altLang="zh-CN" sz="2400" dirty="0"/>
              <a:t>3</a:t>
            </a:r>
            <a:r>
              <a:rPr lang="zh-CN" altLang="zh-CN" sz="2400" dirty="0"/>
              <a:t>分米，它的体积是多少立方分米？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85526" y="3001521"/>
            <a:ext cx="5883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=1.5²π×0.5×2=7.065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m³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8286" y="5068367"/>
            <a:ext cx="5250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s=V</a:t>
            </a:r>
            <a:r>
              <a:rPr lang="en-US" altLang="zh-CN" sz="1600" dirty="0" smtClean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÷h</a:t>
            </a:r>
            <a:r>
              <a:rPr lang="en-US" altLang="zh-CN" sz="1600" dirty="0" smtClean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=81÷4.5=18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dm²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8286" y="5686858"/>
            <a:ext cx="4368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V</a:t>
            </a:r>
            <a:r>
              <a:rPr lang="en-US" altLang="zh-CN" sz="1600" dirty="0" smtClean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=sh</a:t>
            </a:r>
            <a:r>
              <a:rPr lang="en-US" altLang="zh-CN" sz="1600" dirty="0" smtClean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=18×3=54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m³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3882716" y="2868989"/>
            <a:ext cx="7242412" cy="35086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4113" y="1292084"/>
            <a:ext cx="9713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个高相等、底面半径都是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厘米的圆柱形盒子叠放在 一起，如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示，拿走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个盒子，表面积就减少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314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平方厘米。每个盒子的体积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多少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立方厘米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314" name="Picture 64" descr="QQ截图201411171548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2232" y="3046410"/>
            <a:ext cx="2140677" cy="324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4071583" y="2773454"/>
            <a:ext cx="700115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  <a:r>
              <a:rPr lang="en-US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拿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去一个圆柱形盒子，表面积减少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314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平方厘米，也就是说，这个圆柱形盒子的侧面积是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314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平方厘米，根据底面半径和圆柱侧面积，我们可以求出一个圆柱形的高，即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314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÷（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=5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（厘米），最后求一个圆柱形盒子的体积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en-US" altLang="zh-CN" sz="2400" baseline="30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5=1570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（立方厘米）。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734566" y="4916837"/>
            <a:ext cx="3352026" cy="1941163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4" name="矩形 3"/>
          <p:cNvSpPr/>
          <p:nvPr/>
        </p:nvSpPr>
        <p:spPr>
          <a:xfrm>
            <a:off x="1154112" y="1064888"/>
            <a:ext cx="96726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填空。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）把圆柱的底面平均分成若干份，沿圆柱的高切开后，可以拼成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近似的长方体。拼成的长方体的底面积等于圆柱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的（          ），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高就是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圆柱的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）用字母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表示圆柱的体积，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表示圆柱的底面积，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表示圆柱的高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圆柱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的体积公式可以写成（	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）。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）一个圆柱的底面积是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平方分米，高是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体积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是（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）立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分米。</a:t>
            </a:r>
          </a:p>
        </p:txBody>
      </p:sp>
      <p:sp>
        <p:nvSpPr>
          <p:cNvPr id="10" name="矩形 9"/>
          <p:cNvSpPr/>
          <p:nvPr/>
        </p:nvSpPr>
        <p:spPr>
          <a:xfrm>
            <a:off x="9175402" y="2284043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底面积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87062" y="286538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457600" y="3945829"/>
            <a:ext cx="952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4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676912" y="4489382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2.1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4355" y="4109420"/>
            <a:ext cx="3013812" cy="234893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16241" y="2859613"/>
            <a:ext cx="5436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+mj-ea"/>
                <a:ea typeface="+mj-ea"/>
              </a:rPr>
              <a:t>长方体的体积公式是什么</a:t>
            </a:r>
            <a:r>
              <a:rPr lang="en-US" altLang="zh-CN" sz="3600" dirty="0" smtClean="0">
                <a:solidFill>
                  <a:srgbClr val="FF0000"/>
                </a:solidFill>
                <a:latin typeface="+mj-ea"/>
                <a:ea typeface="+mj-ea"/>
              </a:rPr>
              <a:t>?</a:t>
            </a:r>
            <a:endParaRPr lang="zh-CN" altLang="en-US" sz="36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80738" y="4013178"/>
            <a:ext cx="4307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+mj-ea"/>
                <a:ea typeface="+mj-ea"/>
              </a:rPr>
              <a:t>长方体的体积</a:t>
            </a:r>
            <a:r>
              <a:rPr lang="en-US" altLang="zh-CN" sz="2800" dirty="0">
                <a:solidFill>
                  <a:srgbClr val="FF0000"/>
                </a:solidFill>
                <a:latin typeface="+mj-ea"/>
                <a:ea typeface="+mj-ea"/>
              </a:rPr>
              <a:t>=</a:t>
            </a:r>
            <a:r>
              <a:rPr lang="zh-CN" altLang="zh-CN" sz="2800" dirty="0">
                <a:solidFill>
                  <a:srgbClr val="FF0000"/>
                </a:solidFill>
                <a:latin typeface="+mj-ea"/>
                <a:ea typeface="+mj-ea"/>
              </a:rPr>
              <a:t>底面积×高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4" name="矩形 3"/>
          <p:cNvSpPr/>
          <p:nvPr/>
        </p:nvSpPr>
        <p:spPr>
          <a:xfrm>
            <a:off x="1168400" y="1216025"/>
            <a:ext cx="96726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.—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根木料如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示，求这根木料的体积。（单位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:m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457899" y="4427090"/>
            <a:ext cx="2668081" cy="2326566"/>
          </a:xfrm>
          <a:prstGeom prst="rect">
            <a:avLst/>
          </a:prstGeom>
        </p:spPr>
      </p:pic>
      <p:pic>
        <p:nvPicPr>
          <p:cNvPr id="14338" name="Picture 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099444">
            <a:off x="757022" y="2951434"/>
            <a:ext cx="3536815" cy="1991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827222" y="3507843"/>
            <a:ext cx="6062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32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=0.1²π×3=0.0942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m³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32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003006" y="5093181"/>
            <a:ext cx="2947916" cy="1641989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6817" y="1151600"/>
            <a:ext cx="9741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一个圆柱形状的油桶，从里面量，它的底面直径是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厘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。这个油桶能装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升油吗？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54113" y="3365747"/>
            <a:ext cx="9741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一个圆柱形状的奶粉盒，体积是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5024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立方厘米，底面半径是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它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的高是多少厘米？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54303" y="2531785"/>
            <a:ext cx="8340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32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=20²π×60=75360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cm³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=75.36(l)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6135" y="4795495"/>
            <a:ext cx="7777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h=V÷s=5024÷100π=16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cm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32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003006" y="5093181"/>
            <a:ext cx="2947916" cy="1641989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6817" y="1151600"/>
            <a:ext cx="9741208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5.—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个圆柱形状的钢质零件，底面积是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平方厘米，长是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如果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每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立方厘米钢重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克，这个零件重多少克？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54113" y="3405754"/>
            <a:ext cx="9741208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一个圆柱形玻璃杯，从里面量，底面直径是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6cm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，深是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10cm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玻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璃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杯内最多能装多少毫升水？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6137" y="2320900"/>
            <a:ext cx="7777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=5×8=40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cm³)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6137" y="2914113"/>
            <a:ext cx="7777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z=40×7.8=312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cm³)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36137" y="4741216"/>
            <a:ext cx="7777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=3²π×10=282.6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cm³)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2172" y="5329400"/>
            <a:ext cx="3397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282.6cm³=282.6ml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003006" y="5093181"/>
            <a:ext cx="2947916" cy="1641989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6817" y="1151600"/>
            <a:ext cx="9741208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7.—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个圆柱形粮囤，从里面量，底面半径是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米。如果每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立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方米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稻谷重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550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千克，这个粮囤大约可装多少吨稻谷？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54113" y="3405754"/>
            <a:ext cx="9741208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学校有一个圆柱形喷水池，池内底面直径是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米，最多能盛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25.12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立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方米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。这个水池深是多少米？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6137" y="2320900"/>
            <a:ext cx="7777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32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=2²π×2.5=31.4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m³)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6137" y="2914113"/>
            <a:ext cx="7777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z=31.4×550=17270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kg)=17.27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t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32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6137" y="4741216"/>
            <a:ext cx="7777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h=V÷s=25.12÷16π=0.5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m)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258943" y="3656270"/>
            <a:ext cx="2678332" cy="1491831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6817" y="1151600"/>
            <a:ext cx="9741208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9.—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个圆柱形状的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铁皮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烟囱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底面直径是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米，做这个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囱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，至少要用铁皮多少平方米？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26817" y="3006990"/>
            <a:ext cx="9741208" cy="1689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10.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一个圆柱形状的水桶（无盖），底面周长是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12.56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）做这个水桶，至少要用铁皮多少平方分米？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）这个水桶可盛水多少升？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6137" y="2422215"/>
            <a:ext cx="7777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s=2π</a:t>
            </a:r>
            <a:r>
              <a:rPr lang="en-US" altLang="zh-CN" sz="2800" dirty="0" err="1" smtClean="0">
                <a:solidFill>
                  <a:srgbClr val="FF0000"/>
                </a:solidFill>
                <a:latin typeface="+mj-ea"/>
                <a:ea typeface="+mj-ea"/>
              </a:rPr>
              <a:t>rh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=2π×0.15×2=1.884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cm²)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8400" y="5148101"/>
            <a:ext cx="10146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s</a:t>
            </a:r>
            <a:r>
              <a:rPr lang="en-US" altLang="zh-CN" sz="1600" dirty="0" smtClean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=</a:t>
            </a:r>
            <a:r>
              <a:rPr lang="en-US" altLang="zh-CN" sz="2800" dirty="0" err="1" smtClean="0">
                <a:solidFill>
                  <a:srgbClr val="FF0000"/>
                </a:solidFill>
                <a:latin typeface="+mj-ea"/>
                <a:ea typeface="+mj-ea"/>
              </a:rPr>
              <a:t>Ch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+πr²=12.56×5+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12.56÷2π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²π=75.36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+mj-ea"/>
                <a:ea typeface="+mj-ea"/>
              </a:rPr>
              <a:t>d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m²)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68399" y="5766856"/>
            <a:ext cx="8090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V=s</a:t>
            </a:r>
            <a:r>
              <a:rPr lang="en-US" altLang="zh-CN" sz="1600" dirty="0" smtClean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h=12.56×5=62.8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+mj-ea"/>
                <a:ea typeface="+mj-ea"/>
              </a:rPr>
              <a:t>d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m²)=62.8l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4113" y="1225207"/>
            <a:ext cx="9879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讨论：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下面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长方体、正方体和圆柱的底面积相等，高也相等。</a:t>
            </a:r>
          </a:p>
        </p:txBody>
      </p:sp>
      <p:sp>
        <p:nvSpPr>
          <p:cNvPr id="5" name="矩形 4"/>
          <p:cNvSpPr/>
          <p:nvPr/>
        </p:nvSpPr>
        <p:spPr>
          <a:xfrm>
            <a:off x="1123733" y="3967778"/>
            <a:ext cx="9730549" cy="19552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）长方体和正方体的体积相等吗？为什么？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）猜一猜，圆柱的体积与长方体、正方体的体积相等吗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用什么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办法验证呢？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8267" y="1948482"/>
            <a:ext cx="7365906" cy="200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60736" y="5319080"/>
            <a:ext cx="5456811" cy="152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73934" y="5076968"/>
            <a:ext cx="6535845" cy="1528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矩形 1"/>
          <p:cNvSpPr/>
          <p:nvPr/>
        </p:nvSpPr>
        <p:spPr>
          <a:xfrm>
            <a:off x="664996" y="1269494"/>
            <a:ext cx="106921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把圆柱的底面平均分成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份，切开后照下图的样子拼一拼。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06285" y="1957892"/>
            <a:ext cx="4885638" cy="2304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650" y="2470245"/>
            <a:ext cx="4007176" cy="1621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664995" y="4262438"/>
            <a:ext cx="110447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想一想：</a:t>
            </a:r>
            <a:r>
              <a:rPr lang="zh-CN" altLang="en-US" sz="2800" dirty="0" smtClean="0">
                <a:latin typeface="+mj-ea"/>
                <a:ea typeface="+mj-ea"/>
              </a:rPr>
              <a:t>如果</a:t>
            </a:r>
            <a:r>
              <a:rPr lang="zh-CN" altLang="en-US" sz="2800" dirty="0">
                <a:latin typeface="+mj-ea"/>
                <a:ea typeface="+mj-ea"/>
              </a:rPr>
              <a:t>把圆柱的底面平均分成</a:t>
            </a:r>
            <a:r>
              <a:rPr lang="en-US" altLang="zh-CN" sz="2800" dirty="0">
                <a:latin typeface="+mj-ea"/>
                <a:ea typeface="+mj-ea"/>
              </a:rPr>
              <a:t>32</a:t>
            </a:r>
            <a:r>
              <a:rPr lang="zh-CN" altLang="en-US" sz="2800" dirty="0">
                <a:latin typeface="+mj-ea"/>
                <a:ea typeface="+mj-ea"/>
              </a:rPr>
              <a:t>份、</a:t>
            </a:r>
            <a:r>
              <a:rPr lang="en-US" altLang="zh-CN" sz="2800" dirty="0">
                <a:latin typeface="+mj-ea"/>
                <a:ea typeface="+mj-ea"/>
              </a:rPr>
              <a:t>64</a:t>
            </a:r>
            <a:r>
              <a:rPr lang="zh-CN" altLang="en-US" sz="2800" dirty="0">
                <a:latin typeface="+mj-ea"/>
                <a:ea typeface="+mj-ea"/>
              </a:rPr>
              <a:t>份</a:t>
            </a:r>
            <a:r>
              <a:rPr lang="en-US" altLang="zh-CN" sz="2800" dirty="0">
                <a:latin typeface="+mj-ea"/>
                <a:ea typeface="+mj-ea"/>
              </a:rPr>
              <a:t>……</a:t>
            </a:r>
            <a:r>
              <a:rPr lang="zh-CN" altLang="en-US" sz="2800" dirty="0">
                <a:latin typeface="+mj-ea"/>
                <a:ea typeface="+mj-ea"/>
              </a:rPr>
              <a:t>切开后拼成的</a:t>
            </a:r>
            <a:r>
              <a:rPr lang="zh-CN" altLang="en-US" sz="2800" dirty="0" smtClean="0">
                <a:latin typeface="+mj-ea"/>
                <a:ea typeface="+mj-ea"/>
              </a:rPr>
              <a:t>物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+mj-ea"/>
                <a:ea typeface="+mj-ea"/>
              </a:rPr>
              <a:t> </a:t>
            </a:r>
            <a:r>
              <a:rPr lang="en-US" altLang="zh-CN" sz="2800" dirty="0" smtClean="0">
                <a:latin typeface="+mj-ea"/>
                <a:ea typeface="+mj-ea"/>
              </a:rPr>
              <a:t>            </a:t>
            </a:r>
            <a:r>
              <a:rPr lang="zh-CN" altLang="en-US" sz="2800" dirty="0" smtClean="0">
                <a:latin typeface="+mj-ea"/>
                <a:ea typeface="+mj-ea"/>
              </a:rPr>
              <a:t>体会</a:t>
            </a:r>
            <a:r>
              <a:rPr lang="zh-CN" altLang="en-US" sz="2800" dirty="0">
                <a:latin typeface="+mj-ea"/>
                <a:ea typeface="+mj-ea"/>
              </a:rPr>
              <a:t>有什么变化？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9281601" y="4640239"/>
            <a:ext cx="2714779" cy="2069655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1154113" y="1530587"/>
            <a:ext cx="8084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latin typeface="+mj-ea"/>
                <a:ea typeface="+mj-ea"/>
              </a:rPr>
              <a:t>想一想：</a:t>
            </a:r>
            <a:r>
              <a:rPr lang="zh-CN" altLang="en-US" sz="2800" dirty="0" smtClean="0">
                <a:latin typeface="+mj-ea"/>
                <a:ea typeface="+mj-ea"/>
              </a:rPr>
              <a:t>拼</a:t>
            </a:r>
            <a:r>
              <a:rPr lang="zh-CN" altLang="en-US" sz="2800" dirty="0">
                <a:latin typeface="+mj-ea"/>
                <a:ea typeface="+mj-ea"/>
              </a:rPr>
              <a:t>成的长方体与原来的圆柱有什么关系？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97352" y="2053807"/>
            <a:ext cx="8874945" cy="24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矩形 8"/>
          <p:cNvSpPr/>
          <p:nvPr/>
        </p:nvSpPr>
        <p:spPr>
          <a:xfrm>
            <a:off x="1497351" y="4538427"/>
            <a:ext cx="8186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+mj-ea"/>
                <a:ea typeface="+mj-ea"/>
              </a:rPr>
              <a:t>根据上面的实验和讨论，想一想，可以怎样求圆柱的体积？</a:t>
            </a:r>
          </a:p>
        </p:txBody>
      </p:sp>
      <p:sp>
        <p:nvSpPr>
          <p:cNvPr id="11" name="矩形 10"/>
          <p:cNvSpPr/>
          <p:nvPr/>
        </p:nvSpPr>
        <p:spPr>
          <a:xfrm>
            <a:off x="3491755" y="5264271"/>
            <a:ext cx="45288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圆柱的体积</a:t>
            </a:r>
            <a:r>
              <a:rPr lang="en-US" altLang="zh-CN" sz="3200" dirty="0" smtClean="0">
                <a:solidFill>
                  <a:srgbClr val="FF0000"/>
                </a:solidFill>
              </a:rPr>
              <a:t>=</a:t>
            </a:r>
            <a:r>
              <a:rPr lang="zh-CN" altLang="en-US" sz="3200" dirty="0" smtClean="0">
                <a:solidFill>
                  <a:srgbClr val="FF0000"/>
                </a:solidFill>
              </a:rPr>
              <a:t>底</a:t>
            </a:r>
            <a:r>
              <a:rPr lang="zh-CN" altLang="en-US" sz="3200" dirty="0">
                <a:solidFill>
                  <a:srgbClr val="FF0000"/>
                </a:solidFill>
              </a:rPr>
              <a:t>面积</a:t>
            </a:r>
            <a:r>
              <a:rPr lang="en-US" altLang="zh-CN" sz="3200" dirty="0">
                <a:solidFill>
                  <a:srgbClr val="FF0000"/>
                </a:solidFill>
              </a:rPr>
              <a:t>×</a:t>
            </a:r>
            <a:r>
              <a:rPr lang="zh-CN" altLang="en-US" sz="3200" dirty="0">
                <a:solidFill>
                  <a:srgbClr val="FF0000"/>
                </a:solidFill>
              </a:rPr>
              <a:t>高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email"/>
          <a:srcRect l="2505" t="5680" r="2374" b="4732"/>
          <a:stretch>
            <a:fillRect/>
          </a:stretch>
        </p:blipFill>
        <p:spPr>
          <a:xfrm>
            <a:off x="2721755" y="1272822"/>
            <a:ext cx="8214179" cy="430594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968" y="4252846"/>
            <a:ext cx="2317221" cy="2538247"/>
          </a:xfrm>
          <a:prstGeom prst="rect">
            <a:avLst/>
          </a:prstGeom>
        </p:spPr>
      </p:pic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2996" y="1742998"/>
            <a:ext cx="7391696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如果用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表示圆柱的体积，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表示圆柱的底面积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表示圆柱的高，圆柱的体积公式可以写成：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7338" y="3544960"/>
            <a:ext cx="14638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40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圆柱形 4"/>
          <p:cNvSpPr/>
          <p:nvPr/>
        </p:nvSpPr>
        <p:spPr>
          <a:xfrm>
            <a:off x="7385715" y="3202007"/>
            <a:ext cx="1323832" cy="184767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836783" y="3090525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8693624" y="3371202"/>
            <a:ext cx="32754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8682251" y="4888379"/>
            <a:ext cx="32754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8880143" y="3371202"/>
            <a:ext cx="0" cy="15171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880143" y="3766145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h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5" grpId="0" animBg="1"/>
      <p:bldP spid="6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9957322" y="4090280"/>
            <a:ext cx="2234678" cy="2767720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06284" y="1216025"/>
            <a:ext cx="5871483" cy="144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06285" y="2661313"/>
            <a:ext cx="8726866" cy="325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60501" y="4375089"/>
            <a:ext cx="2650938" cy="2262902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54113" y="1216025"/>
            <a:ext cx="95814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试一试：</a:t>
            </a:r>
            <a:r>
              <a:rPr lang="zh-CN" altLang="en-US" sz="2800" dirty="0">
                <a:latin typeface="+mj-ea"/>
                <a:ea typeface="+mj-ea"/>
              </a:rPr>
              <a:t>一个圆柱形零件，底面半径是</a:t>
            </a:r>
            <a:r>
              <a:rPr lang="en-US" altLang="zh-CN" sz="2800" dirty="0">
                <a:latin typeface="+mj-ea"/>
                <a:ea typeface="+mj-ea"/>
              </a:rPr>
              <a:t>5</a:t>
            </a:r>
            <a:r>
              <a:rPr lang="zh-CN" altLang="en-US" sz="2800" dirty="0">
                <a:latin typeface="+mj-ea"/>
                <a:ea typeface="+mj-ea"/>
              </a:rPr>
              <a:t>厘米，高是</a:t>
            </a:r>
            <a:r>
              <a:rPr lang="en-US" altLang="zh-CN" sz="2800" dirty="0">
                <a:latin typeface="+mj-ea"/>
                <a:ea typeface="+mj-ea"/>
              </a:rPr>
              <a:t>8</a:t>
            </a:r>
            <a:r>
              <a:rPr lang="zh-CN" altLang="en-US" sz="2800" dirty="0">
                <a:latin typeface="+mj-ea"/>
                <a:ea typeface="+mj-ea"/>
              </a:rPr>
              <a:t>厘米</a:t>
            </a:r>
            <a:r>
              <a:rPr lang="zh-CN" altLang="en-US" sz="2800" dirty="0" smtClean="0">
                <a:latin typeface="+mj-ea"/>
                <a:ea typeface="+mj-ea"/>
              </a:rPr>
              <a:t>。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+mj-ea"/>
                <a:ea typeface="+mj-ea"/>
              </a:rPr>
              <a:t>             这个</a:t>
            </a:r>
            <a:r>
              <a:rPr lang="zh-CN" altLang="en-US" sz="2800" dirty="0">
                <a:latin typeface="+mj-ea"/>
                <a:ea typeface="+mj-ea"/>
              </a:rPr>
              <a:t>零件的体积是多少立方厘米？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2794" y="2847972"/>
            <a:ext cx="3015231" cy="2536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17652" y="3793282"/>
            <a:ext cx="5992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36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3600" dirty="0" smtClean="0">
                <a:solidFill>
                  <a:srgbClr val="FF0000"/>
                </a:solidFill>
                <a:latin typeface="+mj-ea"/>
                <a:ea typeface="+mj-ea"/>
              </a:rPr>
              <a:t>=5²π×8=628</a:t>
            </a:r>
            <a:r>
              <a:rPr lang="zh-CN" altLang="en-US" sz="36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3600" dirty="0" smtClean="0">
                <a:solidFill>
                  <a:srgbClr val="FF0000"/>
                </a:solidFill>
                <a:latin typeface="+mj-ea"/>
                <a:ea typeface="+mj-ea"/>
              </a:rPr>
              <a:t>cm³</a:t>
            </a:r>
            <a:r>
              <a:rPr lang="zh-CN" altLang="en-US" sz="36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36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9814871" y="4915627"/>
            <a:ext cx="2106304" cy="1989808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4112" y="1163638"/>
            <a:ext cx="1620957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练一练：</a:t>
            </a:r>
            <a:endParaRPr lang="zh-CN" altLang="en-US" sz="2800" dirty="0">
              <a:latin typeface="+mj-ea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36001" y="192349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400" dirty="0">
                <a:latin typeface="+mj-ea"/>
                <a:ea typeface="+mj-ea"/>
              </a:rPr>
              <a:t>1.</a:t>
            </a:r>
            <a:r>
              <a:rPr lang="zh-CN" altLang="en-US" sz="2400" dirty="0">
                <a:latin typeface="+mj-ea"/>
                <a:ea typeface="+mj-ea"/>
              </a:rPr>
              <a:t>计算圆柱的体积。（单位：</a:t>
            </a:r>
            <a:r>
              <a:rPr lang="en-US" altLang="zh-CN" sz="2400" dirty="0" smtClean="0">
                <a:latin typeface="+mj-ea"/>
                <a:ea typeface="+mj-ea"/>
              </a:rPr>
              <a:t>cm</a:t>
            </a:r>
            <a:r>
              <a:rPr lang="zh-CN" altLang="en-US" sz="2400" dirty="0" smtClean="0">
                <a:latin typeface="+mj-ea"/>
                <a:ea typeface="+mj-ea"/>
              </a:rPr>
              <a:t>）</a:t>
            </a:r>
            <a:endParaRPr lang="zh-CN" altLang="en-US" sz="2400" dirty="0">
              <a:latin typeface="+mj-ea"/>
              <a:ea typeface="+mj-ea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5069" y="2385157"/>
            <a:ext cx="1810105" cy="158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16790" y="2385157"/>
            <a:ext cx="1757433" cy="1588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1154110" y="4456964"/>
            <a:ext cx="9713913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+mj-ea"/>
                <a:ea typeface="+mj-ea"/>
              </a:rPr>
              <a:t>2.</a:t>
            </a:r>
            <a:r>
              <a:rPr lang="zh-CN" altLang="en-US" sz="2400" dirty="0">
                <a:latin typeface="+mj-ea"/>
                <a:ea typeface="+mj-ea"/>
              </a:rPr>
              <a:t>一根圆柱形木料，底面周长是</a:t>
            </a:r>
            <a:r>
              <a:rPr lang="en-US" altLang="zh-CN" sz="2400" dirty="0">
                <a:latin typeface="+mj-ea"/>
                <a:ea typeface="+mj-ea"/>
              </a:rPr>
              <a:t>62.8</a:t>
            </a:r>
            <a:r>
              <a:rPr lang="zh-CN" altLang="en-US" sz="2400" dirty="0">
                <a:latin typeface="+mj-ea"/>
                <a:ea typeface="+mj-ea"/>
              </a:rPr>
              <a:t>厘米，高是</a:t>
            </a:r>
            <a:r>
              <a:rPr lang="en-US" altLang="zh-CN" sz="2400" dirty="0">
                <a:latin typeface="+mj-ea"/>
                <a:ea typeface="+mj-ea"/>
              </a:rPr>
              <a:t>50</a:t>
            </a:r>
            <a:r>
              <a:rPr lang="zh-CN" altLang="en-US" sz="2400" dirty="0">
                <a:latin typeface="+mj-ea"/>
                <a:ea typeface="+mj-ea"/>
              </a:rPr>
              <a:t>厘米。这根木料的</a:t>
            </a:r>
            <a:r>
              <a:rPr lang="zh-CN" altLang="en-US" sz="2400" dirty="0" smtClean="0">
                <a:latin typeface="+mj-ea"/>
                <a:ea typeface="+mj-ea"/>
              </a:rPr>
              <a:t>体</a:t>
            </a:r>
            <a:endParaRPr lang="en-US" altLang="zh-CN" sz="24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+mj-ea"/>
                <a:ea typeface="+mj-ea"/>
              </a:rPr>
              <a:t> </a:t>
            </a:r>
            <a:r>
              <a:rPr lang="en-US" altLang="zh-CN" sz="2400" dirty="0" smtClean="0">
                <a:latin typeface="+mj-ea"/>
                <a:ea typeface="+mj-ea"/>
              </a:rPr>
              <a:t>  </a:t>
            </a:r>
            <a:r>
              <a:rPr lang="zh-CN" altLang="en-US" sz="2400" dirty="0" smtClean="0">
                <a:latin typeface="+mj-ea"/>
                <a:ea typeface="+mj-ea"/>
              </a:rPr>
              <a:t>积</a:t>
            </a:r>
            <a:r>
              <a:rPr lang="zh-CN" altLang="en-US" sz="2400" dirty="0">
                <a:latin typeface="+mj-ea"/>
                <a:ea typeface="+mj-ea"/>
              </a:rPr>
              <a:t>是多少？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6892" y="3932948"/>
            <a:ext cx="5203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=4²π×8=401.92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cm³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8360" y="3973616"/>
            <a:ext cx="5203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=3²π×6=169.56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cm³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1686" y="5423867"/>
            <a:ext cx="5436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+mj-ea"/>
                <a:ea typeface="+mj-ea"/>
              </a:rPr>
              <a:t>r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=C÷2π=62.8÷6.28=10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cm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98038" y="6014203"/>
            <a:ext cx="5537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=10²π×50=15700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cm³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1531</Words>
  <Application>Microsoft Office PowerPoint</Application>
  <PresentationFormat>宽屏</PresentationFormat>
  <Paragraphs>189</Paragraphs>
  <Slides>24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苏教版六年级数学下册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681</cp:revision>
  <dcterms:created xsi:type="dcterms:W3CDTF">2016-05-27T03:58:00Z</dcterms:created>
  <dcterms:modified xsi:type="dcterms:W3CDTF">2023-01-16T16:44:13Z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AE013AED20494BE4A70F797DC1A6037C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