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81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57" r:id="rId12"/>
    <p:sldId id="267" r:id="rId13"/>
    <p:sldId id="268" r:id="rId14"/>
    <p:sldId id="259" r:id="rId15"/>
    <p:sldId id="270" r:id="rId16"/>
    <p:sldId id="269" r:id="rId17"/>
    <p:sldId id="271" r:id="rId18"/>
    <p:sldId id="26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66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5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D0405B7D-6B37-423B-B735-6DCB921282D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BFE14A1-F879-4BAE-B766-C6263A61AAF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14A1-F879-4BAE-B766-C6263A61AAF6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6402388" cy="1085850"/>
          </a:xfrm>
          <a:solidFill>
            <a:schemeClr val="folHlink">
              <a:alpha val="9999"/>
            </a:schemeClr>
          </a:solidFill>
        </p:spPr>
        <p:txBody>
          <a:bodyPr lIns="90170" tIns="46990" rIns="90170" bIns="46990"/>
          <a:lstStyle>
            <a:lvl1pPr>
              <a:defRPr sz="3600" b="1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05400"/>
            <a:ext cx="64008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3850"/>
            <a:ext cx="9144000" cy="1314450"/>
          </a:xfrm>
        </p:spPr>
        <p:txBody>
          <a:bodyPr/>
          <a:lstStyle/>
          <a:p>
            <a:pPr algn="ctr"/>
            <a:r>
              <a:rPr lang="zh-CN" altLang="en-US" sz="6000" dirty="0"/>
              <a:t>Unit 6  At the weekend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930401"/>
            <a:ext cx="2920219" cy="36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607819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5812"/>
          </a:xfrm>
        </p:spPr>
        <p:txBody>
          <a:bodyPr/>
          <a:lstStyle/>
          <a:p>
            <a:r>
              <a:rPr lang="zh-CN" altLang="en-US" sz="4800"/>
              <a:t>Exercise: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9063"/>
            <a:ext cx="8229600" cy="5065712"/>
          </a:xfrm>
        </p:spPr>
        <p:txBody>
          <a:bodyPr/>
          <a:lstStyle/>
          <a:p>
            <a:r>
              <a:rPr lang="zh-CN" altLang="en-US" sz="5400" b="1" dirty="0"/>
              <a:t>She likes to ______(呆在家) and ______(读点书).</a:t>
            </a:r>
          </a:p>
          <a:p>
            <a:r>
              <a:rPr lang="zh-CN" altLang="en-US" sz="5400" b="1" dirty="0"/>
              <a:t>There are many children in the _______(少年宫).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6000"/>
              <a:t>week</a:t>
            </a:r>
            <a:r>
              <a:rPr lang="zh-CN" altLang="en-US" sz="6000">
                <a:solidFill>
                  <a:srgbClr val="0000FF"/>
                </a:solidFill>
              </a:rPr>
              <a:t>end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6000"/>
              <a:t>  = Saturday + Sunday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6000"/>
              <a:t>    </a:t>
            </a:r>
            <a:r>
              <a:rPr lang="zh-CN" altLang="en-US" sz="6000">
                <a:solidFill>
                  <a:srgbClr val="660033"/>
                </a:solidFill>
              </a:rPr>
              <a:t>at the weekend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6000">
                <a:solidFill>
                  <a:srgbClr val="660033"/>
                </a:solidFill>
              </a:rPr>
              <a:t>    在周末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11813" y="4392613"/>
            <a:ext cx="3519487" cy="2428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61938" y="263525"/>
            <a:ext cx="4959350" cy="1833563"/>
          </a:xfrm>
        </p:spPr>
        <p:txBody>
          <a:bodyPr/>
          <a:lstStyle/>
          <a:p>
            <a:r>
              <a:rPr lang="zh-CN" altLang="en-US" sz="4800" b="1"/>
              <a:t>We are often </a:t>
            </a:r>
          </a:p>
          <a:p>
            <a:pPr>
              <a:buFontTx/>
              <a:buNone/>
            </a:pPr>
            <a:r>
              <a:rPr lang="zh-CN" altLang="en-US" sz="4800" b="1"/>
              <a:t>very </a:t>
            </a:r>
            <a:r>
              <a:rPr lang="zh-CN" altLang="en-US" sz="8000" b="1" i="1">
                <a:solidFill>
                  <a:srgbClr val="0000FF"/>
                </a:solidFill>
              </a:rPr>
              <a:t>busy </a:t>
            </a:r>
          </a:p>
          <a:p>
            <a:pPr>
              <a:buFontTx/>
              <a:buNone/>
            </a:pPr>
            <a:r>
              <a:rPr lang="zh-CN" altLang="en-US" sz="4800" b="1"/>
              <a:t>at the weekend.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1150" y="6350"/>
            <a:ext cx="3733800" cy="2965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1938" y="4478338"/>
            <a:ext cx="85645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楷体_GB2312" charset="-122"/>
                <a:ea typeface="楷体_GB2312" charset="-122"/>
              </a:rPr>
              <a:t>busy  形容词  忙碌的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b="1" i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w</a:t>
            </a:r>
            <a:r>
              <a:rPr lang="zh-CN" altLang="en-US" sz="8000" b="1" i="1" dirty="0">
                <a:solidFill>
                  <a:srgbClr val="660033"/>
                </a:solidFill>
                <a:latin typeface="楷体_GB2312" charset="-122"/>
                <a:ea typeface="楷体_GB2312" charset="-122"/>
              </a:rPr>
              <a:t>a</a:t>
            </a:r>
            <a:r>
              <a:rPr lang="zh-CN" altLang="en-US" sz="8000" b="1" i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ke</a:t>
            </a:r>
            <a:r>
              <a:rPr lang="zh-CN" altLang="en-US" sz="8000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 up </a:t>
            </a:r>
            <a:r>
              <a:rPr lang="zh-CN" altLang="en-US" sz="8000" b="1" i="1" dirty="0">
                <a:solidFill>
                  <a:srgbClr val="CC3300"/>
                </a:solidFill>
                <a:latin typeface="楷体_GB2312" charset="-122"/>
                <a:ea typeface="楷体_GB2312" charset="-122"/>
              </a:rPr>
              <a:t>ear</a:t>
            </a:r>
            <a:r>
              <a:rPr lang="zh-CN" altLang="en-US" sz="8000" b="1" i="1" dirty="0">
                <a:solidFill>
                  <a:srgbClr val="660033"/>
                </a:solidFill>
                <a:latin typeface="楷体_GB2312" charset="-122"/>
                <a:ea typeface="楷体_GB2312" charset="-122"/>
              </a:rPr>
              <a:t>ly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8463" y="2185988"/>
            <a:ext cx="5683250" cy="40052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3257550"/>
            <a:ext cx="8229600" cy="1143000"/>
          </a:xfrm>
        </p:spPr>
        <p:txBody>
          <a:bodyPr/>
          <a:lstStyle/>
          <a:p>
            <a:r>
              <a:rPr lang="zh-CN" altLang="en-US" sz="5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1.What does your mother often do at the weekend? </a:t>
            </a:r>
            <a:r>
              <a:rPr lang="zh-CN" altLang="en-US" sz="5400" dirty="0">
                <a:solidFill>
                  <a:srgbClr val="660033"/>
                </a:solidFill>
                <a:latin typeface="Franklin Gothic Medium" panose="020B0603020102020204" pitchFamily="34" charset="0"/>
              </a:rPr>
              <a:t>She often+动词三单短语.  </a:t>
            </a:r>
            <a:r>
              <a:rPr lang="zh-CN" altLang="en-US" sz="5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  </a:t>
            </a:r>
            <a:br>
              <a:rPr lang="zh-CN" altLang="en-US" sz="5400" dirty="0">
                <a:solidFill>
                  <a:srgbClr val="0000FF"/>
                </a:solidFill>
                <a:latin typeface="Franklin Gothic Medium" panose="020B0603020102020204" pitchFamily="34" charset="0"/>
              </a:rPr>
            </a:br>
            <a:r>
              <a:rPr lang="zh-CN" altLang="en-US" sz="5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2.What does your father often do at the weekend?</a:t>
            </a:r>
            <a:br>
              <a:rPr lang="zh-CN" altLang="en-US" sz="5400" dirty="0">
                <a:solidFill>
                  <a:srgbClr val="0000FF"/>
                </a:solidFill>
                <a:latin typeface="Franklin Gothic Medium" panose="020B0603020102020204" pitchFamily="34" charset="0"/>
              </a:rPr>
            </a:br>
            <a:r>
              <a:rPr lang="zh-CN" altLang="en-US" sz="5400" dirty="0">
                <a:solidFill>
                  <a:srgbClr val="660033"/>
                </a:solidFill>
                <a:latin typeface="Franklin Gothic Medium" panose="020B0603020102020204" pitchFamily="34" charset="0"/>
              </a:rPr>
              <a:t>He often +动词三单短语.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6300"/>
            <a:ext cx="8229600" cy="1143000"/>
          </a:xfrm>
        </p:spPr>
        <p:txBody>
          <a:bodyPr/>
          <a:lstStyle/>
          <a:p>
            <a:r>
              <a:rPr lang="zh-CN" altLang="en-US" sz="6000" b="1">
                <a:solidFill>
                  <a:srgbClr val="0000FF"/>
                </a:solidFill>
              </a:rPr>
              <a:t>the Children's </a:t>
            </a:r>
            <a:r>
              <a:rPr lang="zh-CN" altLang="en-US" sz="6000" b="1" i="1">
                <a:solidFill>
                  <a:srgbClr val="660033"/>
                </a:solidFill>
              </a:rPr>
              <a:t>Pa</a:t>
            </a:r>
            <a:r>
              <a:rPr lang="zh-CN" altLang="en-US" sz="6000" b="1" i="1">
                <a:solidFill>
                  <a:schemeClr val="tx2"/>
                </a:solidFill>
              </a:rPr>
              <a:t>lace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25" y="2362200"/>
            <a:ext cx="7940675" cy="3971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635125"/>
            <a:ext cx="8229600" cy="1143000"/>
          </a:xfrm>
        </p:spPr>
        <p:txBody>
          <a:bodyPr/>
          <a:lstStyle/>
          <a:p>
            <a:pPr algn="ctr"/>
            <a:r>
              <a:rPr lang="zh-CN" altLang="en-US" sz="8000"/>
              <a:t>go to the </a:t>
            </a:r>
            <a:r>
              <a:rPr lang="zh-CN" altLang="en-US" sz="8000" i="1" u="sng"/>
              <a:t>m</a:t>
            </a:r>
            <a:r>
              <a:rPr lang="zh-CN" altLang="en-US" sz="8000" i="1" u="sng">
                <a:solidFill>
                  <a:srgbClr val="660033"/>
                </a:solidFill>
              </a:rPr>
              <a:t>ar</a:t>
            </a:r>
            <a:r>
              <a:rPr lang="zh-CN" altLang="en-US" sz="8000" i="1" u="sng"/>
              <a:t>k</a:t>
            </a:r>
            <a:r>
              <a:rPr lang="zh-CN" altLang="en-US" sz="8000" i="1" u="sng">
                <a:solidFill>
                  <a:srgbClr val="660033"/>
                </a:solidFill>
              </a:rPr>
              <a:t>e</a:t>
            </a:r>
            <a:r>
              <a:rPr lang="zh-CN" altLang="en-US" sz="8000" i="1" u="sng"/>
              <a:t>t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2650" y="3405188"/>
            <a:ext cx="7197725" cy="3157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181100"/>
            <a:ext cx="8229600" cy="1143000"/>
          </a:xfrm>
        </p:spPr>
        <p:txBody>
          <a:bodyPr/>
          <a:lstStyle/>
          <a:p>
            <a:r>
              <a:rPr lang="zh-CN" altLang="en-US" sz="8000" dirty="0"/>
              <a:t>go to the </a:t>
            </a:r>
            <a:r>
              <a:rPr lang="zh-CN" altLang="en-US" sz="8000" i="1" dirty="0" smtClean="0">
                <a:solidFill>
                  <a:srgbClr val="660033"/>
                </a:solidFill>
              </a:rPr>
              <a:t>ci</a:t>
            </a:r>
            <a:r>
              <a:rPr lang="zh-CN" altLang="en-US" sz="8000" i="1" dirty="0" smtClean="0">
                <a:solidFill>
                  <a:srgbClr val="0000FF"/>
                </a:solidFill>
              </a:rPr>
              <a:t>ne</a:t>
            </a:r>
            <a:r>
              <a:rPr lang="zh-CN" altLang="en-US" sz="8000" i="1" dirty="0" smtClean="0">
                <a:solidFill>
                  <a:schemeClr val="tx2"/>
                </a:solidFill>
              </a:rPr>
              <a:t>ma </a:t>
            </a:r>
            <a:endParaRPr lang="zh-CN" altLang="en-US" sz="8000" i="1" dirty="0">
              <a:solidFill>
                <a:schemeClr val="tx2"/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2400" y="2624138"/>
            <a:ext cx="5927725" cy="3930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/>
          </p:cNvSpPr>
          <p:nvPr/>
        </p:nvSpPr>
        <p:spPr bwMode="auto">
          <a:xfrm>
            <a:off x="457200" y="1914525"/>
            <a:ext cx="8355013" cy="273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Goodbye!</a:t>
            </a:r>
            <a:endParaRPr lang="zh-CN" altLang="en-US" sz="3600" kern="10" dirty="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2606675"/>
            <a:ext cx="8229600" cy="1143000"/>
          </a:xfrm>
        </p:spPr>
        <p:txBody>
          <a:bodyPr/>
          <a:lstStyle/>
          <a:p>
            <a:r>
              <a:rPr lang="zh-CN" altLang="en-US" sz="6600">
                <a:solidFill>
                  <a:schemeClr val="tx1"/>
                </a:solidFill>
                <a:latin typeface="Franklin Gothic Medium" panose="020B0603020102020204" pitchFamily="34" charset="0"/>
              </a:rPr>
              <a:t>What do you often do at the weekend?</a:t>
            </a:r>
            <a:br>
              <a:rPr lang="zh-CN" altLang="en-US" sz="660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zh-CN" altLang="en-US" sz="6600">
                <a:solidFill>
                  <a:schemeClr val="tx1"/>
                </a:solidFill>
                <a:latin typeface="Franklin Gothic Medium" panose="020B0603020102020204" pitchFamily="34" charset="0"/>
              </a:rPr>
              <a:t/>
            </a:r>
            <a:br>
              <a:rPr lang="zh-CN" altLang="en-US" sz="660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zh-CN" altLang="en-US" sz="4000">
                <a:solidFill>
                  <a:srgbClr val="660033"/>
                </a:solidFill>
                <a:latin typeface="Franklin Gothic Medium" panose="020B0603020102020204" pitchFamily="34" charset="0"/>
              </a:rPr>
              <a:t>I often + 活动+ at the weekend.</a:t>
            </a: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469900"/>
          </a:xfrm>
        </p:spPr>
        <p:txBody>
          <a:bodyPr/>
          <a:lstStyle/>
          <a:p>
            <a:r>
              <a:rPr lang="zh-CN" altLang="en-US" sz="2800" b="1" dirty="0">
                <a:ea typeface="楷体_GB2312" charset="-122"/>
              </a:rPr>
              <a:t>课文主要内容：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746125"/>
            <a:ext cx="8485187" cy="5165725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The Chen family is always very busy at the weekend.</a:t>
            </a:r>
          </a:p>
          <a:p>
            <a:pPr algn="ctr">
              <a:buFontTx/>
              <a:buNone/>
            </a:pPr>
            <a:r>
              <a:rPr lang="zh-CN" altLang="en-US" sz="3200" b="1" dirty="0">
                <a:solidFill>
                  <a:srgbClr val="660033"/>
                </a:solidFill>
                <a:latin typeface="Arial" panose="020B0604020202020204" pitchFamily="34" charset="0"/>
              </a:rPr>
              <a:t>wake up early    have a big breakfast 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</a:t>
            </a:r>
          </a:p>
          <a:p>
            <a:pPr>
              <a:buFontTx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go to the market (usually)</a:t>
            </a:r>
          </a:p>
          <a:p>
            <a:pPr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Mr/Mrs Chen</a:t>
            </a:r>
          </a:p>
        </p:txBody>
      </p:sp>
      <p:sp>
        <p:nvSpPr>
          <p:cNvPr id="6148" name="AutoShape 4"/>
          <p:cNvSpPr/>
          <p:nvPr/>
        </p:nvSpPr>
        <p:spPr bwMode="auto">
          <a:xfrm>
            <a:off x="2266950" y="2009775"/>
            <a:ext cx="115888" cy="1087438"/>
          </a:xfrm>
          <a:prstGeom prst="leftBrace">
            <a:avLst>
              <a:gd name="adj1" fmla="val 78196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1613" y="4759325"/>
            <a:ext cx="1309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660033"/>
                </a:solidFill>
              </a:rPr>
              <a:t>Jiamin</a:t>
            </a:r>
          </a:p>
        </p:txBody>
      </p:sp>
      <p:sp>
        <p:nvSpPr>
          <p:cNvPr id="6150" name="AutoShape 6"/>
          <p:cNvSpPr/>
          <p:nvPr/>
        </p:nvSpPr>
        <p:spPr bwMode="auto">
          <a:xfrm>
            <a:off x="1485900" y="4194175"/>
            <a:ext cx="276225" cy="1717675"/>
          </a:xfrm>
          <a:prstGeom prst="leftBrace">
            <a:avLst>
              <a:gd name="adj1" fmla="val 51820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28788" y="3957638"/>
            <a:ext cx="7205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660033"/>
                </a:solidFill>
              </a:rPr>
              <a:t>go to the Children's  Palace (always)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43075" y="4530725"/>
            <a:ext cx="717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660033"/>
                </a:solidFill>
              </a:rPr>
              <a:t>have a swimming lesson (usually)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31963" y="5038725"/>
            <a:ext cx="580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660033"/>
                </a:solidFill>
              </a:rPr>
              <a:t>go out for lunch (sometimes)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62125" y="5576888"/>
            <a:ext cx="5770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660033"/>
                </a:solidFill>
              </a:rPr>
              <a:t>stay at  home and watch TV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382838" y="2628900"/>
            <a:ext cx="3022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have some fun</a:t>
            </a:r>
          </a:p>
        </p:txBody>
      </p:sp>
      <p:sp>
        <p:nvSpPr>
          <p:cNvPr id="6156" name="AutoShape 12"/>
          <p:cNvSpPr/>
          <p:nvPr/>
        </p:nvSpPr>
        <p:spPr bwMode="auto">
          <a:xfrm>
            <a:off x="5405438" y="2628900"/>
            <a:ext cx="76200" cy="674688"/>
          </a:xfrm>
          <a:prstGeom prst="leftBrace">
            <a:avLst>
              <a:gd name="adj1" fmla="val 73785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81638" y="2430463"/>
            <a:ext cx="30575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/>
              <a:t>go to the cinema (often)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405438" y="3009900"/>
            <a:ext cx="37179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/>
              <a:t>visit their friends(sometimes)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5263" y="6175375"/>
            <a:ext cx="8858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have dinner together and talk about their day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/>
      <p:bldP spid="6148" grpId="0" animBg="1"/>
      <p:bldP spid="6149" grpId="0" bldLvl="0" autoUpdateAnimBg="0"/>
      <p:bldP spid="6150" grpId="0" animBg="1"/>
      <p:bldP spid="6151" grpId="0" bldLvl="0" autoUpdateAnimBg="0"/>
      <p:bldP spid="6152" grpId="0" bldLvl="0" autoUpdateAnimBg="0"/>
      <p:bldP spid="6153" grpId="0" bldLvl="0" autoUpdateAnimBg="0"/>
      <p:bldP spid="6154" grpId="0" bldLvl="0" autoUpdateAnimBg="0"/>
      <p:bldP spid="6155" grpId="0" bldLvl="0" autoUpdateAnimBg="0"/>
      <p:bldP spid="6156" grpId="0" animBg="1"/>
      <p:bldP spid="6157" grpId="0" bldLvl="0" autoUpdateAnimBg="0"/>
      <p:bldP spid="6158" grpId="0" bldLvl="0" autoUpdateAnimBg="0"/>
      <p:bldP spid="6159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1481"/>
            <a:ext cx="8229600" cy="712787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660033"/>
                </a:solidFill>
                <a:ea typeface="楷体_GB2312" charset="-122"/>
              </a:rPr>
              <a:t>短语：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4975"/>
            <a:ext cx="8229600" cy="4410075"/>
          </a:xfrm>
        </p:spPr>
        <p:txBody>
          <a:bodyPr/>
          <a:lstStyle/>
          <a:p>
            <a:r>
              <a:rPr lang="zh-CN" altLang="en-US" sz="4800" b="1" dirty="0"/>
              <a:t>at the </a:t>
            </a:r>
            <a:r>
              <a:rPr lang="zh-CN" altLang="en-US" sz="4800" b="1" dirty="0">
                <a:solidFill>
                  <a:srgbClr val="0000FF"/>
                </a:solidFill>
              </a:rPr>
              <a:t>weekend</a:t>
            </a:r>
            <a:r>
              <a:rPr lang="zh-CN" altLang="en-US" sz="4800" b="1" dirty="0"/>
              <a:t>   在周末</a:t>
            </a:r>
          </a:p>
          <a:p>
            <a:r>
              <a:rPr lang="zh-CN" altLang="en-US" sz="4800" b="1" dirty="0">
                <a:solidFill>
                  <a:srgbClr val="0000FF"/>
                </a:solidFill>
              </a:rPr>
              <a:t>wake up </a:t>
            </a:r>
            <a:r>
              <a:rPr lang="zh-CN" altLang="en-US" sz="4800" b="1" dirty="0"/>
              <a:t>  醒来</a:t>
            </a:r>
          </a:p>
          <a:p>
            <a:r>
              <a:rPr lang="zh-CN" altLang="en-US" sz="4800" b="1" dirty="0"/>
              <a:t>have a big breakfast </a:t>
            </a:r>
          </a:p>
          <a:p>
            <a:pPr>
              <a:buFontTx/>
              <a:buNone/>
            </a:pPr>
            <a:r>
              <a:rPr lang="zh-CN" altLang="en-US" sz="4800" b="1" dirty="0"/>
              <a:t>  吃一顿丰盛的早餐</a:t>
            </a:r>
          </a:p>
          <a:p>
            <a:r>
              <a:rPr lang="zh-CN" altLang="en-US" sz="4800" b="1" dirty="0"/>
              <a:t>go to the </a:t>
            </a:r>
            <a:r>
              <a:rPr lang="zh-CN" altLang="en-US" sz="4800" b="1" dirty="0">
                <a:solidFill>
                  <a:srgbClr val="0000FF"/>
                </a:solidFill>
              </a:rPr>
              <a:t>market </a:t>
            </a:r>
            <a:r>
              <a:rPr lang="zh-CN" altLang="en-US" sz="4800" b="1" dirty="0"/>
              <a:t>去市场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61595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660033"/>
                </a:solidFill>
                <a:ea typeface="楷体_GB2312" charset="-122"/>
              </a:rPr>
              <a:t>短语：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9050"/>
            <a:ext cx="8229600" cy="4981575"/>
          </a:xfrm>
        </p:spPr>
        <p:txBody>
          <a:bodyPr/>
          <a:lstStyle/>
          <a:p>
            <a:r>
              <a:rPr lang="zh-CN" altLang="en-US" sz="4400" b="1" dirty="0"/>
              <a:t>the Children's </a:t>
            </a:r>
            <a:r>
              <a:rPr lang="zh-CN" altLang="en-US" sz="4400" b="1" dirty="0">
                <a:solidFill>
                  <a:srgbClr val="0000FF"/>
                </a:solidFill>
              </a:rPr>
              <a:t>Palace</a:t>
            </a:r>
            <a:r>
              <a:rPr lang="zh-CN" altLang="en-US" sz="4400" b="1" dirty="0"/>
              <a:t> </a:t>
            </a:r>
          </a:p>
          <a:p>
            <a:pPr>
              <a:buFontTx/>
              <a:buNone/>
            </a:pPr>
            <a:r>
              <a:rPr lang="zh-CN" altLang="en-US" sz="4400" b="1" dirty="0"/>
              <a:t>  少年宫</a:t>
            </a:r>
          </a:p>
          <a:p>
            <a:r>
              <a:rPr lang="zh-CN" altLang="en-US" sz="4400" b="1" dirty="0"/>
              <a:t>have a swimming lesson   上游泳课</a:t>
            </a:r>
          </a:p>
          <a:p>
            <a:r>
              <a:rPr lang="zh-CN" altLang="en-US" sz="4400" b="1" dirty="0"/>
              <a:t>go </a:t>
            </a:r>
            <a:r>
              <a:rPr lang="zh-CN" altLang="en-US" sz="4400" b="1" dirty="0">
                <a:solidFill>
                  <a:srgbClr val="0000FF"/>
                </a:solidFill>
              </a:rPr>
              <a:t>out</a:t>
            </a:r>
            <a:r>
              <a:rPr lang="zh-CN" altLang="en-US" sz="4400" b="1" dirty="0"/>
              <a:t> for lunch  出去吃午餐</a:t>
            </a:r>
          </a:p>
          <a:p>
            <a:r>
              <a:rPr lang="zh-CN" altLang="en-US" sz="4400" b="1" dirty="0">
                <a:solidFill>
                  <a:srgbClr val="0000FF"/>
                </a:solidFill>
              </a:rPr>
              <a:t>have (some) fun</a:t>
            </a:r>
            <a:r>
              <a:rPr lang="zh-CN" altLang="en-US" sz="4400" b="1" dirty="0"/>
              <a:t>   娱乐</a:t>
            </a:r>
          </a:p>
          <a:p>
            <a:endParaRPr lang="zh-CN" altLang="en-US" sz="4400" b="1" dirty="0"/>
          </a:p>
          <a:p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754062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660033"/>
                </a:solidFill>
                <a:ea typeface="楷体_GB2312" charset="-122"/>
              </a:rPr>
              <a:t>短语：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4960938"/>
          </a:xfrm>
        </p:spPr>
        <p:txBody>
          <a:bodyPr/>
          <a:lstStyle/>
          <a:p>
            <a:r>
              <a:rPr lang="zh-CN" altLang="en-US" sz="4800" b="1" dirty="0"/>
              <a:t>go to the </a:t>
            </a:r>
            <a:r>
              <a:rPr lang="zh-CN" altLang="en-US" sz="4800" b="1" dirty="0">
                <a:solidFill>
                  <a:srgbClr val="0000FF"/>
                </a:solidFill>
              </a:rPr>
              <a:t>cinema</a:t>
            </a:r>
            <a:r>
              <a:rPr lang="zh-CN" altLang="en-US" sz="4800" b="1" dirty="0"/>
              <a:t>  </a:t>
            </a:r>
          </a:p>
          <a:p>
            <a:pPr>
              <a:buFontTx/>
              <a:buNone/>
            </a:pPr>
            <a:r>
              <a:rPr lang="zh-CN" altLang="en-US" sz="4800" b="1" dirty="0"/>
              <a:t>  去电影院</a:t>
            </a:r>
          </a:p>
          <a:p>
            <a:r>
              <a:rPr lang="zh-CN" altLang="en-US" sz="4800" b="1" dirty="0">
                <a:solidFill>
                  <a:srgbClr val="0000FF"/>
                </a:solidFill>
              </a:rPr>
              <a:t>stay</a:t>
            </a:r>
            <a:r>
              <a:rPr lang="zh-CN" altLang="en-US" sz="4800" b="1" dirty="0"/>
              <a:t> at home  呆在家</a:t>
            </a:r>
          </a:p>
          <a:p>
            <a:r>
              <a:rPr lang="zh-CN" altLang="en-US" sz="4800" b="1" dirty="0"/>
              <a:t>have dinner together  </a:t>
            </a:r>
          </a:p>
          <a:p>
            <a:pPr>
              <a:buFontTx/>
              <a:buNone/>
            </a:pPr>
            <a:r>
              <a:rPr lang="zh-CN" altLang="en-US" sz="4800" b="1" dirty="0"/>
              <a:t>  一起吃晚餐</a:t>
            </a:r>
          </a:p>
          <a:p>
            <a:r>
              <a:rPr lang="zh-CN" altLang="en-US" sz="4800" b="1" dirty="0"/>
              <a:t>talk about   谈论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/>
              <a:t>Practise: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229600" cy="1741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4000" b="1" dirty="0">
                <a:ea typeface="楷体_GB2312" charset="-122"/>
              </a:rPr>
              <a:t>请用以上短语谈论你的周末生活。</a:t>
            </a:r>
          </a:p>
          <a:p>
            <a:pPr>
              <a:lnSpc>
                <a:spcPct val="80000"/>
              </a:lnSpc>
            </a:pPr>
            <a:endParaRPr lang="zh-CN" altLang="en-US" sz="4000" b="1" dirty="0">
              <a:ea typeface="楷体_GB231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2969" y="3121025"/>
            <a:ext cx="615745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CC3300"/>
                </a:solidFill>
                <a:ea typeface="楷体_GB2312" charset="-122"/>
              </a:rPr>
              <a:t>I + 时间频率副词+ 活动 </a:t>
            </a:r>
          </a:p>
          <a:p>
            <a:r>
              <a:rPr lang="zh-CN" altLang="en-US" sz="4400" b="1" dirty="0">
                <a:solidFill>
                  <a:srgbClr val="CC3300"/>
                </a:solidFill>
                <a:ea typeface="楷体_GB2312" charset="-122"/>
              </a:rPr>
              <a:t>+ at the weekend.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1125" y="5278438"/>
            <a:ext cx="8985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always   usually   often   sometimes   seldom   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ldLvl="0" autoUpdateAnimBg="0"/>
      <p:bldP spid="1024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841500"/>
            <a:ext cx="7747000" cy="452755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 Read the passage in mind and answer the questions on P33.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4875" y="53975"/>
            <a:ext cx="2376488" cy="1787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5812"/>
          </a:xfrm>
        </p:spPr>
        <p:txBody>
          <a:bodyPr/>
          <a:lstStyle/>
          <a:p>
            <a:r>
              <a:rPr lang="zh-CN" altLang="en-US" sz="4800" dirty="0"/>
              <a:t>Exercise: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2038"/>
            <a:ext cx="8229600" cy="5065712"/>
          </a:xfrm>
        </p:spPr>
        <p:txBody>
          <a:bodyPr/>
          <a:lstStyle/>
          <a:p>
            <a:r>
              <a:rPr lang="zh-CN" altLang="en-US" sz="5400" b="1" dirty="0"/>
              <a:t>We are often busy __________(在周末).</a:t>
            </a:r>
          </a:p>
          <a:p>
            <a:r>
              <a:rPr lang="zh-CN" altLang="en-US" sz="5400" b="1" dirty="0"/>
              <a:t>I never ________(醒来) before six o'clock.</a:t>
            </a:r>
          </a:p>
          <a:p>
            <a:r>
              <a:rPr lang="zh-CN" altLang="en-US" sz="5400" b="1" dirty="0"/>
              <a:t>My mother doesn't like ______(出去吃午饭).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橙汁－水果食物PPT模板 8">
      <a:dk1>
        <a:srgbClr val="4D4D4D"/>
      </a:dk1>
      <a:lt1>
        <a:srgbClr val="FFFFFF"/>
      </a:lt1>
      <a:dk2>
        <a:srgbClr val="4D4D4D"/>
      </a:dk2>
      <a:lt2>
        <a:srgbClr val="ED474F"/>
      </a:lt2>
      <a:accent1>
        <a:srgbClr val="FFA440"/>
      </a:accent1>
      <a:accent2>
        <a:srgbClr val="F3895A"/>
      </a:accent2>
      <a:accent3>
        <a:srgbClr val="FFFFFF"/>
      </a:accent3>
      <a:accent4>
        <a:srgbClr val="404040"/>
      </a:accent4>
      <a:accent5>
        <a:srgbClr val="FFCFAF"/>
      </a:accent5>
      <a:accent6>
        <a:srgbClr val="DC7C51"/>
      </a:accent6>
      <a:hlink>
        <a:srgbClr val="F86440"/>
      </a:hlink>
      <a:folHlink>
        <a:srgbClr val="DDDDDD"/>
      </a:folHlink>
    </a:clrScheme>
    <a:fontScheme name="橙汁－水果食物PPT模板">
      <a:majorFont>
        <a:latin typeface="Microsoft Sans Serif"/>
        <a:ea typeface="微软雅黑"/>
        <a:cs typeface=""/>
      </a:majorFont>
      <a:minorFont>
        <a:latin typeface="Microsoft Sans Serif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橙汁－水果食物PPT模板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7">
        <a:dk1>
          <a:srgbClr val="4D4D4D"/>
        </a:dk1>
        <a:lt1>
          <a:srgbClr val="FFFFFF"/>
        </a:lt1>
        <a:dk2>
          <a:srgbClr val="4D4D4D"/>
        </a:dk2>
        <a:lt2>
          <a:srgbClr val="B25800"/>
        </a:lt2>
        <a:accent1>
          <a:srgbClr val="FF9A00"/>
        </a:accent1>
        <a:accent2>
          <a:srgbClr val="1A2836"/>
        </a:accent2>
        <a:accent3>
          <a:srgbClr val="FFFFFF"/>
        </a:accent3>
        <a:accent4>
          <a:srgbClr val="404040"/>
        </a:accent4>
        <a:accent5>
          <a:srgbClr val="FFCAAA"/>
        </a:accent5>
        <a:accent6>
          <a:srgbClr val="162330"/>
        </a:accent6>
        <a:hlink>
          <a:srgbClr val="F9883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8">
        <a:dk1>
          <a:srgbClr val="4D4D4D"/>
        </a:dk1>
        <a:lt1>
          <a:srgbClr val="FFFFFF"/>
        </a:lt1>
        <a:dk2>
          <a:srgbClr val="4D4D4D"/>
        </a:dk2>
        <a:lt2>
          <a:srgbClr val="ED474F"/>
        </a:lt2>
        <a:accent1>
          <a:srgbClr val="FFA440"/>
        </a:accent1>
        <a:accent2>
          <a:srgbClr val="F3895A"/>
        </a:accent2>
        <a:accent3>
          <a:srgbClr val="FFFFFF"/>
        </a:accent3>
        <a:accent4>
          <a:srgbClr val="404040"/>
        </a:accent4>
        <a:accent5>
          <a:srgbClr val="FFCFAF"/>
        </a:accent5>
        <a:accent6>
          <a:srgbClr val="DC7C51"/>
        </a:accent6>
        <a:hlink>
          <a:srgbClr val="F864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全屏显示(4:3)</PresentationFormat>
  <Paragraphs>64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楷体_GB2312</vt:lpstr>
      <vt:lpstr>宋体</vt:lpstr>
      <vt:lpstr>微软雅黑</vt:lpstr>
      <vt:lpstr>Arial</vt:lpstr>
      <vt:lpstr>Calibri</vt:lpstr>
      <vt:lpstr>Franklin Gothic Medium</vt:lpstr>
      <vt:lpstr>Microsoft Sans Serif</vt:lpstr>
      <vt:lpstr>WWW.2PPT.COM</vt:lpstr>
      <vt:lpstr>Unit 6  At the weekend</vt:lpstr>
      <vt:lpstr>What do you often do at the weekend?  I often + 活动+ at the weekend.</vt:lpstr>
      <vt:lpstr>课文主要内容：</vt:lpstr>
      <vt:lpstr>短语：</vt:lpstr>
      <vt:lpstr>短语：</vt:lpstr>
      <vt:lpstr>短语：</vt:lpstr>
      <vt:lpstr>Practise:</vt:lpstr>
      <vt:lpstr>PowerPoint 演示文稿</vt:lpstr>
      <vt:lpstr>Exercise:</vt:lpstr>
      <vt:lpstr>Exercise:</vt:lpstr>
      <vt:lpstr>PowerPoint 演示文稿</vt:lpstr>
      <vt:lpstr>PowerPoint 演示文稿</vt:lpstr>
      <vt:lpstr>wake up early</vt:lpstr>
      <vt:lpstr>1.What does your mother often do at the weekend? She often+动词三单短语.      2.What does your father often do at the weekend? He often +动词三单短语.</vt:lpstr>
      <vt:lpstr>the Children's Palace</vt:lpstr>
      <vt:lpstr>go to the market</vt:lpstr>
      <vt:lpstr>go to the cinema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2023-01-16T16:44:23Z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CB4D59365CC24E77B5D1994219BA1F04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