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47" r:id="rId2"/>
    <p:sldId id="348" r:id="rId3"/>
    <p:sldId id="349" r:id="rId4"/>
    <p:sldId id="350" r:id="rId5"/>
    <p:sldId id="351" r:id="rId6"/>
    <p:sldId id="352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384" r:id="rId39"/>
    <p:sldId id="385" r:id="rId40"/>
    <p:sldId id="386" r:id="rId41"/>
    <p:sldId id="387" r:id="rId42"/>
    <p:sldId id="388" r:id="rId43"/>
    <p:sldId id="389" r:id="rId4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1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80"/>
    <a:srgbClr val="9900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/>
    <p:restoredTop sz="94660"/>
  </p:normalViewPr>
  <p:slideViewPr>
    <p:cSldViewPr showGuides="1">
      <p:cViewPr>
        <p:scale>
          <a:sx n="100" d="100"/>
          <a:sy n="100" d="100"/>
        </p:scale>
        <p:origin x="-366" y="-264"/>
      </p:cViewPr>
      <p:guideLst>
        <p:guide orient="horz" pos="2160"/>
        <p:guide pos="29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F099-6190-4647-B9AC-327A21ED865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8620F-3DF2-4A54-A885-D6E42157DD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8620F-3DF2-4A54-A885-D6E42157DD8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1279525"/>
            <a:ext cx="4603750" cy="3452813"/>
          </a:xfrm>
          <a:ln>
            <a:solidFill>
              <a:srgbClr val="000000"/>
            </a:solidFill>
            <a:miter/>
          </a:ln>
        </p:spPr>
      </p:sp>
      <p:sp>
        <p:nvSpPr>
          <p:cNvPr id="44034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84390" tIns="42195" rIns="84390" bIns="42195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49363" y="1279525"/>
            <a:ext cx="4603750" cy="3452813"/>
          </a:xfrm>
          <a:ln>
            <a:solidFill>
              <a:srgbClr val="000000"/>
            </a:solidFill>
            <a:miter/>
          </a:ln>
        </p:spPr>
      </p:sp>
      <p:sp>
        <p:nvSpPr>
          <p:cNvPr id="46082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84390" tIns="42195" rIns="84390" bIns="42195" anchor="t"/>
          <a:lstStyle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4638" y="142875"/>
            <a:ext cx="2051050" cy="62388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42875"/>
            <a:ext cx="6003925" cy="62388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441450"/>
            <a:ext cx="4027487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1450"/>
            <a:ext cx="4027488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1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gradFill rotWithShape="1">
            <a:gsLst>
              <a:gs pos="0">
                <a:srgbClr val="B7D9FF"/>
              </a:gs>
              <a:gs pos="35001">
                <a:srgbClr val="CBE3FF"/>
              </a:gs>
              <a:gs pos="100000">
                <a:srgbClr val="E8F3FF"/>
              </a:gs>
            </a:gsLst>
            <a:lin ang="5400000" scaled="1"/>
          </a:gradFill>
          <a:ln w="9525">
            <a:noFill/>
            <a:miter lim="800000"/>
          </a:ln>
          <a:effectLst>
            <a:outerShdw dist="20000" dir="5400000" algn="ctr" rotWithShape="0">
              <a:srgbClr val="000000">
                <a:alpha val="25000"/>
              </a:srgbClr>
            </a:outerShdw>
          </a:effectLst>
        </p:spPr>
        <p:txBody>
          <a:bodyPr lIns="92199" tIns="46099" rIns="92199" bIns="46099" anchor="ctr"/>
          <a:lstStyle/>
          <a:p>
            <a:pPr algn="ctr">
              <a:defRPr/>
            </a:pPr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42875"/>
            <a:ext cx="82073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ctr" anchorCtr="0" compatLnSpc="1"/>
          <a:lstStyle/>
          <a:p>
            <a:pPr lvl="0"/>
            <a:r>
              <a:rPr lang="zh-CN" smtClean="0"/>
              <a:t>标题文本样式：微软雅黑</a:t>
            </a:r>
            <a:r>
              <a:rPr lang="zh-CN" altLang="zh-CN" smtClean="0"/>
              <a:t>/26</a:t>
            </a:r>
            <a:r>
              <a:rPr lang="zh-CN" smtClean="0"/>
              <a:t>号  </a:t>
            </a:r>
            <a:r>
              <a:rPr lang="zh-CN" altLang="zh-CN" smtClean="0"/>
              <a:t>Arial/26pt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441450"/>
            <a:ext cx="82073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99" tIns="46099" rIns="92199" bIns="46099" numCol="1" anchor="t" anchorCtr="0" compatLnSpc="1"/>
          <a:lstStyle/>
          <a:p>
            <a:pPr lvl="0"/>
            <a:r>
              <a:rPr lang="zh-CN" smtClean="0"/>
              <a:t>第一级内容文本样式：微软雅黑</a:t>
            </a:r>
            <a:r>
              <a:rPr lang="zh-CN" altLang="zh-CN" smtClean="0"/>
              <a:t>/20</a:t>
            </a:r>
            <a:r>
              <a:rPr lang="zh-CN" smtClean="0"/>
              <a:t>号  </a:t>
            </a:r>
            <a:r>
              <a:rPr lang="zh-CN" altLang="zh-CN" smtClean="0"/>
              <a:t>Arial/20pt</a:t>
            </a:r>
          </a:p>
          <a:p>
            <a:pPr lvl="1"/>
            <a:r>
              <a:rPr lang="zh-CN" smtClean="0"/>
              <a:t>第二级内容文本样式：微软雅黑</a:t>
            </a:r>
            <a:r>
              <a:rPr lang="zh-CN" altLang="zh-CN" smtClean="0"/>
              <a:t>/18</a:t>
            </a:r>
            <a:r>
              <a:rPr lang="zh-CN" smtClean="0"/>
              <a:t>号  </a:t>
            </a:r>
            <a:r>
              <a:rPr lang="zh-CN" altLang="zh-CN" smtClean="0"/>
              <a:t>Arial/18pt</a:t>
            </a:r>
          </a:p>
          <a:p>
            <a:pPr lvl="2"/>
            <a:r>
              <a:rPr lang="zh-CN" smtClean="0"/>
              <a:t>第三级内容文本样式：微软雅黑</a:t>
            </a:r>
            <a:r>
              <a:rPr lang="zh-CN" altLang="zh-CN" smtClean="0"/>
              <a:t>/16</a:t>
            </a:r>
            <a:r>
              <a:rPr lang="zh-CN" smtClean="0"/>
              <a:t>号  </a:t>
            </a:r>
            <a:r>
              <a:rPr lang="zh-CN" altLang="zh-CN" smtClean="0"/>
              <a:t>Arial/16pt</a:t>
            </a:r>
          </a:p>
          <a:p>
            <a:pPr lvl="3"/>
            <a:r>
              <a:rPr lang="zh-CN" smtClean="0"/>
              <a:t>第四级内容文本样式：微软雅黑</a:t>
            </a:r>
            <a:r>
              <a:rPr lang="zh-CN" altLang="zh-CN" smtClean="0"/>
              <a:t>/14</a:t>
            </a:r>
            <a:r>
              <a:rPr lang="zh-CN" smtClean="0"/>
              <a:t>号  </a:t>
            </a:r>
            <a:r>
              <a:rPr lang="zh-CN" altLang="zh-CN" smtClean="0"/>
              <a:t>Arial/14pt</a:t>
            </a:r>
          </a:p>
          <a:p>
            <a:pPr lvl="4"/>
            <a:r>
              <a:rPr lang="zh-CN" smtClean="0"/>
              <a:t>第五级内容文本样式：微软雅黑</a:t>
            </a:r>
            <a:r>
              <a:rPr lang="zh-CN" altLang="zh-CN" smtClean="0"/>
              <a:t>/12</a:t>
            </a:r>
            <a:r>
              <a:rPr lang="zh-CN" smtClean="0"/>
              <a:t>号  </a:t>
            </a:r>
            <a:r>
              <a:rPr lang="zh-CN" altLang="zh-CN" smtClean="0"/>
              <a:t>Arial/12pt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sldNum="0" hdr="0" ftr="0" dt="0"/>
  <p:txStyles>
    <p:titleStyle>
      <a:lvl1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+mj-lt"/>
          <a:ea typeface="+mj-ea"/>
          <a:cs typeface="+mj-cs"/>
        </a:defRPr>
      </a:lvl1pPr>
      <a:lvl2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922655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54FA9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8288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46100" indent="-18288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  <a:ea typeface="+mn-ea"/>
        </a:defRPr>
      </a:lvl2pPr>
      <a:lvl3pPr marL="903605" indent="-17653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600">
          <a:solidFill>
            <a:schemeClr val="tx1"/>
          </a:solidFill>
          <a:latin typeface="+mn-lt"/>
          <a:ea typeface="+mn-ea"/>
        </a:defRPr>
      </a:lvl3pPr>
      <a:lvl4pPr marL="1266825" indent="-184150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</a:defRPr>
      </a:lvl4pPr>
      <a:lvl5pPr marL="16319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5pPr>
      <a:lvl6pPr marL="20891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6pPr>
      <a:lvl7pPr marL="25463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7pPr>
      <a:lvl8pPr marL="30035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8pPr>
      <a:lvl9pPr marL="3460750" indent="-186055" algn="l" defTabSz="922655" rtl="0" eaLnBrk="1" fontAlgn="ctr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istrator\&#26700;&#38754;\&#20864;&#25945;%20&#19971;&#19979;%20unit4%20&#35838;&#20214;%20&#65288;&#35201;&#36716;&#25104;1+1&#26684;&#24335;&#65289;\Lesson%2023\L23&#35838;&#25991;&#26391;&#35835;.mp3" TargetMode="External"/><Relationship Id="rId1" Type="http://schemas.microsoft.com/office/2007/relationships/media" Target="file:///C:\Documents%20and%20Settings\Administrator\&#26700;&#38754;\&#20864;&#25945;%20&#19971;&#19979;%20unit4%20&#35838;&#20214;%20&#65288;&#35201;&#36716;&#25104;1+1&#26684;&#24335;&#65289;\Lesson%2023\L23&#35838;&#25991;&#26391;&#35835;.mp3" TargetMode="Externa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33"/>
          <p:cNvSpPr txBox="1"/>
          <p:nvPr/>
        </p:nvSpPr>
        <p:spPr>
          <a:xfrm>
            <a:off x="4597400" y="408930"/>
            <a:ext cx="4197350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400" b="1" dirty="0">
                <a:solidFill>
                  <a:srgbClr val="00B0F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七年级英语（</a:t>
            </a:r>
            <a:r>
              <a:rPr lang="en-US" altLang="zh-CN" sz="2400" b="1" dirty="0">
                <a:solidFill>
                  <a:srgbClr val="00B0F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JJ</a:t>
            </a:r>
            <a:r>
              <a:rPr lang="zh-CN" altLang="en-US" sz="2400" b="1" dirty="0">
                <a:solidFill>
                  <a:srgbClr val="00B0F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下</a:t>
            </a:r>
            <a:r>
              <a:rPr lang="zh-CN" altLang="en-US" sz="2400" b="1" dirty="0" smtClean="0">
                <a:solidFill>
                  <a:srgbClr val="00B0F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）教</a:t>
            </a:r>
            <a:r>
              <a:rPr lang="zh-CN" altLang="en-US" sz="2400" b="1" dirty="0">
                <a:solidFill>
                  <a:srgbClr val="00B0F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学课件</a:t>
            </a:r>
          </a:p>
        </p:txBody>
      </p:sp>
      <p:sp>
        <p:nvSpPr>
          <p:cNvPr id="5122" name="Text Box 11"/>
          <p:cNvSpPr txBox="1"/>
          <p:nvPr/>
        </p:nvSpPr>
        <p:spPr>
          <a:xfrm>
            <a:off x="0" y="2475567"/>
            <a:ext cx="9144000" cy="1067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en-US" altLang="zh-CN" sz="4800" b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A </a:t>
            </a:r>
            <a:r>
              <a:rPr lang="en-US" altLang="zh-CN" sz="4800" b="1" dirty="0">
                <a:solidFill>
                  <a:srgbClr val="0000FF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Weekend with Grandma</a:t>
            </a:r>
            <a:endParaRPr lang="en-US" altLang="zh-CN" sz="4800" b="1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950154" y="548640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30834" y="1486763"/>
            <a:ext cx="5682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Unit 4</a:t>
            </a:r>
            <a:r>
              <a:rPr lang="zh-CN" altLang="en-US" sz="32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After­School Activities</a:t>
            </a:r>
            <a:endParaRPr lang="zh-CN" altLang="en-US" sz="32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5"/>
          <p:cNvSpPr txBox="1"/>
          <p:nvPr/>
        </p:nvSpPr>
        <p:spPr>
          <a:xfrm>
            <a:off x="696913" y="752475"/>
            <a:ext cx="3568700" cy="27686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r">
              <a:lnSpc>
                <a:spcPct val="13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get sth. for sb.</a:t>
            </a:r>
          </a:p>
          <a:p>
            <a:pPr algn="r">
              <a:lnSpc>
                <a:spcPct val="13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of course</a:t>
            </a:r>
          </a:p>
          <a:p>
            <a:pPr algn="r">
              <a:lnSpc>
                <a:spcPct val="13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be made up of...</a:t>
            </a:r>
          </a:p>
          <a:p>
            <a:pPr algn="r">
              <a:lnSpc>
                <a:spcPct val="136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talk on the phone</a:t>
            </a:r>
            <a:r>
              <a:rPr lang="zh-CN" altLang="zh-CN" sz="3200" b="1" dirty="0">
                <a:latin typeface="Times New Roman" panose="02020603050405020304" pitchFamily="18" charset="0"/>
                <a:ea typeface="楷体_GB2312" panose="02010609030101010101" pitchFamily="49" charset="-122"/>
                <a:sym typeface="宋体" panose="02010600030101010101" pitchFamily="2" charset="-122"/>
              </a:rPr>
              <a:t> </a:t>
            </a:r>
            <a:endParaRPr lang="zh-CN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" name="Text Box 5"/>
          <p:cNvSpPr txBox="1"/>
          <p:nvPr/>
        </p:nvSpPr>
        <p:spPr>
          <a:xfrm>
            <a:off x="4384993" y="752475"/>
            <a:ext cx="4197350" cy="2768600"/>
          </a:xfrm>
          <a:prstGeom prst="rect">
            <a:avLst/>
          </a:prstGeom>
          <a:solidFill>
            <a:srgbClr val="C4E59D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6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宋体" panose="02010600030101010101" pitchFamily="2" charset="-122"/>
              </a:rPr>
              <a:t>给某人拿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宋体" panose="02010600030101010101" pitchFamily="2" charset="-122"/>
              </a:rPr>
              <a:t>/</a:t>
            </a:r>
            <a:r>
              <a:rPr lang="zh-CN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宋体" panose="02010600030101010101" pitchFamily="2" charset="-122"/>
              </a:rPr>
              <a:t>买某物</a:t>
            </a:r>
          </a:p>
          <a:p>
            <a:pPr>
              <a:lnSpc>
                <a:spcPct val="136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宋体" panose="02010600030101010101" pitchFamily="2" charset="-122"/>
              </a:rPr>
              <a:t>当然</a:t>
            </a:r>
          </a:p>
          <a:p>
            <a:pPr>
              <a:lnSpc>
                <a:spcPct val="136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宋体" panose="02010600030101010101" pitchFamily="2" charset="-122"/>
              </a:rPr>
              <a:t>由</a:t>
            </a:r>
            <a:r>
              <a:rPr lang="en-US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宋体" panose="02010600030101010101" pitchFamily="2" charset="-122"/>
              </a:rPr>
              <a:t>……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宋体" panose="02010600030101010101" pitchFamily="2" charset="-122"/>
              </a:rPr>
              <a:t>构成</a:t>
            </a:r>
          </a:p>
          <a:p>
            <a:pPr>
              <a:lnSpc>
                <a:spcPct val="136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宋体" panose="02010600030101010101" pitchFamily="2" charset="-122"/>
              </a:rPr>
              <a:t>讲电话；打电话 </a:t>
            </a:r>
            <a:r>
              <a:rPr lang="zh-CN" altLang="zh-CN" sz="3200" b="1" dirty="0">
                <a:latin typeface="Times New Roman" panose="02020603050405020304" pitchFamily="18" charset="0"/>
                <a:ea typeface="楷体_GB2312" panose="02010609030101010101" pitchFamily="49" charset="-122"/>
                <a:sym typeface="宋体" panose="02010600030101010101" pitchFamily="2" charset="-122"/>
              </a:rPr>
              <a:t>         </a:t>
            </a:r>
            <a:endParaRPr lang="zh-CN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69710" y="3521075"/>
            <a:ext cx="1616075" cy="3105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31" y="3516077"/>
            <a:ext cx="2633980" cy="30968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97207" y="3629356"/>
            <a:ext cx="4044315" cy="27819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 animBg="1"/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1"/>
          <p:cNvSpPr/>
          <p:nvPr/>
        </p:nvSpPr>
        <p:spPr>
          <a:xfrm>
            <a:off x="546100" y="1243330"/>
            <a:ext cx="7918450" cy="10077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-342900" eaLnBrk="1" hangingPunct="1">
              <a:spcBef>
                <a:spcPct val="0"/>
              </a:spcBef>
              <a:buNone/>
            </a:pPr>
            <a:r>
              <a:rPr lang="en-US" altLang="zh-CN" sz="3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</a:t>
            </a:r>
            <a:r>
              <a:rPr lang="en-US" altLang="zh-CN" sz="3000" b="1" i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Zhao Hanyu is a Grade 7 student. She is talking to her grandma on the phone.</a:t>
            </a:r>
            <a:endParaRPr lang="en-US" altLang="zh-CN" sz="30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54" name="Rectangle 14"/>
          <p:cNvSpPr>
            <a:spLocks noGrp="1"/>
          </p:cNvSpPr>
          <p:nvPr>
            <p:ph idx="1"/>
          </p:nvPr>
        </p:nvSpPr>
        <p:spPr>
          <a:xfrm>
            <a:off x="419100" y="2251075"/>
            <a:ext cx="8381365" cy="416941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anchor="t"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b="1" i="1" dirty="0">
                <a:solidFill>
                  <a:srgbClr val="339933"/>
                </a:solidFill>
                <a:latin typeface="Times New Roman" panose="02020603050405020304" pitchFamily="18" charset="0"/>
                <a:sym typeface="+mn-ea"/>
              </a:rPr>
              <a:t>Hanyu:</a:t>
            </a:r>
            <a:r>
              <a:rPr lang="en-US" altLang="zh-CN" b="1" i="1" dirty="0">
                <a:solidFill>
                  <a:srgbClr val="080808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>
                <a:solidFill>
                  <a:srgbClr val="080808"/>
                </a:solidFill>
                <a:latin typeface="Times New Roman" panose="02020603050405020304" pitchFamily="18" charset="0"/>
                <a:sym typeface="+mn-ea"/>
              </a:rPr>
              <a:t>Hello, Grandma! It’s me Hanyu.</a:t>
            </a:r>
            <a:endParaRPr lang="en-US" altLang="zh-CN" b="1" dirty="0">
              <a:solidFill>
                <a:srgbClr val="080808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b="1" i="1" dirty="0">
                <a:solidFill>
                  <a:srgbClr val="FF0066"/>
                </a:solidFill>
                <a:latin typeface="Times New Roman" panose="02020603050405020304" pitchFamily="18" charset="0"/>
                <a:sym typeface="+mn-ea"/>
              </a:rPr>
              <a:t>Grandma:</a:t>
            </a:r>
            <a:r>
              <a:rPr lang="en-US" altLang="zh-CN" b="1" dirty="0">
                <a:solidFill>
                  <a:srgbClr val="080808"/>
                </a:solidFill>
                <a:latin typeface="Times New Roman" panose="02020603050405020304" pitchFamily="18" charset="0"/>
                <a:sym typeface="+mn-ea"/>
              </a:rPr>
              <a:t> Hello, Hanyu. How is school going?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080808"/>
                </a:solidFill>
                <a:latin typeface="Times New Roman" panose="02020603050405020304" pitchFamily="18" charset="0"/>
                <a:sym typeface="+mn-ea"/>
              </a:rPr>
              <a:t>          Are you doing well these days?</a:t>
            </a:r>
            <a:endParaRPr lang="en-US" altLang="zh-CN" b="1" dirty="0">
              <a:solidFill>
                <a:srgbClr val="080808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b="1" i="1" dirty="0">
                <a:solidFill>
                  <a:srgbClr val="339933"/>
                </a:solidFill>
                <a:latin typeface="Times New Roman" panose="02020603050405020304" pitchFamily="18" charset="0"/>
                <a:sym typeface="+mn-ea"/>
              </a:rPr>
              <a:t>Hanyu:</a:t>
            </a:r>
            <a:r>
              <a:rPr lang="en-US" altLang="zh-CN" b="1" i="1" dirty="0">
                <a:solidFill>
                  <a:srgbClr val="080808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>
                <a:solidFill>
                  <a:srgbClr val="080808"/>
                </a:solidFill>
                <a:latin typeface="Times New Roman" panose="02020603050405020304" pitchFamily="18" charset="0"/>
                <a:sym typeface="+mn-ea"/>
              </a:rPr>
              <a:t>Yes. I am learning a lot of interesting things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080808"/>
                </a:solidFill>
                <a:latin typeface="Times New Roman" panose="02020603050405020304" pitchFamily="18" charset="0"/>
                <a:sym typeface="+mn-ea"/>
              </a:rPr>
              <a:t>        at school. And I am reading some English stories.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080808"/>
                </a:solidFill>
                <a:latin typeface="Times New Roman" panose="02020603050405020304" pitchFamily="18" charset="0"/>
                <a:sym typeface="+mn-ea"/>
              </a:rPr>
              <a:t>        I can read you one this weekend.</a:t>
            </a:r>
            <a:endParaRPr lang="en-US" altLang="zh-CN" b="1" dirty="0">
              <a:solidFill>
                <a:srgbClr val="080808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6" name="文本框 1"/>
          <p:cNvSpPr txBox="1"/>
          <p:nvPr/>
        </p:nvSpPr>
        <p:spPr>
          <a:xfrm>
            <a:off x="2681923" y="474663"/>
            <a:ext cx="6118225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400" b="1" dirty="0">
                <a:solidFill>
                  <a:srgbClr val="F31B9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Presentation</a:t>
            </a:r>
          </a:p>
        </p:txBody>
      </p:sp>
      <p:pic>
        <p:nvPicPr>
          <p:cNvPr id="2" name="L23课文朗读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67345" y="124333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4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">
                <p:cTn id="4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25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4" name="Rectangle 14"/>
          <p:cNvSpPr>
            <a:spLocks noGrp="1"/>
          </p:cNvSpPr>
          <p:nvPr>
            <p:ph idx="1"/>
          </p:nvPr>
        </p:nvSpPr>
        <p:spPr>
          <a:xfrm>
            <a:off x="386715" y="-87630"/>
            <a:ext cx="8370570" cy="6644005"/>
          </a:xfrm>
          <a:solidFill>
            <a:schemeClr val="bg1">
              <a:alpha val="39999"/>
            </a:schemeClr>
          </a:solidFill>
        </p:spPr>
        <p:txBody>
          <a:bodyPr vert="horz" wrap="square" lIns="91440" tIns="45720" rIns="91440" bIns="45720" anchor="t">
            <a:normAutofit/>
          </a:bodyPr>
          <a:lstStyle/>
          <a:p>
            <a:pPr marL="0" indent="0" eaLnBrk="1" hangingPunct="1">
              <a:lnSpc>
                <a:spcPct val="150000"/>
              </a:lnSpc>
              <a:buNone/>
            </a:pPr>
            <a:endParaRPr lang="en-US" altLang="zh-CN" b="1" dirty="0">
              <a:solidFill>
                <a:srgbClr val="080808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130000"/>
              </a:lnSpc>
              <a:spcAft>
                <a:spcPts val="0"/>
              </a:spcAft>
              <a:buNone/>
            </a:pPr>
            <a:r>
              <a:rPr lang="en-US" altLang="zh-CN" b="1" i="1" dirty="0">
                <a:solidFill>
                  <a:srgbClr val="FF0066"/>
                </a:solidFill>
                <a:latin typeface="Times New Roman" panose="02020603050405020304" pitchFamily="18" charset="0"/>
                <a:sym typeface="+mn-ea"/>
              </a:rPr>
              <a:t>Grandma:</a:t>
            </a:r>
            <a:r>
              <a:rPr lang="en-US" altLang="zh-CN" b="1" dirty="0">
                <a:solidFill>
                  <a:srgbClr val="080808"/>
                </a:solidFill>
                <a:latin typeface="Times New Roman" panose="02020603050405020304" pitchFamily="18" charset="0"/>
                <a:sym typeface="+mn-ea"/>
              </a:rPr>
              <a:t> Are you coming to visit us this weekend?</a:t>
            </a:r>
            <a:endParaRPr lang="en-US" altLang="zh-CN" b="1" dirty="0">
              <a:solidFill>
                <a:srgbClr val="080808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130000"/>
              </a:lnSpc>
              <a:spcAft>
                <a:spcPts val="0"/>
              </a:spcAft>
              <a:buNone/>
            </a:pPr>
            <a:r>
              <a:rPr lang="en-US" altLang="zh-CN" b="1" i="1" dirty="0">
                <a:solidFill>
                  <a:srgbClr val="339933"/>
                </a:solidFill>
                <a:latin typeface="Times New Roman" panose="02020603050405020304" pitchFamily="18" charset="0"/>
                <a:sym typeface="+mn-ea"/>
              </a:rPr>
              <a:t>Hanyu:</a:t>
            </a:r>
            <a:r>
              <a:rPr lang="en-US" altLang="zh-CN" b="1" i="1" dirty="0">
                <a:solidFill>
                  <a:srgbClr val="080808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>
                <a:solidFill>
                  <a:srgbClr val="080808"/>
                </a:solidFill>
                <a:latin typeface="Times New Roman" panose="02020603050405020304" pitchFamily="18" charset="0"/>
                <a:sym typeface="+mn-ea"/>
              </a:rPr>
              <a:t>Yes, Grandma. I am going to come over</a:t>
            </a:r>
          </a:p>
          <a:p>
            <a:pPr marL="0" indent="0" eaLnBrk="1" hangingPunct="1">
              <a:lnSpc>
                <a:spcPct val="130000"/>
              </a:lnSpc>
              <a:spcAft>
                <a:spcPts val="0"/>
              </a:spcAft>
              <a:buNone/>
            </a:pPr>
            <a:r>
              <a:rPr lang="en-US" altLang="zh-CN" b="1" dirty="0">
                <a:solidFill>
                  <a:srgbClr val="080808"/>
                </a:solidFill>
                <a:latin typeface="Times New Roman" panose="02020603050405020304" pitchFamily="18" charset="0"/>
                <a:sym typeface="+mn-ea"/>
              </a:rPr>
              <a:t>     tomorrow. But I will go to the bookstore first.</a:t>
            </a:r>
          </a:p>
          <a:p>
            <a:pPr marL="0" indent="0" eaLnBrk="1" hangingPunct="1">
              <a:lnSpc>
                <a:spcPct val="130000"/>
              </a:lnSpc>
              <a:spcAft>
                <a:spcPts val="0"/>
              </a:spcAft>
              <a:buNone/>
            </a:pPr>
            <a:r>
              <a:rPr lang="en-US" altLang="zh-CN" b="1" i="1" dirty="0">
                <a:solidFill>
                  <a:srgbClr val="FF0066"/>
                </a:solidFill>
                <a:latin typeface="Times New Roman" panose="02020603050405020304" pitchFamily="18" charset="0"/>
                <a:sym typeface="+mn-ea"/>
              </a:rPr>
              <a:t>Grandma:</a:t>
            </a:r>
            <a:r>
              <a:rPr lang="en-US" altLang="zh-CN" b="1" dirty="0">
                <a:solidFill>
                  <a:srgbClr val="080808"/>
                </a:solidFill>
                <a:latin typeface="Times New Roman" panose="02020603050405020304" pitchFamily="18" charset="0"/>
                <a:sym typeface="+mn-ea"/>
              </a:rPr>
              <a:t> Sure, my little bookworm. The bookstore </a:t>
            </a:r>
          </a:p>
          <a:p>
            <a:pPr marL="0" indent="0" eaLnBrk="1" hangingPunct="1">
              <a:lnSpc>
                <a:spcPct val="130000"/>
              </a:lnSpc>
              <a:spcAft>
                <a:spcPts val="0"/>
              </a:spcAft>
              <a:buNone/>
            </a:pPr>
            <a:r>
              <a:rPr lang="en-US" altLang="zh-CN" b="1" dirty="0">
                <a:solidFill>
                  <a:srgbClr val="080808"/>
                </a:solidFill>
                <a:latin typeface="Times New Roman" panose="02020603050405020304" pitchFamily="18" charset="0"/>
                <a:sym typeface="+mn-ea"/>
              </a:rPr>
              <a:t>     is just two bus stops away. It’s very close.</a:t>
            </a:r>
          </a:p>
          <a:p>
            <a:pPr marL="0" indent="0" eaLnBrk="1" hangingPunct="1">
              <a:lnSpc>
                <a:spcPct val="130000"/>
              </a:lnSpc>
              <a:spcAft>
                <a:spcPts val="0"/>
              </a:spcAft>
              <a:buNone/>
            </a:pPr>
            <a:r>
              <a:rPr lang="en-US" altLang="zh-CN" b="1" i="1" dirty="0">
                <a:solidFill>
                  <a:srgbClr val="339933"/>
                </a:solidFill>
                <a:latin typeface="Times New Roman" panose="02020603050405020304" pitchFamily="18" charset="0"/>
                <a:sym typeface="+mn-ea"/>
              </a:rPr>
              <a:t>Hanyu:</a:t>
            </a:r>
            <a:r>
              <a:rPr lang="en-US" altLang="zh-CN" b="1" i="1" dirty="0">
                <a:solidFill>
                  <a:srgbClr val="080808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b="1" dirty="0">
                <a:solidFill>
                  <a:srgbClr val="080808"/>
                </a:solidFill>
                <a:latin typeface="Times New Roman" panose="02020603050405020304" pitchFamily="18" charset="0"/>
                <a:sym typeface="+mn-ea"/>
              </a:rPr>
              <a:t>Do you need anything from the supermarket?</a:t>
            </a:r>
          </a:p>
          <a:p>
            <a:pPr marL="0" indent="0" eaLnBrk="1" hangingPunct="1">
              <a:lnSpc>
                <a:spcPct val="130000"/>
              </a:lnSpc>
              <a:spcAft>
                <a:spcPts val="0"/>
              </a:spcAft>
              <a:buNone/>
            </a:pPr>
            <a:r>
              <a:rPr lang="en-US" altLang="zh-CN" b="1" dirty="0">
                <a:solidFill>
                  <a:srgbClr val="080808"/>
                </a:solidFill>
                <a:latin typeface="Times New Roman" panose="02020603050405020304" pitchFamily="18" charset="0"/>
                <a:sym typeface="+mn-ea"/>
              </a:rPr>
              <a:t>    I can get it for you.</a:t>
            </a:r>
          </a:p>
          <a:p>
            <a:pPr marL="0" indent="0" eaLnBrk="1" hangingPunct="1">
              <a:lnSpc>
                <a:spcPct val="130000"/>
              </a:lnSpc>
              <a:spcAft>
                <a:spcPts val="0"/>
              </a:spcAft>
              <a:buNone/>
            </a:pPr>
            <a:r>
              <a:rPr lang="en-US" altLang="zh-CN" b="1" i="1" dirty="0">
                <a:solidFill>
                  <a:srgbClr val="FF0066"/>
                </a:solidFill>
                <a:latin typeface="Times New Roman" panose="02020603050405020304" pitchFamily="18" charset="0"/>
                <a:sym typeface="+mn-ea"/>
              </a:rPr>
              <a:t>Grandma:</a:t>
            </a:r>
            <a:r>
              <a:rPr lang="en-US" altLang="zh-CN" b="1" dirty="0">
                <a:solidFill>
                  <a:srgbClr val="080808"/>
                </a:solidFill>
                <a:latin typeface="Times New Roman" panose="02020603050405020304" pitchFamily="18" charset="0"/>
                <a:sym typeface="+mn-ea"/>
              </a:rPr>
              <a:t> No. I always buy </a:t>
            </a:r>
            <a:r>
              <a:rPr lang="en-US" altLang="zh-CN" b="1" dirty="0" smtClean="0">
                <a:solidFill>
                  <a:srgbClr val="080808"/>
                </a:solidFill>
                <a:latin typeface="Times New Roman" panose="02020603050405020304" pitchFamily="18" charset="0"/>
                <a:sym typeface="+mn-ea"/>
              </a:rPr>
              <a:t>my </a:t>
            </a:r>
            <a:r>
              <a:rPr lang="en-US" altLang="zh-CN" b="1" dirty="0">
                <a:solidFill>
                  <a:srgbClr val="080808"/>
                </a:solidFill>
                <a:latin typeface="Times New Roman" panose="02020603050405020304" pitchFamily="18" charset="0"/>
                <a:sym typeface="+mn-ea"/>
              </a:rPr>
              <a:t>groceries at the</a:t>
            </a:r>
          </a:p>
          <a:p>
            <a:pPr marL="0" indent="0" eaLnBrk="1" hangingPunct="1">
              <a:lnSpc>
                <a:spcPct val="130000"/>
              </a:lnSpc>
              <a:spcAft>
                <a:spcPts val="0"/>
              </a:spcAft>
              <a:buNone/>
            </a:pPr>
            <a:r>
              <a:rPr lang="en-US" altLang="zh-CN" b="1" dirty="0">
                <a:solidFill>
                  <a:srgbClr val="080808"/>
                </a:solidFill>
                <a:latin typeface="Times New Roman" panose="02020603050405020304" pitchFamily="18" charset="0"/>
                <a:sym typeface="+mn-ea"/>
              </a:rPr>
              <a:t>    morning market. The vegetables are fresh and not</a:t>
            </a:r>
          </a:p>
          <a:p>
            <a:pPr marL="0" indent="0" eaLnBrk="1" hangingPunct="1">
              <a:lnSpc>
                <a:spcPct val="130000"/>
              </a:lnSpc>
              <a:spcAft>
                <a:spcPts val="0"/>
              </a:spcAft>
              <a:buNone/>
            </a:pPr>
            <a:r>
              <a:rPr lang="en-US" altLang="zh-CN" b="1" dirty="0">
                <a:solidFill>
                  <a:srgbClr val="080808"/>
                </a:solidFill>
                <a:latin typeface="Times New Roman" panose="02020603050405020304" pitchFamily="18" charset="0"/>
                <a:sym typeface="+mn-ea"/>
              </a:rPr>
              <a:t>    too expensive.</a:t>
            </a:r>
            <a:endParaRPr lang="en-US" altLang="zh-CN" b="1" dirty="0">
              <a:solidFill>
                <a:srgbClr val="080808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zh-CN" b="1" dirty="0">
              <a:solidFill>
                <a:srgbClr val="080808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2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2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2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2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2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2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4" name="Rectangle 14"/>
          <p:cNvSpPr>
            <a:spLocks noGrp="1"/>
          </p:cNvSpPr>
          <p:nvPr>
            <p:ph idx="1"/>
          </p:nvPr>
        </p:nvSpPr>
        <p:spPr>
          <a:xfrm>
            <a:off x="499110" y="644525"/>
            <a:ext cx="8541385" cy="5667375"/>
          </a:xfrm>
          <a:solidFill>
            <a:schemeClr val="bg1">
              <a:alpha val="39999"/>
            </a:schemeClr>
          </a:solidFill>
        </p:spPr>
        <p:txBody>
          <a:bodyPr vert="horz" wrap="square" lIns="91440" tIns="45720" rIns="91440" bIns="45720" anchor="t"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600" b="1" i="1" dirty="0">
                <a:solidFill>
                  <a:srgbClr val="339933"/>
                </a:solidFill>
                <a:latin typeface="Times New Roman" panose="02020603050405020304" pitchFamily="18" charset="0"/>
                <a:sym typeface="+mn-ea"/>
              </a:rPr>
              <a:t>Hanyu:</a:t>
            </a:r>
            <a:r>
              <a:rPr lang="en-US" altLang="zh-CN" sz="2600" b="1" i="1" dirty="0">
                <a:solidFill>
                  <a:srgbClr val="080808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600" b="1" dirty="0">
                <a:solidFill>
                  <a:srgbClr val="080808"/>
                </a:solidFill>
                <a:latin typeface="Times New Roman" panose="02020603050405020304" pitchFamily="18" charset="0"/>
                <a:sym typeface="+mn-ea"/>
              </a:rPr>
              <a:t>What are we going to have for dinner?</a:t>
            </a:r>
            <a:endParaRPr lang="en-US" altLang="zh-CN" sz="2600" b="1" dirty="0">
              <a:solidFill>
                <a:srgbClr val="080808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i="1" dirty="0">
                <a:solidFill>
                  <a:srgbClr val="FF0066"/>
                </a:solidFill>
                <a:latin typeface="Times New Roman" panose="02020603050405020304" pitchFamily="18" charset="0"/>
                <a:sym typeface="+mn-ea"/>
              </a:rPr>
              <a:t>Grandma:</a:t>
            </a:r>
            <a:r>
              <a:rPr lang="en-US" altLang="zh-CN" sz="2600" b="1" dirty="0">
                <a:solidFill>
                  <a:srgbClr val="080808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600" b="1" dirty="0" smtClean="0">
                <a:solidFill>
                  <a:srgbClr val="080808"/>
                </a:solidFill>
                <a:latin typeface="Times New Roman" panose="02020603050405020304" pitchFamily="18" charset="0"/>
                <a:sym typeface="+mn-ea"/>
              </a:rPr>
              <a:t>Dumplings, of course. </a:t>
            </a:r>
            <a:endParaRPr lang="en-US" altLang="zh-CN" sz="2600" b="1" dirty="0">
              <a:solidFill>
                <a:srgbClr val="080808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i="1" dirty="0">
                <a:solidFill>
                  <a:srgbClr val="339933"/>
                </a:solidFill>
                <a:latin typeface="Times New Roman" panose="02020603050405020304" pitchFamily="18" charset="0"/>
                <a:sym typeface="+mn-ea"/>
              </a:rPr>
              <a:t>Hanyu:</a:t>
            </a:r>
            <a:r>
              <a:rPr lang="en-US" altLang="zh-CN" sz="2600" b="1" i="1" dirty="0">
                <a:solidFill>
                  <a:srgbClr val="080808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600" b="1" dirty="0">
                <a:solidFill>
                  <a:srgbClr val="080808"/>
                </a:solidFill>
                <a:latin typeface="Times New Roman" panose="02020603050405020304" pitchFamily="18" charset="0"/>
                <a:sym typeface="+mn-ea"/>
              </a:rPr>
              <a:t>Yay! My favourite food!</a:t>
            </a:r>
            <a:endParaRPr lang="en-US" altLang="zh-CN" sz="2600" b="1" dirty="0">
              <a:solidFill>
                <a:srgbClr val="080808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zh-CN" b="1" dirty="0">
              <a:solidFill>
                <a:srgbClr val="080808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218" name="Picture 11" descr="孩子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" y="3155315"/>
            <a:ext cx="3208655" cy="32619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12" descr="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1425" y="3132455"/>
            <a:ext cx="3120390" cy="32848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/>
          </p:cNvSpPr>
          <p:nvPr>
            <p:ph type="title"/>
          </p:nvPr>
        </p:nvSpPr>
        <p:spPr>
          <a:xfrm>
            <a:off x="527050" y="705803"/>
            <a:ext cx="8181975" cy="6477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anchor="ctr">
            <a:normAutofit fontScale="90000"/>
          </a:bodyPr>
          <a:lstStyle/>
          <a:p>
            <a:pPr eaLnBrk="1" hangingPunct="1"/>
            <a:r>
              <a:rPr lang="en-US" altLang="zh-CN" sz="3200" b="1" i="1" dirty="0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</a:rPr>
              <a:t>Read and then answer according to the passage.</a:t>
            </a:r>
          </a:p>
        </p:txBody>
      </p:sp>
      <p:sp>
        <p:nvSpPr>
          <p:cNvPr id="17411" name="Text Box 5"/>
          <p:cNvSpPr txBox="1"/>
          <p:nvPr/>
        </p:nvSpPr>
        <p:spPr>
          <a:xfrm>
            <a:off x="382588" y="1353503"/>
            <a:ext cx="7777162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50000"/>
              </a:spcBef>
              <a:buClrTx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does Hanyu talk to her grandma?</a:t>
            </a:r>
          </a:p>
        </p:txBody>
      </p:sp>
      <p:sp>
        <p:nvSpPr>
          <p:cNvPr id="6150" name="Text Box 6"/>
          <p:cNvSpPr txBox="1"/>
          <p:nvPr/>
        </p:nvSpPr>
        <p:spPr>
          <a:xfrm>
            <a:off x="1103313" y="1928178"/>
            <a:ext cx="6767512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50000"/>
              </a:spcBef>
              <a:buClrTx/>
              <a:buNone/>
            </a:pP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</a:t>
            </a:r>
            <a:r>
              <a:rPr lang="en-US" altLang="zh-CN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talks </a:t>
            </a: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her grandma 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phone.</a:t>
            </a:r>
          </a:p>
        </p:txBody>
      </p:sp>
      <p:sp>
        <p:nvSpPr>
          <p:cNvPr id="17413" name="Text Box 8"/>
          <p:cNvSpPr txBox="1"/>
          <p:nvPr/>
        </p:nvSpPr>
        <p:spPr>
          <a:xfrm>
            <a:off x="454025" y="2433003"/>
            <a:ext cx="86042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50000"/>
              </a:spcBef>
              <a:buClrTx/>
              <a:buNone/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zh-CN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Hanyu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likes books very much,what does grandma call her?</a:t>
            </a:r>
          </a:p>
        </p:txBody>
      </p:sp>
      <p:sp>
        <p:nvSpPr>
          <p:cNvPr id="6153" name="Text Box 9"/>
          <p:cNvSpPr txBox="1"/>
          <p:nvPr/>
        </p:nvSpPr>
        <p:spPr>
          <a:xfrm>
            <a:off x="958850" y="3080703"/>
            <a:ext cx="5976938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50000"/>
              </a:spcBef>
              <a:buClrTx/>
              <a:buNone/>
            </a:pP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Grandma </a:t>
            </a:r>
            <a:r>
              <a:rPr lang="en-US" altLang="zh-CN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calls </a:t>
            </a: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little 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bookworm.</a:t>
            </a:r>
          </a:p>
        </p:txBody>
      </p:sp>
      <p:sp>
        <p:nvSpPr>
          <p:cNvPr id="17415" name="Text Box 10"/>
          <p:cNvSpPr txBox="1"/>
          <p:nvPr/>
        </p:nvSpPr>
        <p:spPr>
          <a:xfrm>
            <a:off x="454025" y="3801428"/>
            <a:ext cx="7488238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50000"/>
              </a:spcBef>
              <a:buClrTx/>
              <a:buNone/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What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grandma buy from the morning market?</a:t>
            </a:r>
          </a:p>
        </p:txBody>
      </p:sp>
      <p:sp>
        <p:nvSpPr>
          <p:cNvPr id="6155" name="Text Box 11"/>
          <p:cNvSpPr txBox="1"/>
          <p:nvPr/>
        </p:nvSpPr>
        <p:spPr>
          <a:xfrm>
            <a:off x="1030288" y="4449128"/>
            <a:ext cx="76327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50000"/>
              </a:spcBef>
              <a:buClrTx/>
              <a:buNone/>
            </a:pP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Grandma can buy 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groceries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morning market.</a:t>
            </a:r>
          </a:p>
        </p:txBody>
      </p:sp>
      <p:sp>
        <p:nvSpPr>
          <p:cNvPr id="17417" name="Text Box 12"/>
          <p:cNvSpPr txBox="1"/>
          <p:nvPr/>
        </p:nvSpPr>
        <p:spPr>
          <a:xfrm>
            <a:off x="526733" y="5027930"/>
            <a:ext cx="76327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50000"/>
              </a:spcBef>
              <a:buClrTx/>
              <a:buNone/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How 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vegetables at the morning market?</a:t>
            </a:r>
          </a:p>
        </p:txBody>
      </p:sp>
      <p:sp>
        <p:nvSpPr>
          <p:cNvPr id="6157" name="Text Box 13"/>
          <p:cNvSpPr txBox="1"/>
          <p:nvPr/>
        </p:nvSpPr>
        <p:spPr>
          <a:xfrm>
            <a:off x="1030288" y="5673090"/>
            <a:ext cx="76327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50000"/>
              </a:spcBef>
              <a:buClrTx/>
              <a:buNone/>
            </a:pPr>
            <a:r>
              <a:rPr lang="en-US" altLang="zh-CN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vegetables are fresh and not too 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expensive.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3" grpId="0"/>
      <p:bldP spid="6155" grpId="0"/>
      <p:bldP spid="615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180092" y="3579081"/>
            <a:ext cx="577850" cy="645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83515" y="4654550"/>
            <a:ext cx="492125" cy="645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40335" y="5810250"/>
            <a:ext cx="577850" cy="645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10185" y="2945765"/>
            <a:ext cx="577850" cy="645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  <a:latin typeface="Arial" panose="020B0604020202020204" pitchFamily="34" charset="0"/>
              </a:rPr>
              <a:t>√</a:t>
            </a:r>
          </a:p>
        </p:txBody>
      </p:sp>
      <p:sp>
        <p:nvSpPr>
          <p:cNvPr id="27650" name="Text Box 9"/>
          <p:cNvSpPr txBox="1"/>
          <p:nvPr/>
        </p:nvSpPr>
        <p:spPr>
          <a:xfrm>
            <a:off x="985520" y="1262380"/>
            <a:ext cx="7430135" cy="1567180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wrap="square" lIns="91413" tIns="45708" rIns="91413" bIns="45708" anchor="t"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zh-CN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is Zhao Hanyu going to do this weekend? Listen and tick the correct statements</a:t>
            </a:r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32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40995" y="1382395"/>
            <a:ext cx="644525" cy="6057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3200" strike="noStrike" noProof="1"/>
              <a:t>1</a:t>
            </a:r>
          </a:p>
        </p:txBody>
      </p:sp>
      <p:sp>
        <p:nvSpPr>
          <p:cNvPr id="18435" name="矩形 62467"/>
          <p:cNvSpPr>
            <a:spLocks noTextEdit="1"/>
          </p:cNvSpPr>
          <p:nvPr/>
        </p:nvSpPr>
        <p:spPr>
          <a:xfrm>
            <a:off x="2754630" y="575945"/>
            <a:ext cx="3634105" cy="46863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0"/>
                <a:gd name="adj2" fmla="val 0"/>
              </a:avLst>
            </a:prstTxWarp>
            <a:normAutofit fontScale="82500" lnSpcReduction="20000"/>
          </a:bodyPr>
          <a:lstStyle/>
          <a:p>
            <a:pPr algn="ctr"/>
            <a:r>
              <a:rPr lang="zh-CN" altLang="en-US" sz="3600" b="1" i="1" dirty="0">
                <a:ln w="12700" cap="flat" cmpd="sng">
                  <a:solidFill>
                    <a:srgbClr val="FF66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Let's Do It!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8000" y="2945765"/>
            <a:ext cx="8636000" cy="35807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She is going to buy some books at the bookstore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She is going to read an English story to her </a:t>
            </a:r>
          </a:p>
          <a:p>
            <a:pPr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grandma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She is going to visit her grandparents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She is going to buy some groceries at the market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She is going to have dumplings with her 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grandparents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6" grpId="0" bldLvl="0" animBg="1"/>
      <p:bldP spid="12" grpId="0" bldLvl="0" animBg="1"/>
      <p:bldP spid="1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57348"/>
          <p:cNvSpPr/>
          <p:nvPr/>
        </p:nvSpPr>
        <p:spPr>
          <a:xfrm>
            <a:off x="1041400" y="692150"/>
            <a:ext cx="7633970" cy="6102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square" lIns="118508" tIns="59255" rIns="118508" bIns="59255" anchor="t">
            <a:spAutoFit/>
          </a:bodyPr>
          <a:lstStyle/>
          <a:p>
            <a:pPr marL="0" lvl="0" indent="0" eaLnBrk="1" fontAlgn="base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zh-CN" sz="3200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Read the lesson and answer the questions.</a:t>
            </a:r>
          </a:p>
        </p:txBody>
      </p:sp>
      <p:sp>
        <p:nvSpPr>
          <p:cNvPr id="3" name="椭圆 2"/>
          <p:cNvSpPr/>
          <p:nvPr/>
        </p:nvSpPr>
        <p:spPr>
          <a:xfrm>
            <a:off x="315913" y="692150"/>
            <a:ext cx="655638" cy="61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3200" strike="noStrike" noProof="1"/>
              <a:t>2</a:t>
            </a:r>
          </a:p>
        </p:txBody>
      </p:sp>
      <p:sp>
        <p:nvSpPr>
          <p:cNvPr id="52227" name="Rectangle 3"/>
          <p:cNvSpPr/>
          <p:nvPr/>
        </p:nvSpPr>
        <p:spPr>
          <a:xfrm>
            <a:off x="549275" y="1473200"/>
            <a:ext cx="8208645" cy="50565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>
              <a:lnSpc>
                <a:spcPct val="9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1.</a:t>
            </a:r>
            <a:r>
              <a:rPr lang="zh-CN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How far is the bookstore from Hanyu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'</a:t>
            </a:r>
            <a:r>
              <a:rPr lang="zh-CN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s grandma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'</a:t>
            </a:r>
            <a:r>
              <a:rPr lang="zh-CN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s house?</a:t>
            </a:r>
            <a:endParaRPr lang="zh-CN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  <a:p>
            <a:pPr marL="342900" algn="l">
              <a:lnSpc>
                <a:spcPct val="9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2.Where does Hanyu's grandma buy her groceries? Why?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>
              <a:lnSpc>
                <a:spcPct val="90000"/>
              </a:lnSpc>
            </a:pPr>
            <a:endParaRPr lang="zh-CN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>
              <a:lnSpc>
                <a:spcPct val="150000"/>
              </a:lnSpc>
            </a:pPr>
            <a:endParaRPr lang="zh-CN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algn="l">
              <a:lnSpc>
                <a:spcPct val="9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3. What are Hanyu and her grandparents going to have for dinner tomorrow?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609600" lvl="0" indent="-609600" eaLnBrk="1" hangingPunct="1">
              <a:buNone/>
            </a:pPr>
            <a:endParaRPr lang="en-US" altLang="zh-CN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lvl="0" indent="-609600" eaLnBrk="1" hangingPunct="1">
              <a:buNone/>
            </a:pPr>
            <a:endParaRPr lang="en-US" altLang="zh-CN" sz="3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9667" name="矩形 1049666"/>
          <p:cNvSpPr/>
          <p:nvPr/>
        </p:nvSpPr>
        <p:spPr>
          <a:xfrm>
            <a:off x="979170" y="2330133"/>
            <a:ext cx="7070725" cy="73723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indent="-342900">
              <a:lnSpc>
                <a:spcPct val="150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'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 just two bus stops away.</a:t>
            </a:r>
          </a:p>
        </p:txBody>
      </p:sp>
      <p:sp>
        <p:nvSpPr>
          <p:cNvPr id="1049665" name="矩形 1049664"/>
          <p:cNvSpPr/>
          <p:nvPr/>
        </p:nvSpPr>
        <p:spPr>
          <a:xfrm>
            <a:off x="979170" y="3995420"/>
            <a:ext cx="8137525" cy="95313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indent="-342900">
              <a:lnSpc>
                <a:spcPct val="10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 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morning market. Because the vegetables are fresh and not too expensive.</a:t>
            </a:r>
          </a:p>
        </p:txBody>
      </p:sp>
      <p:sp>
        <p:nvSpPr>
          <p:cNvPr id="1049669" name="矩形 1049668"/>
          <p:cNvSpPr/>
          <p:nvPr/>
        </p:nvSpPr>
        <p:spPr>
          <a:xfrm>
            <a:off x="1134110" y="5792470"/>
            <a:ext cx="7227888" cy="73723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indent="-342900"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umplings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89915" y="1796098"/>
            <a:ext cx="7963376" cy="1168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Zhao </a:t>
            </a:r>
            <a:r>
              <a:rPr lang="en-US" altLang="zh-C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Hanyu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is a Grade 7 student. She</a:t>
            </a:r>
          </a:p>
          <a:p>
            <a:pPr>
              <a:spcBef>
                <a:spcPct val="50000"/>
              </a:spcBef>
            </a:pPr>
            <a:r>
              <a:rPr lang="en-US" altLang="zh-CN" sz="28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 her grandma</a:t>
            </a:r>
            <a:r>
              <a:rPr lang="en-US" altLang="zh-CN" sz="2800" b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.</a:t>
            </a:r>
          </a:p>
        </p:txBody>
      </p:sp>
      <p:sp>
        <p:nvSpPr>
          <p:cNvPr id="16389" name="文本框 16388"/>
          <p:cNvSpPr txBox="1"/>
          <p:nvPr/>
        </p:nvSpPr>
        <p:spPr>
          <a:xfrm>
            <a:off x="589915" y="2423160"/>
            <a:ext cx="17252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talking</a:t>
            </a:r>
          </a:p>
        </p:txBody>
      </p:sp>
      <p:sp>
        <p:nvSpPr>
          <p:cNvPr id="16390" name="文本框 16389"/>
          <p:cNvSpPr txBox="1"/>
          <p:nvPr/>
        </p:nvSpPr>
        <p:spPr>
          <a:xfrm>
            <a:off x="4739841" y="2423222"/>
            <a:ext cx="2051447" cy="437515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250" b="1" dirty="0">
                <a:solidFill>
                  <a:srgbClr val="FF0000"/>
                </a:solidFill>
                <a:latin typeface="Arial" panose="020B0604020202020204" pitchFamily="34" charset="0"/>
              </a:rPr>
              <a:t>on the phone</a:t>
            </a:r>
          </a:p>
        </p:txBody>
      </p:sp>
      <p:sp>
        <p:nvSpPr>
          <p:cNvPr id="16386" name="文本框 16385"/>
          <p:cNvSpPr txBox="1"/>
          <p:nvPr/>
        </p:nvSpPr>
        <p:spPr>
          <a:xfrm>
            <a:off x="456724" y="738029"/>
            <a:ext cx="8231029" cy="10147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 b="1">
                <a:solidFill>
                  <a:srgbClr val="000000"/>
                </a:solidFill>
                <a:latin typeface="Times New Roman" panose="02020603050405020304" pitchFamily="18" charset="0"/>
              </a:rPr>
              <a:t>Now, fill in the blanks with the words or phrases in this lesson.</a:t>
            </a:r>
          </a:p>
        </p:txBody>
      </p:sp>
      <p:sp>
        <p:nvSpPr>
          <p:cNvPr id="8" name="左中括号 7"/>
          <p:cNvSpPr/>
          <p:nvPr/>
        </p:nvSpPr>
        <p:spPr>
          <a:xfrm>
            <a:off x="3208020" y="3175635"/>
            <a:ext cx="173990" cy="1798320"/>
          </a:xfrm>
          <a:prstGeom prst="leftBracke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0321" y="3555531"/>
            <a:ext cx="2263775" cy="705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媒介，手段</a:t>
            </a:r>
          </a:p>
        </p:txBody>
      </p:sp>
      <p:sp>
        <p:nvSpPr>
          <p:cNvPr id="10" name="左中括号 9"/>
          <p:cNvSpPr/>
          <p:nvPr/>
        </p:nvSpPr>
        <p:spPr>
          <a:xfrm>
            <a:off x="3208020" y="5279390"/>
            <a:ext cx="173990" cy="960755"/>
          </a:xfrm>
          <a:prstGeom prst="leftBracke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34060" y="5279390"/>
            <a:ext cx="2263775" cy="961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使用交通工具</a:t>
            </a:r>
          </a:p>
        </p:txBody>
      </p:sp>
      <p:sp>
        <p:nvSpPr>
          <p:cNvPr id="6" name="文本框 3"/>
          <p:cNvSpPr txBox="1"/>
          <p:nvPr/>
        </p:nvSpPr>
        <p:spPr>
          <a:xfrm>
            <a:off x="3574018" y="2945276"/>
            <a:ext cx="4735251" cy="3538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 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</a:t>
            </a:r>
            <a:r>
              <a:rPr lang="zh-CN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zh-CN" alt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通电话</a:t>
            </a:r>
          </a:p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radio</a:t>
            </a:r>
          </a:p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TV</a:t>
            </a:r>
          </a:p>
          <a:p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</a:p>
          <a:p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a/the plane</a:t>
            </a:r>
          </a:p>
          <a:p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a/the bus</a:t>
            </a:r>
          </a:p>
          <a:p>
            <a:r>
              <a:rPr lang="en-US" altLang="zh-C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/the bike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文本框 16386"/>
          <p:cNvSpPr txBox="1"/>
          <p:nvPr/>
        </p:nvSpPr>
        <p:spPr>
          <a:xfrm>
            <a:off x="518001" y="785019"/>
            <a:ext cx="8365331" cy="42462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Hanyu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zh-CN" sz="2700" b="1" dirty="0">
                <a:latin typeface="Times New Roman" panose="02020603050405020304" pitchFamily="18" charset="0"/>
              </a:rPr>
              <a:t> Hello, Grandma! </a:t>
            </a:r>
            <a:r>
              <a:rPr lang="en-US" altLang="zh-CN" sz="2700" b="1" u="sng" dirty="0">
                <a:latin typeface="Times New Roman" panose="02020603050405020304" pitchFamily="18" charset="0"/>
              </a:rPr>
              <a:t>           </a:t>
            </a:r>
            <a:r>
              <a:rPr lang="en-US" altLang="zh-CN" sz="2700" b="1" dirty="0" err="1">
                <a:latin typeface="Times New Roman" panose="02020603050405020304" pitchFamily="18" charset="0"/>
              </a:rPr>
              <a:t>me,Hanyu</a:t>
            </a:r>
            <a:r>
              <a:rPr lang="en-US" altLang="zh-CN" sz="2700" b="1" dirty="0"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altLang="zh-CN" sz="27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Grandma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zh-CN" sz="2700" b="1" dirty="0">
                <a:latin typeface="Times New Roman" panose="02020603050405020304" pitchFamily="18" charset="0"/>
              </a:rPr>
              <a:t> Hello, </a:t>
            </a:r>
            <a:r>
              <a:rPr lang="en-US" altLang="zh-CN" sz="2700" b="1" dirty="0" err="1">
                <a:latin typeface="Times New Roman" panose="02020603050405020304" pitchFamily="18" charset="0"/>
              </a:rPr>
              <a:t>Hanyu</a:t>
            </a:r>
            <a:r>
              <a:rPr lang="en-US" altLang="zh-CN" sz="2700" b="1" dirty="0">
                <a:latin typeface="Times New Roman" panose="02020603050405020304" pitchFamily="18" charset="0"/>
              </a:rPr>
              <a:t>. How is school going?</a:t>
            </a:r>
          </a:p>
          <a:p>
            <a:pPr>
              <a:spcBef>
                <a:spcPct val="50000"/>
              </a:spcBef>
            </a:pPr>
            <a:r>
              <a:rPr lang="en-US" altLang="zh-CN" sz="27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Hanyu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zh-CN" sz="2700" b="1" dirty="0">
                <a:latin typeface="Times New Roman" panose="02020603050405020304" pitchFamily="18" charset="0"/>
              </a:rPr>
              <a:t> I </a:t>
            </a:r>
            <a:r>
              <a:rPr lang="en-US" altLang="zh-CN" sz="2700" b="1" u="sng" dirty="0">
                <a:latin typeface="Times New Roman" panose="02020603050405020304" pitchFamily="18" charset="0"/>
              </a:rPr>
              <a:t>                        </a:t>
            </a:r>
            <a:r>
              <a:rPr lang="en-US" altLang="zh-CN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a lot of </a:t>
            </a:r>
            <a:r>
              <a:rPr lang="en-US" altLang="zh-CN" sz="2700" b="1" dirty="0">
                <a:latin typeface="Times New Roman" panose="02020603050405020304" pitchFamily="18" charset="0"/>
              </a:rPr>
              <a:t>interesting things at </a:t>
            </a:r>
            <a:r>
              <a:rPr lang="en-US" altLang="zh-CN" sz="2700" b="1" dirty="0" smtClean="0"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zh-CN" sz="2700" b="1" dirty="0" smtClean="0">
                <a:latin typeface="Times New Roman" panose="02020603050405020304" pitchFamily="18" charset="0"/>
              </a:rPr>
              <a:t>             school</a:t>
            </a:r>
            <a:r>
              <a:rPr lang="en-US" altLang="zh-CN" sz="2700" b="1" dirty="0">
                <a:latin typeface="Times New Roman" panose="02020603050405020304" pitchFamily="18" charset="0"/>
              </a:rPr>
              <a:t>. And I </a:t>
            </a:r>
            <a:r>
              <a:rPr lang="en-US" altLang="zh-CN" sz="2700" b="1" u="sng" dirty="0">
                <a:latin typeface="Times New Roman" panose="02020603050405020304" pitchFamily="18" charset="0"/>
              </a:rPr>
              <a:t>                       </a:t>
            </a:r>
            <a:r>
              <a:rPr lang="en-US" altLang="zh-CN" sz="2700" b="1" dirty="0">
                <a:latin typeface="Times New Roman" panose="02020603050405020304" pitchFamily="18" charset="0"/>
              </a:rPr>
              <a:t>some English </a:t>
            </a:r>
            <a:r>
              <a:rPr lang="en-US" altLang="zh-CN" sz="2700" b="1" dirty="0" smtClean="0">
                <a:latin typeface="Times New Roman" panose="02020603050405020304" pitchFamily="18" charset="0"/>
              </a:rPr>
              <a:t>stories.</a:t>
            </a:r>
          </a:p>
          <a:p>
            <a:pPr>
              <a:spcBef>
                <a:spcPct val="50000"/>
              </a:spcBef>
            </a:pPr>
            <a:r>
              <a:rPr lang="en-US" altLang="zh-CN" sz="2700" b="1" dirty="0" smtClean="0">
                <a:latin typeface="Times New Roman" panose="02020603050405020304" pitchFamily="18" charset="0"/>
              </a:rPr>
              <a:t>             I can </a:t>
            </a:r>
            <a:r>
              <a:rPr lang="en-US" altLang="zh-CN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read </a:t>
            </a:r>
            <a:r>
              <a:rPr lang="en-US" altLang="zh-CN" sz="2700" b="1" dirty="0" smtClean="0">
                <a:latin typeface="Times New Roman" panose="02020603050405020304" pitchFamily="18" charset="0"/>
              </a:rPr>
              <a:t>you ______this weekend.</a:t>
            </a:r>
            <a:endParaRPr lang="en-US" altLang="zh-CN" sz="27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endParaRPr lang="en-US" altLang="zh-CN" sz="27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7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Grandma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zh-CN" sz="2700" b="1" dirty="0">
                <a:latin typeface="Times New Roman" panose="02020603050405020304" pitchFamily="18" charset="0"/>
              </a:rPr>
              <a:t> Are you </a:t>
            </a:r>
            <a:r>
              <a:rPr lang="en-US" altLang="zh-CN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coming to </a:t>
            </a:r>
            <a:r>
              <a:rPr lang="en-US" altLang="zh-CN" sz="2700" b="1" dirty="0">
                <a:latin typeface="Times New Roman" panose="02020603050405020304" pitchFamily="18" charset="0"/>
              </a:rPr>
              <a:t>visit us this weekend?</a:t>
            </a:r>
          </a:p>
        </p:txBody>
      </p:sp>
      <p:sp>
        <p:nvSpPr>
          <p:cNvPr id="16391" name="文本框 16390"/>
          <p:cNvSpPr txBox="1"/>
          <p:nvPr/>
        </p:nvSpPr>
        <p:spPr>
          <a:xfrm>
            <a:off x="4575255" y="784781"/>
            <a:ext cx="702469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It’s</a:t>
            </a:r>
            <a:r>
              <a:rPr lang="en-US" altLang="zh-CN" sz="225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392" name="文本框 16391"/>
          <p:cNvSpPr txBox="1"/>
          <p:nvPr/>
        </p:nvSpPr>
        <p:spPr>
          <a:xfrm>
            <a:off x="2090579" y="2054781"/>
            <a:ext cx="1890713" cy="4375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250" b="1">
                <a:solidFill>
                  <a:srgbClr val="FF0000"/>
                </a:solidFill>
                <a:latin typeface="Arial" panose="020B0604020202020204" pitchFamily="34" charset="0"/>
              </a:rPr>
              <a:t>am learning</a:t>
            </a:r>
          </a:p>
        </p:txBody>
      </p:sp>
      <p:sp>
        <p:nvSpPr>
          <p:cNvPr id="16393" name="文本框 16392"/>
          <p:cNvSpPr txBox="1"/>
          <p:nvPr/>
        </p:nvSpPr>
        <p:spPr>
          <a:xfrm>
            <a:off x="3836438" y="2707645"/>
            <a:ext cx="1727597" cy="4375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250" b="1" dirty="0">
                <a:solidFill>
                  <a:srgbClr val="FF0000"/>
                </a:solidFill>
                <a:latin typeface="Arial" panose="020B0604020202020204" pitchFamily="34" charset="0"/>
              </a:rPr>
              <a:t>am reading</a:t>
            </a:r>
          </a:p>
        </p:txBody>
      </p:sp>
      <p:sp>
        <p:nvSpPr>
          <p:cNvPr id="8" name="矩形 7"/>
          <p:cNvSpPr/>
          <p:nvPr/>
        </p:nvSpPr>
        <p:spPr>
          <a:xfrm>
            <a:off x="6979779" y="567833"/>
            <a:ext cx="1903862" cy="6243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tx1"/>
                </a:solidFill>
              </a:rPr>
              <a:t>电话用语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81450" y="3295015"/>
            <a:ext cx="967740" cy="367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one</a:t>
            </a:r>
            <a:endParaRPr lang="zh-CN" altLang="en-US" sz="27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49427" y="3166802"/>
            <a:ext cx="3521123" cy="6243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 smtClean="0">
                <a:solidFill>
                  <a:schemeClr val="tx1"/>
                </a:solidFill>
              </a:rPr>
              <a:t>同类人或事物中的一个，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r>
              <a:rPr lang="zh-CN" altLang="en-US" sz="2400" dirty="0" smtClean="0">
                <a:solidFill>
                  <a:schemeClr val="tx1"/>
                </a:solidFill>
              </a:rPr>
              <a:t>不特指，复数用</a:t>
            </a:r>
            <a:r>
              <a:rPr lang="en-US" altLang="zh-CN" sz="2400" dirty="0" smtClean="0">
                <a:solidFill>
                  <a:schemeClr val="tx1"/>
                </a:solidFill>
              </a:rPr>
              <a:t>ones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3570" y="3879850"/>
            <a:ext cx="7762240" cy="4387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>
                <a:solidFill>
                  <a:schemeClr val="tx1"/>
                </a:solidFill>
              </a:rPr>
              <a:t>read sb sth /read sth to sb</a:t>
            </a:r>
            <a:endParaRPr lang="zh-CN" alt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80509" y="5135762"/>
            <a:ext cx="6689572" cy="438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>
                <a:solidFill>
                  <a:schemeClr val="tx1"/>
                </a:solidFill>
              </a:rPr>
              <a:t>come,go</a:t>
            </a:r>
            <a:r>
              <a:rPr lang="en-US" altLang="zh-CN" sz="2400" dirty="0" smtClean="0">
                <a:solidFill>
                  <a:schemeClr val="tx1"/>
                </a:solidFill>
              </a:rPr>
              <a:t> ,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leave,fly,arrive,move,start,begin,return</a:t>
            </a:r>
            <a:endParaRPr lang="zh-CN" alt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392" grpId="0"/>
      <p:bldP spid="16393" grpId="0"/>
      <p:bldP spid="8" grpId="0" bldLvl="0" animBg="1"/>
      <p:bldP spid="9" grpId="0" bldLvl="0" animBg="1"/>
      <p:bldP spid="10" grpId="0" bldLvl="0" animBg="1"/>
      <p:bldP spid="11" grpId="0" bldLvl="0" animBg="1"/>
      <p:bldP spid="2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文本框 17409"/>
          <p:cNvSpPr txBox="1"/>
          <p:nvPr/>
        </p:nvSpPr>
        <p:spPr>
          <a:xfrm>
            <a:off x="516096" y="990600"/>
            <a:ext cx="8459153" cy="57569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altLang="zh-CN" sz="27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Hanyu: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</a:rPr>
              <a:t>Yes,Grandma</a:t>
            </a:r>
            <a:r>
              <a:rPr lang="en-US" altLang="zh-CN" sz="2400" b="1" dirty="0">
                <a:latin typeface="Times New Roman" panose="02020603050405020304" pitchFamily="18" charset="0"/>
              </a:rPr>
              <a:t>. I </a:t>
            </a:r>
            <a:r>
              <a:rPr lang="en-US" altLang="zh-CN" sz="2400" b="1" u="sng" dirty="0">
                <a:latin typeface="Times New Roman" panose="02020603050405020304" pitchFamily="18" charset="0"/>
              </a:rPr>
              <a:t>                         </a:t>
            </a:r>
            <a:r>
              <a:rPr lang="en-US" altLang="zh-CN" sz="2400" b="1" dirty="0">
                <a:latin typeface="Times New Roman" panose="02020603050405020304" pitchFamily="18" charset="0"/>
              </a:rPr>
              <a:t> come over tomorrow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altLang="zh-CN" sz="2400" b="1" dirty="0" smtClean="0">
                <a:latin typeface="Times New Roman" panose="02020603050405020304" pitchFamily="18" charset="0"/>
              </a:rPr>
              <a:t>             But </a:t>
            </a:r>
            <a:r>
              <a:rPr lang="en-US" altLang="zh-CN" sz="2400" b="1" dirty="0">
                <a:latin typeface="Times New Roman" panose="02020603050405020304" pitchFamily="18" charset="0"/>
              </a:rPr>
              <a:t>I will go to the bookstore first.</a:t>
            </a: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altLang="zh-CN" sz="24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Grandma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zh-CN" sz="2400" b="1" dirty="0">
                <a:latin typeface="Times New Roman" panose="02020603050405020304" pitchFamily="18" charset="0"/>
              </a:rPr>
              <a:t> Sure, my little </a:t>
            </a:r>
            <a:r>
              <a:rPr lang="en-US" altLang="zh-CN" sz="2400" b="1" u="sng" dirty="0">
                <a:latin typeface="Times New Roman" panose="02020603050405020304" pitchFamily="18" charset="0"/>
              </a:rPr>
              <a:t>                        </a:t>
            </a:r>
            <a:r>
              <a:rPr lang="en-US" altLang="zh-CN" sz="2400" b="1" dirty="0">
                <a:latin typeface="Times New Roman" panose="02020603050405020304" pitchFamily="18" charset="0"/>
              </a:rPr>
              <a:t> .The bookstore  is just 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     </a:t>
            </a: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altLang="zh-CN" sz="2400" b="1" dirty="0" smtClean="0">
                <a:latin typeface="Times New Roman" panose="02020603050405020304" pitchFamily="18" charset="0"/>
              </a:rPr>
              <a:t>                  two </a:t>
            </a:r>
            <a:r>
              <a:rPr lang="en-US" altLang="zh-CN" sz="2400" b="1" dirty="0">
                <a:latin typeface="Times New Roman" panose="02020603050405020304" pitchFamily="18" charset="0"/>
              </a:rPr>
              <a:t>bus stops </a:t>
            </a:r>
            <a:r>
              <a:rPr lang="en-US" altLang="zh-CN" sz="2400" b="1" u="sng" dirty="0">
                <a:latin typeface="Times New Roman" panose="02020603050405020304" pitchFamily="18" charset="0"/>
              </a:rPr>
              <a:t>              </a:t>
            </a:r>
            <a:r>
              <a:rPr lang="en-US" altLang="zh-CN" sz="2400" b="1" dirty="0">
                <a:latin typeface="Times New Roman" panose="02020603050405020304" pitchFamily="18" charset="0"/>
              </a:rPr>
              <a:t>.It is very </a:t>
            </a:r>
            <a:r>
              <a:rPr lang="en-US" altLang="zh-CN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close</a:t>
            </a:r>
            <a:r>
              <a:rPr lang="en-US" altLang="zh-CN" sz="2400" b="1" dirty="0">
                <a:latin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altLang="zh-CN" sz="27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Hanyu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zh-CN" sz="2400" b="1" dirty="0">
                <a:latin typeface="Times New Roman" panose="02020603050405020304" pitchFamily="18" charset="0"/>
              </a:rPr>
              <a:t> Do you </a:t>
            </a:r>
            <a:r>
              <a:rPr lang="en-US" altLang="zh-CN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need</a:t>
            </a:r>
            <a:r>
              <a:rPr lang="en-US" altLang="zh-CN" sz="2400" b="1" dirty="0">
                <a:latin typeface="Times New Roman" panose="02020603050405020304" pitchFamily="18" charset="0"/>
              </a:rPr>
              <a:t> </a:t>
            </a:r>
            <a:r>
              <a:rPr lang="en-US" altLang="zh-CN" sz="2400" b="1" u="sng" dirty="0">
                <a:latin typeface="Times New Roman" panose="02020603050405020304" pitchFamily="18" charset="0"/>
              </a:rPr>
              <a:t>                    </a:t>
            </a:r>
            <a:r>
              <a:rPr lang="en-US" altLang="zh-CN" sz="2400" b="1" dirty="0">
                <a:latin typeface="Times New Roman" panose="02020603050405020304" pitchFamily="18" charset="0"/>
              </a:rPr>
              <a:t> from the supermarket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?</a:t>
            </a:r>
          </a:p>
          <a:p>
            <a:pPr>
              <a:lnSpc>
                <a:spcPct val="130000"/>
              </a:lnSpc>
              <a:spcAft>
                <a:spcPts val="0"/>
              </a:spcAft>
            </a:pPr>
            <a:r>
              <a:rPr lang="en-US" altLang="zh-CN" sz="27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I can get</a:t>
            </a:r>
            <a:r>
              <a:rPr lang="en-US" altLang="zh-CN" sz="2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 it 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for you .</a:t>
            </a:r>
            <a:endParaRPr lang="en-US" altLang="zh-CN" sz="2400" b="1" dirty="0">
              <a:latin typeface="Times New Roman" panose="02020603050405020304" pitchFamily="18" charset="0"/>
            </a:endParaRPr>
          </a:p>
          <a:p>
            <a:pPr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altLang="zh-CN" sz="2400" b="1" i="1" dirty="0">
                <a:latin typeface="Times New Roman" panose="02020603050405020304" pitchFamily="18" charset="0"/>
              </a:rPr>
              <a:t>Grand</a:t>
            </a:r>
            <a:r>
              <a:rPr lang="en-US" altLang="zh-CN" sz="2400" b="1" dirty="0">
                <a:latin typeface="Times New Roman" panose="02020603050405020304" pitchFamily="18" charset="0"/>
              </a:rPr>
              <a:t>ma: No. I always buy my 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___________ </a:t>
            </a:r>
            <a:r>
              <a:rPr lang="en-US" altLang="zh-CN" sz="2400" b="1" dirty="0">
                <a:latin typeface="Times New Roman" panose="02020603050405020304" pitchFamily="18" charset="0"/>
              </a:rPr>
              <a:t>at the morning 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altLang="zh-CN" sz="2400" b="1" dirty="0" smtClean="0">
                <a:latin typeface="Times New Roman" panose="02020603050405020304" pitchFamily="18" charset="0"/>
              </a:rPr>
              <a:t>                 market</a:t>
            </a:r>
            <a:r>
              <a:rPr lang="en-US" altLang="zh-CN" sz="2400" b="1" dirty="0">
                <a:latin typeface="Times New Roman" panose="02020603050405020304" pitchFamily="18" charset="0"/>
              </a:rPr>
              <a:t>. The vegetables are fresh and not </a:t>
            </a:r>
            <a:r>
              <a:rPr lang="en-US" altLang="zh-CN" sz="2400" b="1" dirty="0" smtClean="0">
                <a:latin typeface="Times New Roman" panose="02020603050405020304" pitchFamily="18" charset="0"/>
              </a:rPr>
              <a:t>   </a:t>
            </a:r>
          </a:p>
          <a:p>
            <a:pPr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altLang="zh-CN" sz="2400" b="1" dirty="0" smtClean="0">
                <a:latin typeface="Times New Roman" panose="02020603050405020304" pitchFamily="18" charset="0"/>
              </a:rPr>
              <a:t>                 too </a:t>
            </a:r>
            <a:r>
              <a:rPr lang="en-US" altLang="zh-CN" sz="2400" b="1" u="sng" dirty="0" smtClean="0">
                <a:latin typeface="Times New Roman" panose="02020603050405020304" pitchFamily="18" charset="0"/>
              </a:rPr>
              <a:t>                       </a:t>
            </a:r>
            <a:r>
              <a:rPr lang="en-US" altLang="zh-CN" sz="2400" b="1" dirty="0"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altLang="zh-CN" sz="2400" b="1" dirty="0">
              <a:latin typeface="Times New Roman" panose="02020603050405020304" pitchFamily="18" charset="0"/>
            </a:endParaRPr>
          </a:p>
        </p:txBody>
      </p:sp>
      <p:sp>
        <p:nvSpPr>
          <p:cNvPr id="17411" name="动作按钮: 后退或前一项 17410">
            <a:hlinkClick r:id="" action="ppaction://hlinkshowjump?jump=previousslide"/>
          </p:cNvPr>
          <p:cNvSpPr/>
          <p:nvPr/>
        </p:nvSpPr>
        <p:spPr>
          <a:xfrm>
            <a:off x="7163991" y="5426869"/>
            <a:ext cx="539353" cy="378619"/>
          </a:xfrm>
          <a:prstGeom prst="actionButtonBackPrevious">
            <a:avLst/>
          </a:prstGeom>
          <a:solidFill>
            <a:schemeClr val="accent1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7412" name="文本框 17411"/>
          <p:cNvSpPr txBox="1"/>
          <p:nvPr/>
        </p:nvSpPr>
        <p:spPr>
          <a:xfrm>
            <a:off x="3882390" y="1124585"/>
            <a:ext cx="2549525" cy="4375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250" b="1">
                <a:solidFill>
                  <a:srgbClr val="FF0000"/>
                </a:solidFill>
                <a:latin typeface="Arial" panose="020B0604020202020204" pitchFamily="34" charset="0"/>
              </a:rPr>
              <a:t>am going to</a:t>
            </a:r>
          </a:p>
        </p:txBody>
      </p:sp>
      <p:sp>
        <p:nvSpPr>
          <p:cNvPr id="17413" name="文本框 17412"/>
          <p:cNvSpPr txBox="1"/>
          <p:nvPr/>
        </p:nvSpPr>
        <p:spPr>
          <a:xfrm>
            <a:off x="3954780" y="2030413"/>
            <a:ext cx="1727597" cy="4375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250" b="1">
                <a:solidFill>
                  <a:srgbClr val="FF0000"/>
                </a:solidFill>
                <a:latin typeface="Arial" panose="020B0604020202020204" pitchFamily="34" charset="0"/>
              </a:rPr>
              <a:t>bookworm</a:t>
            </a:r>
          </a:p>
        </p:txBody>
      </p:sp>
      <p:sp>
        <p:nvSpPr>
          <p:cNvPr id="17414" name="文本框 17413"/>
          <p:cNvSpPr txBox="1"/>
          <p:nvPr/>
        </p:nvSpPr>
        <p:spPr>
          <a:xfrm>
            <a:off x="3745735" y="2616994"/>
            <a:ext cx="1079897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away</a:t>
            </a:r>
          </a:p>
        </p:txBody>
      </p:sp>
      <p:sp>
        <p:nvSpPr>
          <p:cNvPr id="17415" name="文本框 17414"/>
          <p:cNvSpPr txBox="1"/>
          <p:nvPr/>
        </p:nvSpPr>
        <p:spPr>
          <a:xfrm>
            <a:off x="3548380" y="3101340"/>
            <a:ext cx="1637665" cy="4375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250" b="1" dirty="0">
                <a:solidFill>
                  <a:srgbClr val="FF0000"/>
                </a:solidFill>
                <a:latin typeface="Arial" panose="020B0604020202020204" pitchFamily="34" charset="0"/>
              </a:rPr>
              <a:t>anything</a:t>
            </a:r>
          </a:p>
        </p:txBody>
      </p:sp>
      <p:sp>
        <p:nvSpPr>
          <p:cNvPr id="17416" name="文本框 17415"/>
          <p:cNvSpPr txBox="1"/>
          <p:nvPr/>
        </p:nvSpPr>
        <p:spPr>
          <a:xfrm>
            <a:off x="4826000" y="4231640"/>
            <a:ext cx="1783080" cy="4375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250" b="1" dirty="0">
                <a:solidFill>
                  <a:srgbClr val="FF0000"/>
                </a:solidFill>
                <a:latin typeface="Arial" panose="020B0604020202020204" pitchFamily="34" charset="0"/>
              </a:rPr>
              <a:t>groceries</a:t>
            </a:r>
          </a:p>
        </p:txBody>
      </p:sp>
      <p:sp>
        <p:nvSpPr>
          <p:cNvPr id="17417" name="文本框 17416"/>
          <p:cNvSpPr txBox="1"/>
          <p:nvPr/>
        </p:nvSpPr>
        <p:spPr>
          <a:xfrm>
            <a:off x="2461864" y="5517897"/>
            <a:ext cx="1619250" cy="4375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250" b="1" dirty="0">
                <a:solidFill>
                  <a:srgbClr val="FF0000"/>
                </a:solidFill>
                <a:latin typeface="Arial" panose="020B0604020202020204" pitchFamily="34" charset="0"/>
              </a:rPr>
              <a:t>expensive</a:t>
            </a:r>
          </a:p>
        </p:txBody>
      </p:sp>
      <p:sp>
        <p:nvSpPr>
          <p:cNvPr id="10" name="矩形 9"/>
          <p:cNvSpPr/>
          <p:nvPr/>
        </p:nvSpPr>
        <p:spPr>
          <a:xfrm>
            <a:off x="516255" y="786130"/>
            <a:ext cx="8015605" cy="275209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rgbClr val="C00000"/>
                </a:solidFill>
              </a:rPr>
              <a:t>be …away</a:t>
            </a:r>
          </a:p>
          <a:p>
            <a:r>
              <a:rPr lang="en-US" altLang="zh-CN" sz="2400" dirty="0" smtClean="0">
                <a:solidFill>
                  <a:schemeClr val="tx1"/>
                </a:solidFill>
              </a:rPr>
              <a:t>The school is far away.</a:t>
            </a:r>
          </a:p>
          <a:p>
            <a:r>
              <a:rPr lang="en-US" altLang="zh-CN" sz="2400" dirty="0" smtClean="0">
                <a:solidFill>
                  <a:schemeClr val="tx1"/>
                </a:solidFill>
              </a:rPr>
              <a:t>The school is two kilometers away.</a:t>
            </a:r>
          </a:p>
          <a:p>
            <a:r>
              <a:rPr lang="en-US" altLang="zh-CN" sz="2400" dirty="0" smtClean="0">
                <a:solidFill>
                  <a:schemeClr val="tx1"/>
                </a:solidFill>
              </a:rPr>
              <a:t>The school is two bus stops away from the factory.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6255" y="3726180"/>
            <a:ext cx="8015605" cy="25425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 smtClean="0">
                <a:solidFill>
                  <a:schemeClr val="tx1"/>
                </a:solidFill>
              </a:rPr>
              <a:t>need</a:t>
            </a:r>
          </a:p>
          <a:p>
            <a:r>
              <a:rPr lang="en-US" altLang="zh-CN" sz="2400" dirty="0" smtClean="0">
                <a:solidFill>
                  <a:schemeClr val="tx1"/>
                </a:solidFill>
              </a:rPr>
              <a:t>1.</a:t>
            </a:r>
            <a:r>
              <a:rPr lang="zh-CN" altLang="en-US" sz="2400" dirty="0" smtClean="0">
                <a:solidFill>
                  <a:schemeClr val="tx1"/>
                </a:solidFill>
              </a:rPr>
              <a:t>情态动词：</a:t>
            </a:r>
            <a:r>
              <a:rPr lang="en-US" altLang="zh-CN" sz="2400" b="1" dirty="0" err="1" smtClean="0">
                <a:solidFill>
                  <a:srgbClr val="C00000"/>
                </a:solidFill>
              </a:rPr>
              <a:t>need+do</a:t>
            </a: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zh-CN" altLang="en-US" sz="2400" dirty="0" smtClean="0">
                <a:solidFill>
                  <a:schemeClr val="tx1"/>
                </a:solidFill>
              </a:rPr>
              <a:t>      否定式：</a:t>
            </a:r>
            <a:r>
              <a:rPr lang="en-US" altLang="zh-CN" sz="2400" dirty="0" smtClean="0">
                <a:solidFill>
                  <a:schemeClr val="tx1"/>
                </a:solidFill>
              </a:rPr>
              <a:t>needn’t</a:t>
            </a:r>
            <a:endParaRPr lang="en-US" altLang="zh-CN" sz="2400" b="1" dirty="0" err="1" smtClean="0">
              <a:solidFill>
                <a:srgbClr val="C00000"/>
              </a:solidFill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</a:rPr>
              <a:t>2.</a:t>
            </a:r>
            <a:r>
              <a:rPr lang="zh-CN" altLang="en-US" sz="2400" dirty="0" smtClean="0">
                <a:solidFill>
                  <a:schemeClr val="tx1"/>
                </a:solidFill>
              </a:rPr>
              <a:t>实义动词：有人称数时态的变化，</a:t>
            </a:r>
          </a:p>
          <a:p>
            <a:r>
              <a:rPr lang="zh-CN" altLang="en-US" sz="2400" dirty="0" smtClean="0">
                <a:solidFill>
                  <a:schemeClr val="tx1"/>
                </a:solidFill>
              </a:rPr>
              <a:t>                  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人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+</a:t>
            </a:r>
            <a:r>
              <a:rPr lang="en-US" altLang="zh-CN" sz="2400" b="1" dirty="0" err="1" smtClean="0">
                <a:solidFill>
                  <a:srgbClr val="C00000"/>
                </a:solidFill>
              </a:rPr>
              <a:t>need+to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 do/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物</a:t>
            </a:r>
            <a:r>
              <a:rPr lang="en-US" altLang="zh-CN" sz="2400" b="1" dirty="0" smtClean="0">
                <a:solidFill>
                  <a:srgbClr val="C00000"/>
                </a:solidFill>
              </a:rPr>
              <a:t>+</a:t>
            </a:r>
            <a:r>
              <a:rPr lang="en-US" altLang="zh-CN" sz="2400" b="1" dirty="0" err="1" smtClean="0">
                <a:solidFill>
                  <a:srgbClr val="C00000"/>
                </a:solidFill>
              </a:rPr>
              <a:t>need+doing</a:t>
            </a:r>
          </a:p>
          <a:p>
            <a:r>
              <a:rPr lang="zh-CN" altLang="en-US" sz="2400" dirty="0" smtClean="0">
                <a:solidFill>
                  <a:schemeClr val="tx1"/>
                </a:solidFill>
              </a:rPr>
              <a:t>      否定式：</a:t>
            </a:r>
            <a:r>
              <a:rPr lang="en-US" altLang="zh-CN" sz="2400" dirty="0" smtClean="0">
                <a:solidFill>
                  <a:schemeClr val="tx1"/>
                </a:solidFill>
              </a:rPr>
              <a:t>don’t need</a:t>
            </a:r>
          </a:p>
          <a:p>
            <a:endParaRPr lang="zh-CN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4" grpId="0"/>
      <p:bldP spid="17415" grpId="0"/>
      <p:bldP spid="17416" grpId="0"/>
      <p:bldP spid="17417" grpId="0"/>
      <p:bldP spid="10" grpId="0" bldLvl="0" animBg="1"/>
      <p:bldP spid="10" grpId="1" bldLvl="0" animBg="1"/>
      <p:bldP spid="11" grpId="0" bldLvl="0" animBg="1"/>
      <p:bldP spid="11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8"/>
          <p:cNvSpPr txBox="1"/>
          <p:nvPr/>
        </p:nvSpPr>
        <p:spPr>
          <a:xfrm>
            <a:off x="2170113" y="414655"/>
            <a:ext cx="5072062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400" b="1" dirty="0">
                <a:solidFill>
                  <a:srgbClr val="F31B9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Learning Targets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81000" y="1676400"/>
            <a:ext cx="8445500" cy="416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Key words &amp; phrases:</a:t>
            </a: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phone, bookworm, anything, grocery, expensive,</a:t>
            </a: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talk to sb., read stories, get </a:t>
            </a:r>
            <a:r>
              <a:rPr lang="en-US" altLang="zh-CN" sz="2400" b="1" dirty="0" err="1">
                <a:latin typeface="Times New Roman" panose="02020603050405020304" pitchFamily="18" charset="0"/>
                <a:ea typeface="宋体" panose="02010600030101010101" pitchFamily="2" charset="-122"/>
              </a:rPr>
              <a:t>sth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. for sb., of course, 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made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up of...</a:t>
            </a: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Key sentences:</a:t>
            </a: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1. She is talking to her grandma on the phone.</a:t>
            </a: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2. I can read you one this weekend.</a:t>
            </a: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3. The bookstore is just two bus stops away.</a:t>
            </a:r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4. Do you need anything from the supermarket？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5" name="图片 55304" descr="2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21612" y="3318675"/>
            <a:ext cx="3818890" cy="3208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4" name="文本框 55307"/>
          <p:cNvSpPr txBox="1"/>
          <p:nvPr/>
        </p:nvSpPr>
        <p:spPr>
          <a:xfrm>
            <a:off x="3181350" y="470535"/>
            <a:ext cx="337058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A50021"/>
                </a:solidFill>
                <a:latin typeface="华文琥珀" panose="02010800040101010101" charset="-122"/>
                <a:ea typeface="华文琥珀" panose="02010800040101010101" charset="-122"/>
              </a:rPr>
              <a:t>Pair work</a:t>
            </a:r>
          </a:p>
        </p:txBody>
      </p:sp>
      <p:sp>
        <p:nvSpPr>
          <p:cNvPr id="86018" name="Text Box 123"/>
          <p:cNvSpPr txBox="1"/>
          <p:nvPr/>
        </p:nvSpPr>
        <p:spPr>
          <a:xfrm>
            <a:off x="1085215" y="1177290"/>
            <a:ext cx="7562850" cy="1960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95000"/>
              </a:lnSpc>
              <a:buNone/>
            </a:pPr>
            <a:r>
              <a:rPr lang="en-US" altLang="zh-CN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are you going to do this weekend? Make a to-do list for this weekend. Talk about your list with a partner and then write a report.</a:t>
            </a:r>
            <a:endParaRPr lang="en-US" altLang="zh-CN" b="1" strike="noStrike" noProof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22580" y="1177290"/>
            <a:ext cx="762635" cy="7454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altLang="zh-CN" sz="4400" strike="noStrike" noProof="1"/>
              <a:t>3</a:t>
            </a:r>
          </a:p>
        </p:txBody>
      </p:sp>
      <p:pic>
        <p:nvPicPr>
          <p:cNvPr id="2" name="图片 1" descr="2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492625" y="3329305"/>
            <a:ext cx="4155440" cy="30346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rcRect t="24144"/>
          <a:stretch>
            <a:fillRect/>
          </a:stretch>
        </p:blipFill>
        <p:spPr>
          <a:xfrm>
            <a:off x="588645" y="4957445"/>
            <a:ext cx="7966710" cy="1742440"/>
          </a:xfrm>
          <a:prstGeom prst="rect">
            <a:avLst/>
          </a:prstGeom>
        </p:spPr>
      </p:pic>
      <p:sp>
        <p:nvSpPr>
          <p:cNvPr id="56322" name="矩形 56321"/>
          <p:cNvSpPr/>
          <p:nvPr/>
        </p:nvSpPr>
        <p:spPr>
          <a:xfrm>
            <a:off x="494983" y="499110"/>
            <a:ext cx="8153400" cy="47078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2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Report: </a:t>
            </a:r>
            <a:endParaRPr lang="en-US" altLang="zh-CN" sz="28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Saturday evening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going to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my homework. 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Sunday morning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going to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park with my cousins. 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Sunday afternoon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going to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buy a new T-shirt for my dad and some snacks for school. </a:t>
            </a: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Sunday evening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going to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help my mum wash the dishes at home.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1" name="Picture 19" descr="061001010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7047230" y="430530"/>
            <a:ext cx="1696720" cy="21196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Rectangle 2"/>
          <p:cNvSpPr>
            <a:spLocks noGrp="1"/>
          </p:cNvSpPr>
          <p:nvPr>
            <p:ph type="title"/>
          </p:nvPr>
        </p:nvSpPr>
        <p:spPr>
          <a:xfrm>
            <a:off x="487680" y="341630"/>
            <a:ext cx="7987030" cy="163449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Let's Do Some Activity! Watch  &amp; Talk. </a:t>
            </a:r>
            <a:r>
              <a:rPr lang="en-US" altLang="zh-CN" sz="3200" b="1" dirty="0">
                <a:solidFill>
                  <a:srgbClr val="DB2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CN" sz="3200" b="1" dirty="0">
                <a:solidFill>
                  <a:srgbClr val="DB2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200" b="1" dirty="0">
                <a:solidFill>
                  <a:srgbClr val="DB21D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Ms. Liu’s To-Do List</a:t>
            </a:r>
          </a:p>
        </p:txBody>
      </p:sp>
      <p:sp>
        <p:nvSpPr>
          <p:cNvPr id="23556" name="Text Box 6"/>
          <p:cNvSpPr txBox="1"/>
          <p:nvPr/>
        </p:nvSpPr>
        <p:spPr>
          <a:xfrm>
            <a:off x="0" y="585311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zh-CN" sz="1800" dirty="0"/>
          </a:p>
        </p:txBody>
      </p:sp>
      <p:pic>
        <p:nvPicPr>
          <p:cNvPr id="8199" name="Picture 7" descr="10_110421102411_1"/>
          <p:cNvPicPr>
            <a:picLocks noChangeAspect="1"/>
          </p:cNvPicPr>
          <p:nvPr/>
        </p:nvPicPr>
        <p:blipFill>
          <a:blip r:embed="rId3" cstate="email"/>
          <a:srcRect r="-154"/>
          <a:stretch>
            <a:fillRect/>
          </a:stretch>
        </p:blipFill>
        <p:spPr>
          <a:xfrm>
            <a:off x="359410" y="1800860"/>
            <a:ext cx="2186940" cy="1971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Picture 8" descr="e4f903903d2f43c66807bfac50_56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4500" y="4175760"/>
            <a:ext cx="1880235" cy="19538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2" name="Text Box 10"/>
          <p:cNvSpPr txBox="1"/>
          <p:nvPr/>
        </p:nvSpPr>
        <p:spPr>
          <a:xfrm>
            <a:off x="4495165" y="1975803"/>
            <a:ext cx="2444750" cy="7372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None/>
            </a:pPr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wash clothes</a:t>
            </a:r>
          </a:p>
        </p:txBody>
      </p:sp>
      <p:sp>
        <p:nvSpPr>
          <p:cNvPr id="8203" name="Text Box 11"/>
          <p:cNvSpPr txBox="1"/>
          <p:nvPr/>
        </p:nvSpPr>
        <p:spPr>
          <a:xfrm>
            <a:off x="4495165" y="2720975"/>
            <a:ext cx="4597400" cy="7372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None/>
            </a:pPr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go to Huiyou Supermarket</a:t>
            </a:r>
          </a:p>
        </p:txBody>
      </p:sp>
      <p:sp>
        <p:nvSpPr>
          <p:cNvPr id="23561" name="Text Box 12"/>
          <p:cNvSpPr txBox="1"/>
          <p:nvPr/>
        </p:nvSpPr>
        <p:spPr>
          <a:xfrm>
            <a:off x="5946775" y="2874963"/>
            <a:ext cx="307975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buClrTx/>
              <a:buSzPct val="100000"/>
              <a:buChar char="•"/>
            </a:pPr>
            <a:endParaRPr lang="zh-CN" altLang="zh-CN" sz="2800" dirty="0"/>
          </a:p>
        </p:txBody>
      </p:sp>
      <p:pic>
        <p:nvPicPr>
          <p:cNvPr id="8205" name="Picture 13" descr="3191022_162838328000_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324735" y="1837055"/>
            <a:ext cx="2042160" cy="2098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63" name="Text Box 14"/>
          <p:cNvSpPr txBox="1"/>
          <p:nvPr/>
        </p:nvSpPr>
        <p:spPr>
          <a:xfrm>
            <a:off x="6537325" y="1470025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endParaRPr lang="zh-CN" altLang="zh-CN" sz="1800" dirty="0"/>
          </a:p>
        </p:txBody>
      </p:sp>
      <p:sp>
        <p:nvSpPr>
          <p:cNvPr id="8208" name="Text Box 16"/>
          <p:cNvSpPr txBox="1"/>
          <p:nvPr/>
        </p:nvSpPr>
        <p:spPr>
          <a:xfrm>
            <a:off x="4494848" y="3444240"/>
            <a:ext cx="3669030" cy="1383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None/>
            </a:pPr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play ping-pong with 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None/>
            </a:pPr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my son</a:t>
            </a:r>
          </a:p>
        </p:txBody>
      </p:sp>
      <p:sp>
        <p:nvSpPr>
          <p:cNvPr id="8209" name="Text Box 17"/>
          <p:cNvSpPr txBox="1"/>
          <p:nvPr/>
        </p:nvSpPr>
        <p:spPr>
          <a:xfrm>
            <a:off x="4495165" y="4653280"/>
            <a:ext cx="3590290" cy="7372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None/>
            </a:pPr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go to Huayang Park</a:t>
            </a:r>
          </a:p>
        </p:txBody>
      </p:sp>
      <p:pic>
        <p:nvPicPr>
          <p:cNvPr id="8210" name="Picture 18" descr="sy_2011081111383575703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432050" y="4324985"/>
            <a:ext cx="2063115" cy="18948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13" name="Text Box 21"/>
          <p:cNvSpPr txBox="1"/>
          <p:nvPr/>
        </p:nvSpPr>
        <p:spPr>
          <a:xfrm>
            <a:off x="4495165" y="5392420"/>
            <a:ext cx="2866390" cy="73723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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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None/>
            </a:pPr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prepare lessons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8203" grpId="0"/>
      <p:bldP spid="8208" grpId="0"/>
      <p:bldP spid="8209" grpId="0"/>
      <p:bldP spid="82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13000627934d7d6249b4d0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05435" y="4546600"/>
            <a:ext cx="2165350" cy="20040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2684145" y="5698490"/>
            <a:ext cx="5939155" cy="732790"/>
          </a:xfr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anchor="ctr"/>
          <a:lstStyle/>
          <a:p>
            <a:pPr>
              <a:lnSpc>
                <a:spcPct val="100000"/>
              </a:lnSpc>
            </a:pPr>
            <a:r>
              <a:rPr lang="en-US" altLang="zh-CN" sz="3200" b="1" dirty="0">
                <a:solidFill>
                  <a:schemeClr val="tx1"/>
                </a:solidFill>
              </a:rPr>
              <a:t>But he never does it.</a:t>
            </a:r>
          </a:p>
        </p:txBody>
      </p:sp>
      <p:pic>
        <p:nvPicPr>
          <p:cNvPr id="11269" name="Picture 5" descr="a5d2c479-fa65-4b91-a6fc-f44b60a1e49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34340" y="901065"/>
            <a:ext cx="1933575" cy="15817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7" descr="1110302002a98088251c2362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69570" y="2821940"/>
            <a:ext cx="2101215" cy="17246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4" name="Text Box 10"/>
          <p:cNvSpPr txBox="1"/>
          <p:nvPr/>
        </p:nvSpPr>
        <p:spPr>
          <a:xfrm>
            <a:off x="2506980" y="1064260"/>
            <a:ext cx="685800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None/>
            </a:pPr>
            <a:r>
              <a:rPr lang="en-US" altLang="zh-CN" dirty="0"/>
              <a:t>Mr. Going-to-do usually says: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None/>
            </a:pPr>
            <a:r>
              <a:rPr lang="en-US" altLang="zh-CN" dirty="0"/>
              <a:t> “__________________________.”</a:t>
            </a:r>
          </a:p>
        </p:txBody>
      </p:sp>
      <p:sp>
        <p:nvSpPr>
          <p:cNvPr id="11275" name="Text Box 11"/>
          <p:cNvSpPr txBox="1"/>
          <p:nvPr/>
        </p:nvSpPr>
        <p:spPr>
          <a:xfrm>
            <a:off x="2684145" y="2531745"/>
            <a:ext cx="7315200" cy="1383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None/>
            </a:pPr>
            <a:r>
              <a:rPr lang="en-US" altLang="zh-CN" sz="2800" b="1" dirty="0"/>
              <a:t>Mr.</a:t>
            </a:r>
            <a:r>
              <a:rPr lang="en-US" altLang="zh-CN" sz="2800" dirty="0"/>
              <a:t> </a:t>
            </a:r>
            <a:r>
              <a:rPr lang="en-US" altLang="zh-CN" sz="2400" b="1" dirty="0"/>
              <a:t>Going-to-do</a:t>
            </a:r>
            <a:r>
              <a:rPr lang="en-US" altLang="zh-CN" sz="1800" dirty="0"/>
              <a:t> </a:t>
            </a:r>
            <a:r>
              <a:rPr lang="en-US" altLang="zh-CN" sz="2800" b="1" dirty="0"/>
              <a:t>usually says: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None/>
            </a:pPr>
            <a:r>
              <a:rPr lang="en-US" altLang="zh-CN" sz="2800" b="1" dirty="0"/>
              <a:t>“______________________________.”</a:t>
            </a:r>
          </a:p>
        </p:txBody>
      </p:sp>
      <p:sp>
        <p:nvSpPr>
          <p:cNvPr id="11276" name="Text Box 12"/>
          <p:cNvSpPr txBox="1"/>
          <p:nvPr/>
        </p:nvSpPr>
        <p:spPr>
          <a:xfrm>
            <a:off x="2581910" y="4279265"/>
            <a:ext cx="6858000" cy="1291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None/>
            </a:pPr>
            <a:r>
              <a:rPr lang="en-US" altLang="zh-CN" sz="2400" b="1" dirty="0"/>
              <a:t>Mr.</a:t>
            </a:r>
            <a:r>
              <a:rPr lang="en-US" altLang="zh-CN" sz="2800" b="1" dirty="0"/>
              <a:t> </a:t>
            </a:r>
            <a:r>
              <a:rPr lang="en-US" altLang="zh-CN" sz="2400" b="1" dirty="0"/>
              <a:t>Going-to-do usually says:</a:t>
            </a: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ClrTx/>
              <a:buSzPct val="100000"/>
              <a:buNone/>
            </a:pPr>
            <a:r>
              <a:rPr lang="en-US" altLang="zh-CN" sz="2400" b="1" dirty="0"/>
              <a:t>“___________________________________.”</a:t>
            </a:r>
          </a:p>
        </p:txBody>
      </p:sp>
      <p:sp>
        <p:nvSpPr>
          <p:cNvPr id="11277" name="Text Box 13"/>
          <p:cNvSpPr txBox="1"/>
          <p:nvPr/>
        </p:nvSpPr>
        <p:spPr>
          <a:xfrm>
            <a:off x="2886710" y="2012315"/>
            <a:ext cx="48450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I'm going to wash my car tomorrow</a:t>
            </a:r>
          </a:p>
        </p:txBody>
      </p:sp>
      <p:sp>
        <p:nvSpPr>
          <p:cNvPr id="11278" name="Text Box 14"/>
          <p:cNvSpPr txBox="1"/>
          <p:nvPr/>
        </p:nvSpPr>
        <p:spPr>
          <a:xfrm>
            <a:off x="3022600" y="3320415"/>
            <a:ext cx="518922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I'm going to clean my house tomorrow</a:t>
            </a:r>
          </a:p>
        </p:txBody>
      </p:sp>
      <p:sp>
        <p:nvSpPr>
          <p:cNvPr id="11279" name="Text Box 15"/>
          <p:cNvSpPr txBox="1"/>
          <p:nvPr/>
        </p:nvSpPr>
        <p:spPr>
          <a:xfrm>
            <a:off x="2886710" y="5020310"/>
            <a:ext cx="59182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24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I’m going to wash my clothes tomorrow</a:t>
            </a:r>
          </a:p>
        </p:txBody>
      </p:sp>
      <p:sp>
        <p:nvSpPr>
          <p:cNvPr id="26636" name="Text Box 16"/>
          <p:cNvSpPr txBox="1"/>
          <p:nvPr/>
        </p:nvSpPr>
        <p:spPr>
          <a:xfrm>
            <a:off x="1602105" y="419100"/>
            <a:ext cx="7202805" cy="645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panose="05000000000000000000" pitchFamily="2" charset="2"/>
              <a:buChar char="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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Pct val="100000"/>
              <a:buNone/>
            </a:pPr>
            <a:r>
              <a:rPr lang="en-US" altLang="zh-CN" sz="3600" b="1" i="1" dirty="0"/>
              <a:t>Let's make a story of Mr. Going-to-do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ldLvl="0" animBg="1"/>
      <p:bldP spid="11275" grpId="0"/>
      <p:bldP spid="11276" grpId="0"/>
      <p:bldP spid="11277" grpId="0"/>
      <p:bldP spid="11278" grpId="0"/>
      <p:bldP spid="1127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矩形 53252"/>
          <p:cNvSpPr/>
          <p:nvPr/>
        </p:nvSpPr>
        <p:spPr>
          <a:xfrm>
            <a:off x="464068" y="1330953"/>
            <a:ext cx="8569325" cy="737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1638E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 She is talking to her grandma on the phone.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474954" y="2209800"/>
            <a:ext cx="8310563" cy="32816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fontAlgn="ba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noStrike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phone </a:t>
            </a:r>
            <a:r>
              <a:rPr sz="2400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意为“在打电话，在通电话”。介词 on表示“通过某种方式”；phone </a:t>
            </a:r>
            <a:r>
              <a:rPr lang="zh-CN" sz="2400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作</a:t>
            </a:r>
            <a:r>
              <a:rPr sz="2400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名词，意为“电话”。</a:t>
            </a:r>
            <a:r>
              <a:rPr lang="zh-CN" sz="2400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sz="2400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：My </a:t>
            </a:r>
            <a:r>
              <a:rPr lang="en-US" sz="2400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sz="2400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ther is busy. </a:t>
            </a:r>
            <a:r>
              <a:rPr lang="en-US" sz="2400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sz="2400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e is </a:t>
            </a:r>
            <a:r>
              <a:rPr lang="en-US" sz="2400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talking </a:t>
            </a:r>
            <a:r>
              <a:rPr sz="2400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on the phone.我</a:t>
            </a:r>
            <a:r>
              <a:rPr lang="zh-CN" sz="2400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妈妈很</a:t>
            </a:r>
            <a:r>
              <a:rPr sz="2400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忙。</a:t>
            </a:r>
            <a:r>
              <a:rPr lang="zh-CN" sz="2400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她</a:t>
            </a:r>
            <a:r>
              <a:rPr sz="2400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在打电话。</a:t>
            </a:r>
          </a:p>
          <a:p>
            <a:pPr indent="0" fontAlgn="ba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400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【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拓展</a:t>
            </a:r>
            <a:r>
              <a:rPr lang="zh-CN" sz="2400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】</a:t>
            </a:r>
            <a:r>
              <a:rPr sz="2400" strike="noStrike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phone作动词</a:t>
            </a:r>
            <a:r>
              <a:rPr sz="2400" strike="noStrike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，意为“打电话”，其后跟名词或者代词。常用短语：phone sb.＝call sb. (up) ＝give sb. a call＝make a phone to sb. 给某人打电话。</a:t>
            </a:r>
          </a:p>
          <a:p>
            <a:pPr indent="0" fontAlgn="ba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例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：You can phone us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anytime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.你可以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随时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给我们打电话</a:t>
            </a:r>
            <a:r>
              <a:rPr lang="zh-C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。</a:t>
            </a:r>
            <a:endParaRPr sz="2400" strike="noStrik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文本框 1"/>
          <p:cNvSpPr txBox="1"/>
          <p:nvPr/>
        </p:nvSpPr>
        <p:spPr>
          <a:xfrm>
            <a:off x="2601913" y="407353"/>
            <a:ext cx="4805362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400" b="1" dirty="0">
                <a:solidFill>
                  <a:srgbClr val="F31B9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Language points</a:t>
            </a:r>
          </a:p>
        </p:txBody>
      </p:sp>
    </p:spTree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矩形 53252"/>
          <p:cNvSpPr/>
          <p:nvPr/>
        </p:nvSpPr>
        <p:spPr>
          <a:xfrm>
            <a:off x="536575" y="504825"/>
            <a:ext cx="8569325" cy="7372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1638E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2. I can read you one this weekend.</a:t>
            </a:r>
          </a:p>
        </p:txBody>
      </p:sp>
      <p:sp>
        <p:nvSpPr>
          <p:cNvPr id="33794" name="矩形 53252"/>
          <p:cNvSpPr/>
          <p:nvPr/>
        </p:nvSpPr>
        <p:spPr>
          <a:xfrm>
            <a:off x="536575" y="1241743"/>
            <a:ext cx="826770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one </a:t>
            </a:r>
            <a:r>
              <a:rPr lang="zh-CN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num. 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一个; （数字）一   </a:t>
            </a:r>
            <a:r>
              <a:rPr lang="zh-CN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zh-CN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n.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一个人; 一体; 一点钟;</a:t>
            </a:r>
          </a:p>
          <a:p>
            <a:pPr>
              <a:lnSpc>
                <a:spcPct val="10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zh-CN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pron.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一个人; 任何人; 东西</a:t>
            </a:r>
          </a:p>
          <a:p>
            <a:pPr>
              <a:lnSpc>
                <a:spcPct val="150000"/>
              </a:lnSpc>
            </a:pP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【</a:t>
            </a:r>
            <a:r>
              <a:rPr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辨析</a:t>
            </a:r>
            <a:r>
              <a:rPr 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】</a:t>
            </a:r>
            <a:r>
              <a:rPr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one、it 与 that</a:t>
            </a:r>
          </a:p>
          <a:p>
            <a:pPr>
              <a:lnSpc>
                <a:spcPct val="150000"/>
              </a:lnSpc>
            </a:pPr>
            <a:r>
              <a:rPr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三者都可以作代词，区别在于：</a:t>
            </a:r>
          </a:p>
        </p:txBody>
      </p:sp>
      <p:graphicFrame>
        <p:nvGraphicFramePr>
          <p:cNvPr id="2" name="表格 1"/>
          <p:cNvGraphicFramePr/>
          <p:nvPr/>
        </p:nvGraphicFramePr>
        <p:xfrm>
          <a:off x="698183" y="3918585"/>
          <a:ext cx="7946390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2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360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en-US" sz="28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</a:t>
                      </a:r>
                      <a:endParaRPr lang="en-US" altLang="en-US" sz="28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25000"/>
                        </a:lnSpc>
                        <a:buNone/>
                      </a:pP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它既可以指代人，也可以指代物，主要用来泛指上文提到的同类人或事物中的另外一个，但是并非上文的那一个，即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同类异物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；如果是指代同类人或者物中的一些的话，要用ones。</a:t>
                      </a:r>
                      <a:endParaRPr lang="en-US" altLang="en-US" sz="2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/>
          <p:nvPr/>
        </p:nvGraphicFramePr>
        <p:xfrm>
          <a:off x="598488" y="1188720"/>
          <a:ext cx="7946390" cy="37108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29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</a:t>
                      </a:r>
                      <a:endParaRPr lang="en-US" altLang="en-US" sz="28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它用来特指前面提到的事物本身，即就是那个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同类同物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。</a:t>
                      </a:r>
                      <a:r>
                        <a:rPr lang="en-US" sz="24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它既可以指代可数名词，也可以指代不可数名词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en-US" sz="2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800" b="1" dirty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that</a:t>
                      </a:r>
                      <a:endParaRPr lang="en-US" altLang="en-US" sz="2800" b="1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它只能用来指代物，不能指代人；可以指代可数名词和不可数名词；它指代的是同类事物中的另一个，也是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同类异物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”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，常用于比较级中；如果指代复数名词的话，用those。</a:t>
                      </a:r>
                      <a:endParaRPr lang="en-US" altLang="en-US" sz="2400" b="0" dirty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hee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53252"/>
          <p:cNvSpPr/>
          <p:nvPr/>
        </p:nvSpPr>
        <p:spPr>
          <a:xfrm>
            <a:off x="583565" y="1524000"/>
            <a:ext cx="8267700" cy="445423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例 </a:t>
            </a:r>
            <a:r>
              <a:rPr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：I can't find my hat. I think I must buy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a new </a:t>
            </a:r>
            <a:r>
              <a:rPr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one</a:t>
            </a:r>
            <a:r>
              <a:rPr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. 我找不到我的帽子了。我想我该去买一顶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新的</a:t>
            </a:r>
            <a:r>
              <a:rPr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The hat you bought is bigger than </a:t>
            </a:r>
            <a:r>
              <a:rPr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that </a:t>
            </a:r>
            <a:r>
              <a:rPr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I bought. 你买的那顶帽子比我买的大。</a:t>
            </a:r>
          </a:p>
          <a:p>
            <a:pPr>
              <a:lnSpc>
                <a:spcPct val="150000"/>
              </a:lnSpc>
            </a:pPr>
            <a:r>
              <a:rPr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I can't  find my hat. I don't know where I put </a:t>
            </a:r>
            <a:r>
              <a:rPr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it</a:t>
            </a:r>
            <a:r>
              <a:rPr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.  我找不到我的帽子。我不知道我把它放在哪了。</a:t>
            </a:r>
          </a:p>
          <a:p>
            <a:pPr>
              <a:lnSpc>
                <a:spcPct val="150000"/>
              </a:lnSpc>
            </a:pPr>
            <a:r>
              <a:rPr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I have lost my umbrella. I'm looking for</a:t>
            </a:r>
            <a:r>
              <a:rPr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it</a:t>
            </a:r>
            <a:r>
              <a:rPr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. 我的雨伞丢了。我正在寻找它。</a:t>
            </a:r>
          </a:p>
        </p:txBody>
      </p:sp>
      <p:sp>
        <p:nvSpPr>
          <p:cNvPr id="3" name="矩形 53252"/>
          <p:cNvSpPr/>
          <p:nvPr/>
        </p:nvSpPr>
        <p:spPr>
          <a:xfrm>
            <a:off x="438150" y="695643"/>
            <a:ext cx="82677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sz="2800" b="1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【</a:t>
            </a:r>
            <a:r>
              <a:rPr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辨析</a:t>
            </a:r>
            <a:r>
              <a:rPr lang="zh-CN" sz="2800" b="1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】</a:t>
            </a:r>
            <a:r>
              <a:rPr altLang="zh-CN" sz="2800" b="1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one、it 与 that</a:t>
            </a:r>
          </a:p>
        </p:txBody>
      </p:sp>
    </p:spTree>
  </p:cSld>
  <p:clrMapOvr>
    <a:masterClrMapping/>
  </p:clrMapOvr>
  <p:transition>
    <p:whee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矩形 53252"/>
          <p:cNvSpPr/>
          <p:nvPr/>
        </p:nvSpPr>
        <p:spPr>
          <a:xfrm>
            <a:off x="536575" y="573088"/>
            <a:ext cx="8264525" cy="6724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800" b="1" dirty="0">
                <a:solidFill>
                  <a:srgbClr val="1638E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3. The bookstore is just two bus stops away.</a:t>
            </a:r>
          </a:p>
        </p:txBody>
      </p:sp>
      <p:sp>
        <p:nvSpPr>
          <p:cNvPr id="35842" name="矩形 53252"/>
          <p:cNvSpPr/>
          <p:nvPr/>
        </p:nvSpPr>
        <p:spPr>
          <a:xfrm>
            <a:off x="536575" y="1245553"/>
            <a:ext cx="8266113" cy="3900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该句是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“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主语＋be动词＋数词＋量词＋away (from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+ 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地点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的结构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，意思是“……(距离某地)有多远”。</a:t>
            </a:r>
          </a:p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：The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nearest bus stop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is about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miles away from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the hospital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.  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最近的一个公交车站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离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这家医院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大约有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英里远。</a:t>
            </a:r>
          </a:p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【拓展】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 far away from...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离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……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远；远离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……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例：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He lives far from his school, so he gets up early. 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他的住处离学校远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所以他起得早。</a:t>
            </a:r>
          </a:p>
        </p:txBody>
      </p:sp>
    </p:spTree>
  </p:cSld>
  <p:clrMapOvr>
    <a:masterClrMapping/>
  </p:clrMapOvr>
  <p:transition>
    <p:whee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矩形 53252"/>
          <p:cNvSpPr/>
          <p:nvPr/>
        </p:nvSpPr>
        <p:spPr>
          <a:xfrm>
            <a:off x="457117" y="244557"/>
            <a:ext cx="8188960" cy="6724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800" b="1" dirty="0">
                <a:solidFill>
                  <a:srgbClr val="1638E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4. It's very close.</a:t>
            </a:r>
          </a:p>
        </p:txBody>
      </p:sp>
      <p:sp>
        <p:nvSpPr>
          <p:cNvPr id="37890" name="矩形 53252"/>
          <p:cNvSpPr/>
          <p:nvPr/>
        </p:nvSpPr>
        <p:spPr>
          <a:xfrm>
            <a:off x="426015" y="1524000"/>
            <a:ext cx="8264525" cy="445423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close </a:t>
            </a:r>
            <a:r>
              <a:rPr 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作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形容词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，意为“近的，接近的”。常用短语：be close to 接近……；离……近。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：My house is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quite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close to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the hotel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. 我家离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这个酒店很近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sz="24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【</a:t>
            </a:r>
            <a:r>
              <a:rPr sz="24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拓展</a:t>
            </a:r>
            <a:r>
              <a:rPr lang="zh-CN" sz="2400" dirty="0">
                <a:solidFill>
                  <a:srgbClr val="00B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】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①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close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作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形容词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时，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还可意为 “紧密的，亲密的”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，常用于形容关系的亲密程度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：He is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a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close friend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of mine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. 他是我的亲密好友。</a:t>
            </a:r>
          </a:p>
          <a:p>
            <a:pPr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②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close 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还可作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动词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，意为“关闭”。</a:t>
            </a:r>
          </a:p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：Please close the windows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,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Jack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 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杰克，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请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关窗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。</a:t>
            </a:r>
            <a:endParaRPr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"/>
          <p:cNvSpPr txBox="1"/>
          <p:nvPr/>
        </p:nvSpPr>
        <p:spPr>
          <a:xfrm>
            <a:off x="441960" y="596583"/>
            <a:ext cx="8445500" cy="20342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5. I can get it for you.</a:t>
            </a:r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6. I always buy my groceries at the morning market.</a:t>
            </a:r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7. The vegetables are fresh and not too expensive.</a:t>
            </a:r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8. What are we going to have for dinner?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82065" y="3598545"/>
            <a:ext cx="6301105" cy="30448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180" y="3105150"/>
            <a:ext cx="4485640" cy="6477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矩形 53252"/>
          <p:cNvSpPr/>
          <p:nvPr/>
        </p:nvSpPr>
        <p:spPr>
          <a:xfrm>
            <a:off x="633413" y="669608"/>
            <a:ext cx="8069262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800" b="1" dirty="0">
                <a:solidFill>
                  <a:srgbClr val="1638E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5. Do you need anything from the supermarket？</a:t>
            </a:r>
          </a:p>
        </p:txBody>
      </p:sp>
      <p:sp>
        <p:nvSpPr>
          <p:cNvPr id="38914" name="矩形 53252"/>
          <p:cNvSpPr/>
          <p:nvPr/>
        </p:nvSpPr>
        <p:spPr>
          <a:xfrm>
            <a:off x="517629" y="1600200"/>
            <a:ext cx="8260715" cy="3900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need </a:t>
            </a:r>
            <a:r>
              <a:rPr 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作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动词，意为“需要”。它在句中作实义动词，后面可接名词、代词、动词不定式或动词­ing形式作宾语。常用短语：① need to do sth. 需要做某事。例：They don't need to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buy a new house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. 他们没必要买新房子。②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sth. 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need doing 某物需要被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……   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此时的 doing有被动含义，可以用 to be done替代。例：My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bike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needs repairing/to be repaired. 我的自行车需要修了。</a:t>
            </a:r>
            <a:endParaRPr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hee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矩形 53252"/>
          <p:cNvSpPr/>
          <p:nvPr/>
        </p:nvSpPr>
        <p:spPr>
          <a:xfrm>
            <a:off x="537845" y="1191895"/>
            <a:ext cx="8260715" cy="3900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【</a:t>
            </a:r>
            <a:r>
              <a:rPr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拓展</a:t>
            </a:r>
            <a:r>
              <a:rPr 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】</a:t>
            </a:r>
            <a:r>
              <a:rPr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need </a:t>
            </a:r>
            <a:r>
              <a:rPr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也可以作</a:t>
            </a:r>
            <a:r>
              <a:rPr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情态动词</a:t>
            </a:r>
            <a:r>
              <a:rPr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，后跟动词原形，意为 “需要”。它通常用于否定句、疑问句和条件句中。needn't ＝don't have to 不必 (常用来否定回答must引出的疑问句)。</a:t>
            </a:r>
          </a:p>
          <a:p>
            <a:pPr>
              <a:lnSpc>
                <a:spcPct val="150000"/>
              </a:lnSpc>
            </a:pP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例</a:t>
            </a:r>
            <a:r>
              <a:rPr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：You needn't do it again. </a:t>
            </a:r>
            <a:r>
              <a:rPr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＝ You don't have to do it again. </a:t>
            </a:r>
            <a:r>
              <a:rPr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你不需要再做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一次</a:t>
            </a:r>
            <a:r>
              <a:rPr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— Must I do my homework today? 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我必须今天做作业吗？ 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—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No, you </a:t>
            </a:r>
            <a:r>
              <a:rPr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needn't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.</a:t>
            </a:r>
            <a:r>
              <a:rPr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不，你不必今天做。</a:t>
            </a:r>
          </a:p>
        </p:txBody>
      </p:sp>
    </p:spTree>
  </p:cSld>
  <p:clrMapOvr>
    <a:masterClrMapping/>
  </p:clrMapOvr>
  <p:transition>
    <p:whee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矩形 53252"/>
          <p:cNvSpPr/>
          <p:nvPr/>
        </p:nvSpPr>
        <p:spPr>
          <a:xfrm>
            <a:off x="571500" y="609600"/>
            <a:ext cx="8069263" cy="6724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800" b="1" dirty="0">
                <a:solidFill>
                  <a:srgbClr val="1638E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6. I can get it for you.</a:t>
            </a:r>
          </a:p>
        </p:txBody>
      </p:sp>
      <p:sp>
        <p:nvSpPr>
          <p:cNvPr id="39938" name="矩形 53252"/>
          <p:cNvSpPr/>
          <p:nvPr/>
        </p:nvSpPr>
        <p:spPr>
          <a:xfrm>
            <a:off x="544830" y="1282700"/>
            <a:ext cx="8258810" cy="3900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get sth. for sb. / get sb. sth.  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给某人拿/取/捎/带/买某物，与 bring sb. sth. 和 bring sth. to sb. 同义。</a:t>
            </a:r>
          </a:p>
          <a:p>
            <a:pPr>
              <a:lnSpc>
                <a:spcPct val="150000"/>
              </a:lnSpc>
            </a:pP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例：Can you 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get me a cup of tea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？＝Can you 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get a cup of tea for me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？你能给我拿杯茶吗？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Actually y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ou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don't have to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bring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me a gift for my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birthday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＝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Actually y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ou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don't have to 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bring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a gift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to me 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for my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birthday. 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事实上，你没必要为我的生日买礼物给我。</a:t>
            </a:r>
          </a:p>
        </p:txBody>
      </p:sp>
    </p:spTree>
  </p:cSld>
  <p:clrMapOvr>
    <a:masterClrMapping/>
  </p:clrMapOvr>
  <p:transition>
    <p:whee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矩形 53252"/>
          <p:cNvSpPr/>
          <p:nvPr/>
        </p:nvSpPr>
        <p:spPr>
          <a:xfrm>
            <a:off x="571500" y="574675"/>
            <a:ext cx="8069263" cy="6724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5000"/>
              </a:lnSpc>
            </a:pPr>
            <a:r>
              <a:rPr lang="en-US" altLang="zh-CN" sz="2800" b="1" dirty="0">
                <a:solidFill>
                  <a:srgbClr val="1638E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7. The vegetables are fresh and not too expensive.</a:t>
            </a:r>
          </a:p>
        </p:txBody>
      </p:sp>
      <p:sp>
        <p:nvSpPr>
          <p:cNvPr id="39938" name="矩形 53252"/>
          <p:cNvSpPr/>
          <p:nvPr/>
        </p:nvSpPr>
        <p:spPr>
          <a:xfrm>
            <a:off x="544830" y="1247775"/>
            <a:ext cx="8258810" cy="452348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(1) 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too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是副词，意为“太”，用来修饰形容词或者副词，强调的是程度超出了允许的范围。固定搭配：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too...to... 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太……而不能……；</a:t>
            </a:r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can't be too... 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to...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再……也不为过/不过分。</a:t>
            </a:r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例：The rain is too heavy. 雨太大了。</a:t>
            </a:r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He is too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young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to go to school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alone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. 他太小了，还不能独自去上学。</a:t>
            </a:r>
          </a:p>
          <a:p>
            <a:pPr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You can't be too careful to drive your car. 开车时，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你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再仔细也不为过。 </a:t>
            </a:r>
          </a:p>
        </p:txBody>
      </p:sp>
    </p:spTree>
  </p:cSld>
  <p:clrMapOvr>
    <a:masterClrMapping/>
  </p:clrMapOvr>
  <p:transition>
    <p:whee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53252"/>
          <p:cNvSpPr/>
          <p:nvPr/>
        </p:nvSpPr>
        <p:spPr>
          <a:xfrm>
            <a:off x="524614" y="1295400"/>
            <a:ext cx="8258810" cy="445423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(2) </a:t>
            </a:r>
            <a:r>
              <a:rPr lang="zh-CN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expensive 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 作形容词，意为“昂贵的”。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其反义词为 cheap(便宜的)；其比较级为 more expensive(更贵的)；最高级为the most expensive (最贵的)</a:t>
            </a:r>
            <a:r>
              <a:rPr lang="zh-CN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en-US" altLang="zh-CN" sz="2400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【注意】</a:t>
            </a: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修饰价格（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price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r>
              <a:rPr lang="zh-CN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常用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high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（高）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和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low 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低），不能直接用</a:t>
            </a:r>
            <a:r>
              <a:rPr lang="zh-CN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expensive 和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cheap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例：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The pen is too expensive. 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这只钢笔太贵了。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The price of the pen is too high. I don't have enough money.  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这只钢笔的价格太高了。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我的钱不够。</a:t>
            </a:r>
          </a:p>
        </p:txBody>
      </p:sp>
    </p:spTree>
  </p:cSld>
  <p:clrMapOvr>
    <a:masterClrMapping/>
  </p:clrMapOvr>
  <p:transition>
    <p:whee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文本占位符 50178"/>
          <p:cNvSpPr>
            <a:spLocks noGrp="1"/>
          </p:cNvSpPr>
          <p:nvPr/>
        </p:nvSpPr>
        <p:spPr>
          <a:xfrm>
            <a:off x="477838" y="1608138"/>
            <a:ext cx="8189912" cy="4830762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118515" tIns="59258" rIns="118515" bIns="59258" anchor="t"/>
          <a:lstStyle/>
          <a:p>
            <a:pPr algn="just">
              <a:lnSpc>
                <a:spcPct val="14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  —Why don't you buy the sweater?</a:t>
            </a:r>
          </a:p>
          <a:p>
            <a:pPr algn="just">
              <a:lnSpc>
                <a:spcPct val="14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—It's too_____，and I don't have enough money</a:t>
            </a:r>
          </a:p>
          <a:p>
            <a:pPr algn="just">
              <a:lnSpc>
                <a:spcPct val="14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to buy it. (2017·</a:t>
            </a:r>
            <a:r>
              <a:rPr lang="en-US" altLang="zh-C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湖北随州)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ct val="14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A．nice　	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B．expensive　</a:t>
            </a:r>
          </a:p>
          <a:p>
            <a:pPr algn="just">
              <a:lnSpc>
                <a:spcPct val="14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C．popular　	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D．cheap</a:t>
            </a:r>
          </a:p>
          <a:p>
            <a:pPr algn="just">
              <a:lnSpc>
                <a:spcPct val="14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Fire is very dangerous.You can't be ________</a:t>
            </a:r>
          </a:p>
          <a:p>
            <a:pPr algn="just">
              <a:lnSpc>
                <a:spcPct val="14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careful with it！(2017·江苏盐城)</a:t>
            </a:r>
          </a:p>
          <a:p>
            <a:pPr algn="just">
              <a:lnSpc>
                <a:spcPct val="14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A．very　 B．quite　 C．so      D．too 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3011" name="文本框 53256"/>
          <p:cNvSpPr txBox="1"/>
          <p:nvPr/>
        </p:nvSpPr>
        <p:spPr>
          <a:xfrm>
            <a:off x="478155" y="1023938"/>
            <a:ext cx="5992813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一、单项选择。</a:t>
            </a:r>
          </a:p>
        </p:txBody>
      </p:sp>
      <p:sp>
        <p:nvSpPr>
          <p:cNvPr id="43013" name="文本框 1"/>
          <p:cNvSpPr txBox="1"/>
          <p:nvPr/>
        </p:nvSpPr>
        <p:spPr>
          <a:xfrm>
            <a:off x="2940050" y="376555"/>
            <a:ext cx="2811393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400" b="1" dirty="0" smtClean="0">
                <a:solidFill>
                  <a:srgbClr val="F31B9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Exercises</a:t>
            </a:r>
            <a:endParaRPr lang="en-US" altLang="zh-CN" sz="4400" b="1" dirty="0">
              <a:solidFill>
                <a:srgbClr val="F31B9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20745" y="3368675"/>
            <a:ext cx="897255" cy="6934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74030" y="5855335"/>
            <a:ext cx="897255" cy="6934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文本占位符 50178"/>
          <p:cNvSpPr>
            <a:spLocks noGrp="1"/>
          </p:cNvSpPr>
          <p:nvPr/>
        </p:nvSpPr>
        <p:spPr>
          <a:xfrm>
            <a:off x="469900" y="614045"/>
            <a:ext cx="8204200" cy="581660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118515" tIns="59258" rIns="118515" bIns="59258" anchor="t"/>
          <a:lstStyle/>
          <a:p>
            <a:pPr algn="just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The island is quite hot all year round，because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it's ______ the equator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（赤道）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A．next　	B．close to　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C．far from　	D．behind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—I'm a little hungry，Mum!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   —There are some apple pies on the table，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       you may take________. (2017·山东泰安)</a:t>
            </a:r>
          </a:p>
          <a:p>
            <a:pPr algn="just">
              <a:lnSpc>
                <a:spcPct val="130000"/>
              </a:lnSpc>
              <a:spcBef>
                <a:spcPct val="50000"/>
              </a:spcBef>
              <a:spcAft>
                <a:spcPts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   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A．it　	B．this　C．that　	D．one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   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327400" y="2110740"/>
            <a:ext cx="633095" cy="6934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67400" y="5907405"/>
            <a:ext cx="633095" cy="6934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91480" y="1971675"/>
            <a:ext cx="3432175" cy="24968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/>
          <p:nvPr/>
        </p:nvSpPr>
        <p:spPr>
          <a:xfrm>
            <a:off x="600075" y="1083310"/>
            <a:ext cx="8301038" cy="5262245"/>
          </a:xfrm>
          <a:prstGeom prst="rect">
            <a:avLst/>
          </a:prstGeom>
          <a:solidFill>
            <a:schemeClr val="bg1">
              <a:alpha val="39998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1. Is this sweater cheap or e_________, madam?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2. The market isn’t f ________ from here. We can walk there.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3. These vegetables look nice and f________. Would you like some?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4. There isn’t a ________ new in today’s newspaper. I’ll read a book then.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5. I’m going to the b________ to buy some books.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7284" name="Rectangle 4"/>
          <p:cNvSpPr/>
          <p:nvPr/>
        </p:nvSpPr>
        <p:spPr>
          <a:xfrm>
            <a:off x="605155" y="601345"/>
            <a:ext cx="712406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b="1" dirty="0">
                <a:solidFill>
                  <a:srgbClr val="00008E"/>
                </a:solidFill>
                <a:latin typeface="仿宋_GB2312" panose="02010609030101010101" charset="-122"/>
                <a:ea typeface="仿宋_GB2312" panose="02010609030101010101" charset="-122"/>
              </a:rPr>
              <a:t>二、根据句意及首字母提示完成句子。</a:t>
            </a:r>
            <a:endParaRPr lang="en-US" altLang="en-US" sz="3200" b="1" dirty="0">
              <a:solidFill>
                <a:srgbClr val="00008E"/>
              </a:solidFill>
              <a:latin typeface="仿宋_GB2312" panose="02010609030101010101" charset="-122"/>
              <a:ea typeface="仿宋_GB2312" panose="02010609030101010101" charset="-122"/>
            </a:endParaRPr>
          </a:p>
        </p:txBody>
      </p:sp>
      <p:sp>
        <p:nvSpPr>
          <p:cNvPr id="95237" name="Text Box 5"/>
          <p:cNvSpPr txBox="1"/>
          <p:nvPr/>
        </p:nvSpPr>
        <p:spPr>
          <a:xfrm>
            <a:off x="4727893" y="1289685"/>
            <a:ext cx="19431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xpensive</a:t>
            </a:r>
          </a:p>
        </p:txBody>
      </p:sp>
      <p:sp>
        <p:nvSpPr>
          <p:cNvPr id="95238" name="Text Box 6"/>
          <p:cNvSpPr txBox="1"/>
          <p:nvPr/>
        </p:nvSpPr>
        <p:spPr>
          <a:xfrm>
            <a:off x="3842703" y="1893570"/>
            <a:ext cx="6477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ar</a:t>
            </a:r>
          </a:p>
        </p:txBody>
      </p:sp>
      <p:sp>
        <p:nvSpPr>
          <p:cNvPr id="95239" name="Text Box 7"/>
          <p:cNvSpPr txBox="1"/>
          <p:nvPr/>
        </p:nvSpPr>
        <p:spPr>
          <a:xfrm>
            <a:off x="5782310" y="3167698"/>
            <a:ext cx="165735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resh</a:t>
            </a:r>
          </a:p>
        </p:txBody>
      </p:sp>
      <p:sp>
        <p:nvSpPr>
          <p:cNvPr id="95240" name="Text Box 8"/>
          <p:cNvSpPr txBox="1"/>
          <p:nvPr/>
        </p:nvSpPr>
        <p:spPr>
          <a:xfrm>
            <a:off x="2906078" y="4462463"/>
            <a:ext cx="15843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nything </a:t>
            </a:r>
          </a:p>
        </p:txBody>
      </p:sp>
      <p:sp>
        <p:nvSpPr>
          <p:cNvPr id="95241" name="Text Box 9"/>
          <p:cNvSpPr txBox="1"/>
          <p:nvPr/>
        </p:nvSpPr>
        <p:spPr>
          <a:xfrm>
            <a:off x="3680778" y="5697220"/>
            <a:ext cx="19462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ookstore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bldLvl="0" animBg="1"/>
      <p:bldP spid="97284" grpId="0"/>
      <p:bldP spid="95237" grpId="0"/>
      <p:bldP spid="95238" grpId="0"/>
      <p:bldP spid="95239" grpId="0"/>
      <p:bldP spid="95240" grpId="0"/>
      <p:bldP spid="9524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文本框 74753"/>
          <p:cNvSpPr txBox="1"/>
          <p:nvPr/>
        </p:nvSpPr>
        <p:spPr>
          <a:xfrm>
            <a:off x="548972" y="1290320"/>
            <a:ext cx="8006715" cy="51733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txBody>
          <a:bodyPr wrap="square" lIns="91435" tIns="45717" rIns="91435" bIns="45717" anchor="t">
            <a:spAutoFit/>
          </a:bodyPr>
          <a:lstStyle/>
          <a:p>
            <a:pPr marL="457200" indent="-4572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1. 我在学校里学了一些有用的东西。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457200" indent="-4572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     I learned ____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____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__ _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___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_____ at school.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457200" indent="-4572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2. 今天晚饭我们要吃什么？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457200" indent="-4572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     What are we ______ ______ ______ ______ </a:t>
            </a:r>
          </a:p>
          <a:p>
            <a:pPr marL="457200" indent="-4572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     supper?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457200" indent="-4572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3.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邮局只有两站地远。你可以骑自行车去。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457200" indent="-4572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     The post office is just two bus stops _______. </a:t>
            </a:r>
          </a:p>
          <a:p>
            <a:pPr marL="457200" indent="-4572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     You can go there ______ ______.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8130" name="文本框 53256"/>
          <p:cNvSpPr txBox="1"/>
          <p:nvPr/>
        </p:nvSpPr>
        <p:spPr>
          <a:xfrm>
            <a:off x="496888" y="706438"/>
            <a:ext cx="76422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三、根据汉语意思完成句子</a:t>
            </a:r>
          </a:p>
        </p:txBody>
      </p:sp>
      <p:sp>
        <p:nvSpPr>
          <p:cNvPr id="96261" name="Text Box 5"/>
          <p:cNvSpPr txBox="1"/>
          <p:nvPr/>
        </p:nvSpPr>
        <p:spPr>
          <a:xfrm>
            <a:off x="2682240" y="1906905"/>
            <a:ext cx="2232025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something</a:t>
            </a:r>
          </a:p>
        </p:txBody>
      </p:sp>
      <p:sp>
        <p:nvSpPr>
          <p:cNvPr id="96262" name="Text Box 6"/>
          <p:cNvSpPr txBox="1"/>
          <p:nvPr/>
        </p:nvSpPr>
        <p:spPr>
          <a:xfrm>
            <a:off x="4582961" y="1926991"/>
            <a:ext cx="1728788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useful </a:t>
            </a:r>
          </a:p>
        </p:txBody>
      </p:sp>
      <p:sp>
        <p:nvSpPr>
          <p:cNvPr id="96267" name="Text Box 11"/>
          <p:cNvSpPr txBox="1"/>
          <p:nvPr/>
        </p:nvSpPr>
        <p:spPr>
          <a:xfrm>
            <a:off x="3259773" y="3152140"/>
            <a:ext cx="1225550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going</a:t>
            </a:r>
          </a:p>
        </p:txBody>
      </p:sp>
      <p:sp>
        <p:nvSpPr>
          <p:cNvPr id="96268" name="Text Box 12"/>
          <p:cNvSpPr txBox="1"/>
          <p:nvPr/>
        </p:nvSpPr>
        <p:spPr>
          <a:xfrm>
            <a:off x="4684078" y="3152775"/>
            <a:ext cx="647700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to </a:t>
            </a:r>
          </a:p>
        </p:txBody>
      </p:sp>
      <p:sp>
        <p:nvSpPr>
          <p:cNvPr id="96269" name="Text Box 13"/>
          <p:cNvSpPr txBox="1"/>
          <p:nvPr/>
        </p:nvSpPr>
        <p:spPr>
          <a:xfrm>
            <a:off x="5611495" y="3152140"/>
            <a:ext cx="1225550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have</a:t>
            </a:r>
          </a:p>
        </p:txBody>
      </p:sp>
      <p:sp>
        <p:nvSpPr>
          <p:cNvPr id="2" name="Text Box 13"/>
          <p:cNvSpPr txBox="1"/>
          <p:nvPr/>
        </p:nvSpPr>
        <p:spPr>
          <a:xfrm>
            <a:off x="6643370" y="3152140"/>
            <a:ext cx="1225550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for</a:t>
            </a:r>
          </a:p>
        </p:txBody>
      </p:sp>
      <p:sp>
        <p:nvSpPr>
          <p:cNvPr id="97283" name="Text Box 3"/>
          <p:cNvSpPr txBox="1"/>
          <p:nvPr/>
        </p:nvSpPr>
        <p:spPr>
          <a:xfrm>
            <a:off x="6699250" y="4758055"/>
            <a:ext cx="1439863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away</a:t>
            </a:r>
          </a:p>
        </p:txBody>
      </p:sp>
      <p:sp>
        <p:nvSpPr>
          <p:cNvPr id="97284" name="Text Box 4"/>
          <p:cNvSpPr txBox="1"/>
          <p:nvPr/>
        </p:nvSpPr>
        <p:spPr>
          <a:xfrm>
            <a:off x="3954987" y="5350579"/>
            <a:ext cx="792162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by</a:t>
            </a:r>
          </a:p>
        </p:txBody>
      </p:sp>
      <p:sp>
        <p:nvSpPr>
          <p:cNvPr id="97285" name="Text Box 5"/>
          <p:cNvSpPr txBox="1"/>
          <p:nvPr/>
        </p:nvSpPr>
        <p:spPr>
          <a:xfrm>
            <a:off x="5059680" y="5382260"/>
            <a:ext cx="1222375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bike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/>
      <p:bldP spid="96262" grpId="0"/>
      <p:bldP spid="96267" grpId="0"/>
      <p:bldP spid="96268" grpId="0"/>
      <p:bldP spid="96269" grpId="0"/>
      <p:bldP spid="2" grpId="0"/>
      <p:bldP spid="97283" grpId="0"/>
      <p:bldP spid="97284" grpId="0"/>
      <p:bldP spid="9728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文本框 74753"/>
          <p:cNvSpPr txBox="1"/>
          <p:nvPr/>
        </p:nvSpPr>
        <p:spPr>
          <a:xfrm>
            <a:off x="509270" y="674370"/>
            <a:ext cx="8275320" cy="5905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txBody>
          <a:bodyPr wrap="square" lIns="91435" tIns="45717" rIns="91435" bIns="45717" anchor="t">
            <a:spAutoFit/>
          </a:bodyPr>
          <a:lstStyle/>
          <a:p>
            <a:pPr marL="457200" indent="-4572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4. 奶奶，明天我过来吃午饭。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457200" indent="-4572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     Grandma, I am _______ ______ ______ ______ lunch tomorrow.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457200" indent="-4572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5. 李平，你能给我们读一下这个故事吗？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457200" indent="-45720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     Li Ping, ______ ______ ______ this story to us?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342900" indent="-3429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6. </a:t>
            </a:r>
            <a: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你在悉尼的生活怎么样？</a:t>
            </a:r>
            <a:br>
              <a:rPr lang="zh-CN" altLang="en-US" sz="2800" b="1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</a:b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_______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______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your life in Sydney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______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?</a:t>
            </a:r>
          </a:p>
          <a:p>
            <a:pPr marL="342900" indent="-34290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7. 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莉萨学习努力，各科成绩都不错。</a:t>
            </a:r>
            <a:br>
              <a:rPr lang="zh-CN" altLang="en-US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</a:b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Lisa studies hard and ______ ______ in all her subjects.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7287" name="Text Box 7"/>
          <p:cNvSpPr txBox="1"/>
          <p:nvPr/>
        </p:nvSpPr>
        <p:spPr>
          <a:xfrm>
            <a:off x="3383915" y="1362075"/>
            <a:ext cx="1476375" cy="5530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coming</a:t>
            </a:r>
          </a:p>
        </p:txBody>
      </p:sp>
      <p:sp>
        <p:nvSpPr>
          <p:cNvPr id="97288" name="Text Box 8"/>
          <p:cNvSpPr txBox="1"/>
          <p:nvPr/>
        </p:nvSpPr>
        <p:spPr>
          <a:xfrm>
            <a:off x="5235893" y="1355408"/>
            <a:ext cx="1079500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over</a:t>
            </a:r>
          </a:p>
        </p:txBody>
      </p:sp>
      <p:sp>
        <p:nvSpPr>
          <p:cNvPr id="97289" name="Text Box 9"/>
          <p:cNvSpPr txBox="1"/>
          <p:nvPr/>
        </p:nvSpPr>
        <p:spPr>
          <a:xfrm>
            <a:off x="6450013" y="1361758"/>
            <a:ext cx="1222375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to</a:t>
            </a:r>
          </a:p>
        </p:txBody>
      </p:sp>
      <p:sp>
        <p:nvSpPr>
          <p:cNvPr id="97290" name="Text Box 10"/>
          <p:cNvSpPr txBox="1"/>
          <p:nvPr/>
        </p:nvSpPr>
        <p:spPr>
          <a:xfrm>
            <a:off x="7313613" y="1355408"/>
            <a:ext cx="1079500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have</a:t>
            </a:r>
          </a:p>
        </p:txBody>
      </p:sp>
      <p:sp>
        <p:nvSpPr>
          <p:cNvPr id="97291" name="Text Box 11"/>
          <p:cNvSpPr txBox="1"/>
          <p:nvPr/>
        </p:nvSpPr>
        <p:spPr>
          <a:xfrm>
            <a:off x="2422525" y="3059113"/>
            <a:ext cx="936625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can</a:t>
            </a:r>
          </a:p>
        </p:txBody>
      </p:sp>
      <p:sp>
        <p:nvSpPr>
          <p:cNvPr id="97292" name="Text Box 12"/>
          <p:cNvSpPr txBox="1"/>
          <p:nvPr/>
        </p:nvSpPr>
        <p:spPr>
          <a:xfrm>
            <a:off x="3635058" y="3059113"/>
            <a:ext cx="1081087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you</a:t>
            </a:r>
          </a:p>
        </p:txBody>
      </p:sp>
      <p:sp>
        <p:nvSpPr>
          <p:cNvPr id="97293" name="Text Box 13"/>
          <p:cNvSpPr txBox="1"/>
          <p:nvPr/>
        </p:nvSpPr>
        <p:spPr>
          <a:xfrm>
            <a:off x="4860608" y="3059113"/>
            <a:ext cx="1079500" cy="523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read</a:t>
            </a:r>
          </a:p>
        </p:txBody>
      </p:sp>
      <p:sp>
        <p:nvSpPr>
          <p:cNvPr id="144391" name="矩形 144390"/>
          <p:cNvSpPr/>
          <p:nvPr/>
        </p:nvSpPr>
        <p:spPr>
          <a:xfrm>
            <a:off x="1095058" y="4235768"/>
            <a:ext cx="1949573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How         is</a:t>
            </a:r>
          </a:p>
        </p:txBody>
      </p:sp>
      <p:sp>
        <p:nvSpPr>
          <p:cNvPr id="144392" name="矩形 144391"/>
          <p:cNvSpPr/>
          <p:nvPr/>
        </p:nvSpPr>
        <p:spPr>
          <a:xfrm>
            <a:off x="6450330" y="4236085"/>
            <a:ext cx="102303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going</a:t>
            </a:r>
          </a:p>
        </p:txBody>
      </p:sp>
      <p:sp>
        <p:nvSpPr>
          <p:cNvPr id="145413" name="矩形 145412"/>
          <p:cNvSpPr/>
          <p:nvPr/>
        </p:nvSpPr>
        <p:spPr>
          <a:xfrm>
            <a:off x="4285615" y="5338763"/>
            <a:ext cx="86273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does</a:t>
            </a:r>
          </a:p>
        </p:txBody>
      </p:sp>
      <p:sp>
        <p:nvSpPr>
          <p:cNvPr id="145415" name="矩形 145414"/>
          <p:cNvSpPr/>
          <p:nvPr/>
        </p:nvSpPr>
        <p:spPr>
          <a:xfrm>
            <a:off x="5567680" y="5339080"/>
            <a:ext cx="801823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well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7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7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7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7" grpId="0"/>
      <p:bldP spid="97288" grpId="0"/>
      <p:bldP spid="97289" grpId="0"/>
      <p:bldP spid="97290" grpId="0"/>
      <p:bldP spid="97291" grpId="0"/>
      <p:bldP spid="97292" grpId="0"/>
      <p:bldP spid="97293" grpId="0"/>
      <p:bldP spid="144391" grpId="0"/>
      <p:bldP spid="144392" grpId="0"/>
      <p:bldP spid="145413" grpId="0"/>
      <p:bldP spid="1454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5" name="圆角矩形标注 96264"/>
          <p:cNvSpPr/>
          <p:nvPr/>
        </p:nvSpPr>
        <p:spPr>
          <a:xfrm>
            <a:off x="339725" y="2340610"/>
            <a:ext cx="3024505" cy="1890395"/>
          </a:xfrm>
          <a:prstGeom prst="wedgeRoundRectCallout">
            <a:avLst>
              <a:gd name="adj1" fmla="val -16950"/>
              <a:gd name="adj2" fmla="val 68236"/>
              <a:gd name="adj3" fmla="val 16667"/>
            </a:avLst>
          </a:prstGeom>
          <a:noFill/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endParaRPr lang="zh-CN" altLang="zh-CN" sz="1800" b="0" i="0" dirty="0">
              <a:latin typeface="Arial" panose="020B0604020202020204" pitchFamily="34" charset="0"/>
            </a:endParaRPr>
          </a:p>
        </p:txBody>
      </p:sp>
      <p:sp>
        <p:nvSpPr>
          <p:cNvPr id="96266" name="文本框 96265"/>
          <p:cNvSpPr txBox="1"/>
          <p:nvPr/>
        </p:nvSpPr>
        <p:spPr>
          <a:xfrm>
            <a:off x="339725" y="2501265"/>
            <a:ext cx="2736850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3200" b="1" i="0" dirty="0">
                <a:solidFill>
                  <a:srgbClr val="00008E"/>
                </a:solidFill>
                <a:latin typeface="Times New Roman" panose="02020603050405020304" pitchFamily="18" charset="0"/>
              </a:rPr>
              <a:t>What is Mike going to do this Sunday?</a:t>
            </a:r>
          </a:p>
        </p:txBody>
      </p:sp>
      <p:sp>
        <p:nvSpPr>
          <p:cNvPr id="96267" name="圆角矩形标注 96266"/>
          <p:cNvSpPr/>
          <p:nvPr/>
        </p:nvSpPr>
        <p:spPr>
          <a:xfrm>
            <a:off x="3429000" y="2263140"/>
            <a:ext cx="2425065" cy="2218690"/>
          </a:xfrm>
          <a:prstGeom prst="wedgeRoundRectCallout">
            <a:avLst>
              <a:gd name="adj1" fmla="val 1400"/>
              <a:gd name="adj2" fmla="val 82856"/>
              <a:gd name="adj3" fmla="val 16667"/>
            </a:avLst>
          </a:prstGeom>
          <a:noFill/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endParaRPr lang="zh-CN" altLang="zh-CN" sz="1800" b="0" i="0" dirty="0">
              <a:latin typeface="Arial" panose="020B0604020202020204" pitchFamily="34" charset="0"/>
            </a:endParaRPr>
          </a:p>
        </p:txBody>
      </p:sp>
      <p:sp>
        <p:nvSpPr>
          <p:cNvPr id="96268" name="文本框 96267"/>
          <p:cNvSpPr txBox="1"/>
          <p:nvPr/>
        </p:nvSpPr>
        <p:spPr>
          <a:xfrm>
            <a:off x="3514090" y="2644775"/>
            <a:ext cx="225425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200" b="1" i="0" dirty="0">
                <a:latin typeface="Times New Roman" panose="02020603050405020304" pitchFamily="18" charset="0"/>
              </a:rPr>
              <a:t>He is going </a:t>
            </a:r>
          </a:p>
          <a:p>
            <a:pPr eaLnBrk="1" hangingPunct="1"/>
            <a:r>
              <a:rPr lang="en-US" altLang="zh-CN" sz="3200" b="1" i="0" dirty="0">
                <a:latin typeface="Times New Roman" panose="02020603050405020304" pitchFamily="18" charset="0"/>
              </a:rPr>
              <a:t>to ________</a:t>
            </a:r>
          </a:p>
          <a:p>
            <a:pPr eaLnBrk="1" hangingPunct="1"/>
            <a:r>
              <a:rPr lang="en-US" altLang="zh-CN" sz="3200" b="1" i="0" dirty="0">
                <a:latin typeface="Times New Roman" panose="02020603050405020304" pitchFamily="18" charset="0"/>
              </a:rPr>
              <a:t>___</a:t>
            </a:r>
            <a:r>
              <a:rPr lang="en-US" altLang="zh-CN" sz="3200" b="1" dirty="0">
                <a:latin typeface="Times New Roman" panose="02020603050405020304" pitchFamily="18" charset="0"/>
                <a:sym typeface="+mn-ea"/>
              </a:rPr>
              <a:t>______</a:t>
            </a:r>
            <a:r>
              <a:rPr lang="en-US" altLang="zh-CN" sz="3200" b="1" i="0" dirty="0">
                <a:latin typeface="Times New Roman" panose="02020603050405020304" pitchFamily="18" charset="0"/>
              </a:rPr>
              <a:t>_.</a:t>
            </a:r>
          </a:p>
        </p:txBody>
      </p:sp>
      <p:sp>
        <p:nvSpPr>
          <p:cNvPr id="96275" name="矩形 96274"/>
          <p:cNvSpPr/>
          <p:nvPr/>
        </p:nvSpPr>
        <p:spPr>
          <a:xfrm>
            <a:off x="3487271" y="2937122"/>
            <a:ext cx="2663825" cy="134915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 the </a:t>
            </a:r>
          </a:p>
          <a:p>
            <a:pPr algn="l" eaLnBrk="1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Internet</a:t>
            </a:r>
          </a:p>
        </p:txBody>
      </p:sp>
      <p:sp>
        <p:nvSpPr>
          <p:cNvPr id="15372" name="矩形 96277"/>
          <p:cNvSpPr/>
          <p:nvPr/>
        </p:nvSpPr>
        <p:spPr>
          <a:xfrm>
            <a:off x="479425" y="1152525"/>
            <a:ext cx="448119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altLang="zh-CN" sz="3200" b="1" i="0" dirty="0">
                <a:solidFill>
                  <a:srgbClr val="CC00CC"/>
                </a:solidFill>
                <a:latin typeface="Times New Roman" panose="02020603050405020304" pitchFamily="18" charset="0"/>
              </a:rPr>
              <a:t>Look and guess</a:t>
            </a:r>
          </a:p>
        </p:txBody>
      </p:sp>
      <p:sp>
        <p:nvSpPr>
          <p:cNvPr id="8196" name="TextBox 7"/>
          <p:cNvSpPr txBox="1"/>
          <p:nvPr/>
        </p:nvSpPr>
        <p:spPr>
          <a:xfrm>
            <a:off x="1548765" y="383858"/>
            <a:ext cx="6046788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31B90"/>
                </a:solidFill>
                <a:latin typeface="Times New Roman" panose="02020603050405020304" pitchFamily="18" charset="0"/>
                <a:ea typeface="方正姚体" panose="02010601030101010101" pitchFamily="2" charset="-122"/>
              </a:rPr>
              <a:t>Lead in</a:t>
            </a:r>
          </a:p>
        </p:txBody>
      </p:sp>
      <p:pic>
        <p:nvPicPr>
          <p:cNvPr id="5123" name="Picture 2" descr="12Z1F`2S`U~5J6ZY}`1F`N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02020" y="2627630"/>
            <a:ext cx="2931160" cy="3593465"/>
          </a:xfrm>
          <a:prstGeom prst="rect">
            <a:avLst/>
          </a:prstGeom>
        </p:spPr>
      </p:pic>
      <p:pic>
        <p:nvPicPr>
          <p:cNvPr id="4099" name="Picture 3" descr="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700" y="3259455"/>
            <a:ext cx="1554480" cy="26682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02945" y="4647565"/>
            <a:ext cx="4034155" cy="191135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5" grpId="0" bldLvl="0" animBg="1"/>
      <p:bldP spid="96266" grpId="0"/>
      <p:bldP spid="96267" grpId="0" bldLvl="0" animBg="1"/>
      <p:bldP spid="96268" grpId="0"/>
      <p:bldP spid="9627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文本框 74753"/>
          <p:cNvSpPr txBox="1"/>
          <p:nvPr/>
        </p:nvSpPr>
        <p:spPr>
          <a:xfrm>
            <a:off x="601345" y="2314258"/>
            <a:ext cx="8297863" cy="4309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5" tIns="45717" rIns="91435" bIns="45717" anchor="t">
            <a:spAutoFit/>
          </a:bodyPr>
          <a:lstStyle/>
          <a:p>
            <a:pPr marL="457200" indent="-45720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A: Hi, Mike! What do you often do after work?</a:t>
            </a:r>
          </a:p>
          <a:p>
            <a:pPr marL="457200" indent="-45720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B: Oh, I often listen to some music to (1) __________.</a:t>
            </a:r>
          </a:p>
          <a:p>
            <a:pPr marL="457200" indent="-45720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A: That’s a little (2) __________. You are good at</a:t>
            </a:r>
          </a:p>
          <a:p>
            <a:pPr marL="457200" indent="-45720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     tennis. Why not join a tennis club?</a:t>
            </a:r>
          </a:p>
          <a:p>
            <a:pPr marL="457200" indent="-45720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B: A tennis club?</a:t>
            </a:r>
          </a:p>
          <a:p>
            <a:pPr marL="457200" indent="-457200" eaLnBrk="1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A: Yes. I’m a member of the club. We (3)__________ at 7:30 p.m. every Wednesday.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</p:txBody>
      </p:sp>
      <p:sp>
        <p:nvSpPr>
          <p:cNvPr id="50178" name="文本框 53256"/>
          <p:cNvSpPr txBox="1"/>
          <p:nvPr/>
        </p:nvSpPr>
        <p:spPr>
          <a:xfrm>
            <a:off x="601028" y="730568"/>
            <a:ext cx="76422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四、用方框中</a:t>
            </a:r>
            <a:r>
              <a:rPr lang="zh-CN" altLang="en-US" sz="3200" b="1" dirty="0" smtClean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的词</a:t>
            </a:r>
            <a:r>
              <a:rPr lang="zh-CN" altLang="en-US" sz="3200" b="1" dirty="0">
                <a:solidFill>
                  <a:srgbClr val="000099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补全对话。</a:t>
            </a:r>
          </a:p>
        </p:txBody>
      </p:sp>
      <p:sp>
        <p:nvSpPr>
          <p:cNvPr id="40962" name="圆角矩形 142340"/>
          <p:cNvSpPr/>
          <p:nvPr/>
        </p:nvSpPr>
        <p:spPr>
          <a:xfrm>
            <a:off x="717550" y="1314450"/>
            <a:ext cx="5806440" cy="889000"/>
          </a:xfrm>
          <a:prstGeom prst="roundRect">
            <a:avLst>
              <a:gd name="adj" fmla="val 16667"/>
            </a:avLst>
          </a:prstGeom>
          <a:solidFill>
            <a:srgbClr val="FFFF99">
              <a:alpha val="54117"/>
            </a:srgb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meet   exercise  relax   office   bore</a:t>
            </a:r>
            <a:br>
              <a:rPr lang="en-US" altLang="zh-CN" sz="2800" b="1" dirty="0">
                <a:latin typeface="Times New Roman" panose="02020603050405020304" pitchFamily="18" charset="0"/>
                <a:sym typeface="+mn-ea"/>
              </a:rPr>
            </a:br>
            <a:endParaRPr lang="en-US" altLang="zh-CN" sz="2800" b="1" dirty="0"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142343" name="矩形 142342"/>
          <p:cNvSpPr/>
          <p:nvPr/>
        </p:nvSpPr>
        <p:spPr>
          <a:xfrm>
            <a:off x="7093903" y="2938463"/>
            <a:ext cx="94678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relax</a:t>
            </a:r>
          </a:p>
        </p:txBody>
      </p:sp>
      <p:sp>
        <p:nvSpPr>
          <p:cNvPr id="142344" name="矩形 142343"/>
          <p:cNvSpPr/>
          <p:nvPr/>
        </p:nvSpPr>
        <p:spPr>
          <a:xfrm>
            <a:off x="3976370" y="3616325"/>
            <a:ext cx="1202573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boring</a:t>
            </a:r>
          </a:p>
        </p:txBody>
      </p:sp>
      <p:sp>
        <p:nvSpPr>
          <p:cNvPr id="142345" name="矩形 142344"/>
          <p:cNvSpPr/>
          <p:nvPr/>
        </p:nvSpPr>
        <p:spPr>
          <a:xfrm>
            <a:off x="7093903" y="5325110"/>
            <a:ext cx="91313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meet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2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3" grpId="0"/>
      <p:bldP spid="142344" grpId="0"/>
      <p:bldP spid="14234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文本框 143363"/>
          <p:cNvSpPr txBox="1"/>
          <p:nvPr/>
        </p:nvSpPr>
        <p:spPr>
          <a:xfrm>
            <a:off x="508635" y="601980"/>
            <a:ext cx="8126730" cy="59277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</a:rPr>
              <a:t>B: Where is it?</a:t>
            </a:r>
            <a:br>
              <a:rPr lang="en-US" altLang="zh-CN" sz="2800" b="1" dirty="0">
                <a:latin typeface="Times New Roman" panose="02020603050405020304" pitchFamily="18" charset="0"/>
              </a:rPr>
            </a:br>
            <a:r>
              <a:rPr lang="en-US" altLang="zh-CN" sz="2800" b="1" dirty="0">
                <a:latin typeface="Times New Roman" panose="02020603050405020304" pitchFamily="18" charset="0"/>
              </a:rPr>
              <a:t>A: It’s not far away from our (4)__________, just</a:t>
            </a:r>
          </a:p>
          <a:p>
            <a:pPr eaLnBrk="1" hangingPunct="1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</a:rPr>
              <a:t>      next to the post office.</a:t>
            </a:r>
            <a:br>
              <a:rPr lang="en-US" altLang="zh-CN" sz="2800" b="1" dirty="0">
                <a:latin typeface="Times New Roman" panose="02020603050405020304" pitchFamily="18" charset="0"/>
              </a:rPr>
            </a:br>
            <a:r>
              <a:rPr lang="en-US" altLang="zh-CN" sz="2800" b="1" dirty="0">
                <a:latin typeface="Times New Roman" panose="02020603050405020304" pitchFamily="18" charset="0"/>
              </a:rPr>
              <a:t>B: It sounds good.</a:t>
            </a:r>
            <a:br>
              <a:rPr lang="en-US" altLang="zh-CN" sz="2800" b="1" dirty="0">
                <a:latin typeface="Times New Roman" panose="02020603050405020304" pitchFamily="18" charset="0"/>
              </a:rPr>
            </a:br>
            <a:r>
              <a:rPr lang="en-US" altLang="zh-CN" sz="2800" b="1" dirty="0">
                <a:latin typeface="Times New Roman" panose="02020603050405020304" pitchFamily="18" charset="0"/>
              </a:rPr>
              <a:t>A: You can get (5)________ </a:t>
            </a:r>
          </a:p>
          <a:p>
            <a:pPr eaLnBrk="1" hangingPunct="1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</a:rPr>
              <a:t>     </a:t>
            </a:r>
            <a:r>
              <a:rPr lang="en-US" altLang="zh-CN" sz="2800" b="1" dirty="0">
                <a:latin typeface="Times New Roman" panose="02020603050405020304" pitchFamily="18" charset="0"/>
                <a:sym typeface="+mn-ea"/>
              </a:rPr>
              <a:t>and </a:t>
            </a:r>
            <a:r>
              <a:rPr lang="en-US" altLang="zh-CN" sz="2800" b="1" dirty="0">
                <a:latin typeface="Times New Roman" panose="02020603050405020304" pitchFamily="18" charset="0"/>
              </a:rPr>
              <a:t>make new friends in </a:t>
            </a:r>
          </a:p>
          <a:p>
            <a:pPr eaLnBrk="1" hangingPunct="1">
              <a:lnSpc>
                <a:spcPct val="150000"/>
              </a:lnSpc>
              <a:spcBef>
                <a:spcPts val="50"/>
              </a:spcBef>
              <a:spcAft>
                <a:spcPts val="0"/>
              </a:spcAft>
            </a:pPr>
            <a:r>
              <a:rPr lang="en-US" altLang="zh-CN" sz="2800" b="1" dirty="0">
                <a:latin typeface="Times New Roman" panose="02020603050405020304" pitchFamily="18" charset="0"/>
              </a:rPr>
              <a:t>     the club.</a:t>
            </a:r>
            <a:br>
              <a:rPr lang="en-US" altLang="zh-CN" sz="2800" b="1" dirty="0">
                <a:latin typeface="Times New Roman" panose="02020603050405020304" pitchFamily="18" charset="0"/>
              </a:rPr>
            </a:br>
            <a:r>
              <a:rPr lang="en-US" altLang="zh-CN" sz="2800" b="1" dirty="0">
                <a:latin typeface="Times New Roman" panose="02020603050405020304" pitchFamily="18" charset="0"/>
              </a:rPr>
              <a:t>B: OK. I’ll join you.</a:t>
            </a:r>
            <a:br>
              <a:rPr lang="en-US" altLang="zh-CN" sz="2800" b="1" dirty="0">
                <a:latin typeface="Times New Roman" panose="02020603050405020304" pitchFamily="18" charset="0"/>
              </a:rPr>
            </a:br>
            <a:r>
              <a:rPr lang="en-US" altLang="zh-CN" sz="2800" b="1" dirty="0">
                <a:latin typeface="Times New Roman" panose="02020603050405020304" pitchFamily="18" charset="0"/>
              </a:rPr>
              <a:t>A: That’s great.</a:t>
            </a:r>
          </a:p>
        </p:txBody>
      </p:sp>
      <p:sp>
        <p:nvSpPr>
          <p:cNvPr id="143367" name="矩形 143366"/>
          <p:cNvSpPr/>
          <p:nvPr/>
        </p:nvSpPr>
        <p:spPr>
          <a:xfrm>
            <a:off x="5768023" y="1390968"/>
            <a:ext cx="101219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office</a:t>
            </a:r>
          </a:p>
        </p:txBody>
      </p:sp>
      <p:sp>
        <p:nvSpPr>
          <p:cNvPr id="143368" name="矩形 143367"/>
          <p:cNvSpPr/>
          <p:nvPr/>
        </p:nvSpPr>
        <p:spPr>
          <a:xfrm>
            <a:off x="3344545" y="3307715"/>
            <a:ext cx="138176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exercise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rcRect l="7341"/>
          <a:stretch>
            <a:fillRect/>
          </a:stretch>
        </p:blipFill>
        <p:spPr>
          <a:xfrm>
            <a:off x="5159375" y="2831465"/>
            <a:ext cx="3606800" cy="34163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7" grpId="0"/>
      <p:bldP spid="14336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文本框 1"/>
          <p:cNvSpPr txBox="1"/>
          <p:nvPr/>
        </p:nvSpPr>
        <p:spPr>
          <a:xfrm>
            <a:off x="2996565" y="338138"/>
            <a:ext cx="4803775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400" b="1" dirty="0">
                <a:solidFill>
                  <a:srgbClr val="F31B9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Summary</a:t>
            </a: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495300" y="1252855"/>
            <a:ext cx="8154035" cy="504825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anchor="t">
            <a:normAutofit fontScale="97500"/>
          </a:bodyPr>
          <a:lstStyle/>
          <a:p>
            <a:pPr eaLnBrk="1" hangingPunct="1">
              <a:lnSpc>
                <a:spcPct val="150000"/>
              </a:lnSpc>
              <a:buNone/>
            </a:pPr>
            <a:r>
              <a:rPr lang="en-US" altLang="zh-CN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have we learned in this lesson?</a:t>
            </a:r>
          </a:p>
          <a:p>
            <a:pPr algn="l" eaLnBrk="1" hangingPunct="1">
              <a:lnSpc>
                <a:spcPct val="150000"/>
              </a:lnSpc>
              <a:buNone/>
            </a:pPr>
            <a:r>
              <a:rPr lang="en-US" altLang="zh-CN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We </a:t>
            </a:r>
            <a:r>
              <a:rPr lang="en-US" altLang="zh-CN" sz="3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learned </a:t>
            </a:r>
            <a:r>
              <a:rPr lang="en-US" altLang="zh-CN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new words and phrases: phone, bookworm, anything, grocery, expensive, on the phone...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We know how to use “be going to…”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We are going to visit </a:t>
            </a:r>
            <a:r>
              <a:rPr lang="en-US" altLang="zh-CN" sz="3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zh-CN" sz="3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37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37" end="1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37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37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37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37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37" end="1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37" end="13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37" end="13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37" end="13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37" end="13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37" end="13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37" end="13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37" end="13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37" end="13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37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37" end="1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37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37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37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37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37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37" end="17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37" end="17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37" end="17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37" end="17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37" end="17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37" end="17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37" end="17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37" end="17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74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74" end="20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74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74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74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74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74" end="20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74" end="20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74" end="20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74" end="20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74" end="20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74" end="20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74" end="20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74" end="20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174" end="20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16560" y="428625"/>
            <a:ext cx="1974850" cy="1974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Text Box 5"/>
          <p:cNvSpPr txBox="1"/>
          <p:nvPr/>
        </p:nvSpPr>
        <p:spPr>
          <a:xfrm>
            <a:off x="630555" y="1985010"/>
            <a:ext cx="7886065" cy="4297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ap="rnd" cmpd="sng">
            <a:solidFill>
              <a:srgbClr val="FF7C8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CN" sz="3200" b="1" dirty="0"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1. Write a short passage about your parents’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CN" sz="3200" b="1" dirty="0"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    weekend plan.</a:t>
            </a:r>
            <a:endParaRPr lang="en-US" altLang="zh-CN" sz="32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CN" sz="3200" b="1" dirty="0">
                <a:latin typeface="Times New Roman" panose="02020603050405020304" pitchFamily="18" charset="0"/>
                <a:ea typeface="楷体_GB2312" panose="02010609030101010101" pitchFamily="49" charset="-122"/>
                <a:sym typeface="+mn-ea"/>
              </a:rPr>
              <a:t>2.  Finish the exercises of this lesson.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CN" sz="3200" b="1" strike="noStrike" noProof="1">
                <a:latin typeface="Times New Roman" panose="02020603050405020304" pitchFamily="18" charset="0"/>
                <a:ea typeface="+mn-ea"/>
                <a:cs typeface="+mn-cs"/>
                <a:sym typeface="+mn-ea"/>
              </a:rPr>
              <a:t>3. Review what we learned today.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zh-CN" sz="3200" b="1" strike="noStrike" noProof="1">
                <a:latin typeface="Times New Roman" panose="02020603050405020304" pitchFamily="18" charset="0"/>
                <a:ea typeface="+mn-ea"/>
                <a:cs typeface="+mn-cs"/>
                <a:sym typeface="+mn-ea"/>
              </a:rPr>
              <a:t>4. Preview Lesson 24</a:t>
            </a:r>
            <a:r>
              <a:rPr lang="en-US" altLang="zh-CN" sz="3200" b="1" strike="noStrike" noProof="1" smtClean="0">
                <a:latin typeface="Times New Roman" panose="02020603050405020304" pitchFamily="18" charset="0"/>
                <a:ea typeface="+mn-ea"/>
                <a:cs typeface="+mn-cs"/>
                <a:sym typeface="+mn-ea"/>
              </a:rPr>
              <a:t>. </a:t>
            </a:r>
            <a:endParaRPr lang="en-US" altLang="zh-CN" sz="3200" b="1" strike="noStrike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53" name="文本框 1"/>
          <p:cNvSpPr txBox="1"/>
          <p:nvPr/>
        </p:nvSpPr>
        <p:spPr>
          <a:xfrm>
            <a:off x="2961958" y="500063"/>
            <a:ext cx="4805362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400" b="1" dirty="0">
                <a:solidFill>
                  <a:srgbClr val="F31B9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Homework</a:t>
            </a:r>
          </a:p>
        </p:txBody>
      </p:sp>
      <p:pic>
        <p:nvPicPr>
          <p:cNvPr id="45059" name="图片 71682" descr="homework啊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48780" y="281940"/>
            <a:ext cx="1692910" cy="1569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250" name="图片 1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31890" y="2793365"/>
            <a:ext cx="2726690" cy="3376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6726399" y="3250132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720" y="2187575"/>
            <a:ext cx="3428365" cy="3912870"/>
          </a:xfrm>
          <a:prstGeom prst="rect">
            <a:avLst/>
          </a:prstGeom>
        </p:spPr>
      </p:pic>
      <p:pic>
        <p:nvPicPr>
          <p:cNvPr id="5123" name="Picture 3" descr="3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00500" y="3359150"/>
            <a:ext cx="1143000" cy="1104900"/>
          </a:xfrm>
        </p:spPr>
      </p:pic>
      <p:sp>
        <p:nvSpPr>
          <p:cNvPr id="96265" name="圆角矩形标注 96264"/>
          <p:cNvSpPr/>
          <p:nvPr/>
        </p:nvSpPr>
        <p:spPr>
          <a:xfrm>
            <a:off x="374650" y="794385"/>
            <a:ext cx="2652395" cy="2183130"/>
          </a:xfrm>
          <a:prstGeom prst="wedgeRoundRectCallout">
            <a:avLst>
              <a:gd name="adj1" fmla="val -7792"/>
              <a:gd name="adj2" fmla="val 97498"/>
              <a:gd name="adj3" fmla="val 16667"/>
            </a:avLst>
          </a:prstGeom>
          <a:noFill/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endParaRPr lang="zh-CN" altLang="zh-CN" sz="1800" b="0" i="0" dirty="0">
              <a:latin typeface="Arial" panose="020B0604020202020204" pitchFamily="34" charset="0"/>
            </a:endParaRPr>
          </a:p>
        </p:txBody>
      </p:sp>
      <p:sp>
        <p:nvSpPr>
          <p:cNvPr id="96266" name="文本框 96265"/>
          <p:cNvSpPr txBox="1"/>
          <p:nvPr/>
        </p:nvSpPr>
        <p:spPr>
          <a:xfrm>
            <a:off x="374650" y="955040"/>
            <a:ext cx="2574925" cy="2061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3200" b="1" i="0" dirty="0">
                <a:solidFill>
                  <a:srgbClr val="00008E"/>
                </a:solidFill>
                <a:latin typeface="Times New Roman" panose="02020603050405020304" pitchFamily="18" charset="0"/>
              </a:rPr>
              <a:t>What are they going to do this </a:t>
            </a:r>
            <a:r>
              <a:rPr lang="en-US" altLang="zh-CN" sz="3200" b="1" i="0" dirty="0" smtClean="0">
                <a:solidFill>
                  <a:srgbClr val="00008E"/>
                </a:solidFill>
                <a:latin typeface="Times New Roman" panose="02020603050405020304" pitchFamily="18" charset="0"/>
              </a:rPr>
              <a:t>weekend?</a:t>
            </a:r>
            <a:endParaRPr lang="en-US" altLang="zh-CN" sz="3200" b="1" i="0" dirty="0">
              <a:solidFill>
                <a:srgbClr val="00008E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67" name="圆角矩形标注 96266"/>
          <p:cNvSpPr/>
          <p:nvPr/>
        </p:nvSpPr>
        <p:spPr>
          <a:xfrm>
            <a:off x="3157220" y="791210"/>
            <a:ext cx="2141220" cy="2774950"/>
          </a:xfrm>
          <a:prstGeom prst="wedgeRoundRectCallout">
            <a:avLst>
              <a:gd name="adj1" fmla="val -41518"/>
              <a:gd name="adj2" fmla="val 67025"/>
              <a:gd name="adj3" fmla="val 16667"/>
            </a:avLst>
          </a:prstGeom>
          <a:noFill/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endParaRPr lang="zh-CN" altLang="zh-CN" sz="1800" b="0" i="0" dirty="0">
              <a:latin typeface="Arial" panose="020B0604020202020204" pitchFamily="34" charset="0"/>
            </a:endParaRPr>
          </a:p>
        </p:txBody>
      </p:sp>
      <p:sp>
        <p:nvSpPr>
          <p:cNvPr id="96268" name="文本框 96267"/>
          <p:cNvSpPr txBox="1"/>
          <p:nvPr/>
        </p:nvSpPr>
        <p:spPr>
          <a:xfrm>
            <a:off x="3157220" y="915670"/>
            <a:ext cx="214122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200" b="1" i="0" dirty="0">
                <a:latin typeface="Times New Roman" panose="02020603050405020304" pitchFamily="18" charset="0"/>
              </a:rPr>
              <a:t>They are  going to _______</a:t>
            </a:r>
          </a:p>
          <a:p>
            <a:pPr eaLnBrk="1" hangingPunct="1"/>
            <a:r>
              <a:rPr lang="en-US" altLang="zh-CN" sz="3200" b="1" i="0" dirty="0">
                <a:latin typeface="Times New Roman" panose="02020603050405020304" pitchFamily="18" charset="0"/>
              </a:rPr>
              <a:t>__</a:t>
            </a:r>
            <a:r>
              <a:rPr lang="en-US" altLang="zh-CN" sz="3200" b="1" dirty="0">
                <a:latin typeface="Times New Roman" panose="02020603050405020304" pitchFamily="18" charset="0"/>
                <a:sym typeface="+mn-ea"/>
              </a:rPr>
              <a:t>______</a:t>
            </a:r>
            <a:r>
              <a:rPr lang="en-US" altLang="zh-CN" sz="3200" b="1" i="0" dirty="0">
                <a:latin typeface="Times New Roman" panose="02020603050405020304" pitchFamily="18" charset="0"/>
              </a:rPr>
              <a:t>_</a:t>
            </a:r>
          </a:p>
          <a:p>
            <a:pPr eaLnBrk="1" hangingPunct="1"/>
            <a:r>
              <a:rPr lang="en-US" altLang="zh-CN" sz="3200" b="1" dirty="0">
                <a:latin typeface="Times New Roman" panose="02020603050405020304" pitchFamily="18" charset="0"/>
                <a:sym typeface="+mn-ea"/>
              </a:rPr>
              <a:t>_______</a:t>
            </a:r>
            <a:r>
              <a:rPr lang="en-US" altLang="zh-CN" sz="3200" b="1" i="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8020" y="4103370"/>
            <a:ext cx="4034155" cy="2189480"/>
          </a:xfrm>
          <a:prstGeom prst="rect">
            <a:avLst/>
          </a:prstGeom>
        </p:spPr>
      </p:pic>
      <p:sp>
        <p:nvSpPr>
          <p:cNvPr id="96275" name="矩形 96274"/>
          <p:cNvSpPr/>
          <p:nvPr/>
        </p:nvSpPr>
        <p:spPr>
          <a:xfrm>
            <a:off x="3127514" y="1616350"/>
            <a:ext cx="2663825" cy="187852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0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 with</a:t>
            </a:r>
          </a:p>
          <a:p>
            <a:pPr algn="l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housework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8325" y="794385"/>
            <a:ext cx="2891155" cy="114681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7" grpId="0" bldLvl="0" animBg="1"/>
      <p:bldP spid="96268" grpId="0"/>
      <p:bldP spid="962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07[57J6L9`42D]R0IYA]KN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745" y="1515745"/>
            <a:ext cx="3143250" cy="457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3" descr="3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00500" y="3359150"/>
            <a:ext cx="1143000" cy="1104900"/>
          </a:xfrm>
        </p:spPr>
      </p:pic>
      <p:sp>
        <p:nvSpPr>
          <p:cNvPr id="96266" name="文本框 96265"/>
          <p:cNvSpPr txBox="1"/>
          <p:nvPr/>
        </p:nvSpPr>
        <p:spPr>
          <a:xfrm>
            <a:off x="304800" y="794385"/>
            <a:ext cx="2574925" cy="20621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3200" b="1" i="0" dirty="0">
                <a:solidFill>
                  <a:srgbClr val="00008E"/>
                </a:solidFill>
                <a:latin typeface="Times New Roman" panose="02020603050405020304" pitchFamily="18" charset="0"/>
              </a:rPr>
              <a:t>What is Tiantian going to do this </a:t>
            </a:r>
            <a:r>
              <a:rPr lang="en-US" altLang="zh-CN" sz="3200" b="1" i="0" dirty="0" smtClean="0">
                <a:solidFill>
                  <a:srgbClr val="00008E"/>
                </a:solidFill>
                <a:latin typeface="Times New Roman" panose="02020603050405020304" pitchFamily="18" charset="0"/>
              </a:rPr>
              <a:t>weekend?</a:t>
            </a:r>
            <a:endParaRPr lang="en-US" altLang="zh-CN" sz="3200" b="1" i="0" dirty="0">
              <a:solidFill>
                <a:srgbClr val="00008E"/>
              </a:solidFill>
              <a:latin typeface="Times New Roman" panose="02020603050405020304" pitchFamily="18" charset="0"/>
            </a:endParaRPr>
          </a:p>
        </p:txBody>
      </p:sp>
      <p:sp>
        <p:nvSpPr>
          <p:cNvPr id="96268" name="文本框 96267"/>
          <p:cNvSpPr txBox="1"/>
          <p:nvPr/>
        </p:nvSpPr>
        <p:spPr>
          <a:xfrm>
            <a:off x="3157220" y="915670"/>
            <a:ext cx="2141220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3200" b="1" i="0" dirty="0">
                <a:latin typeface="Times New Roman" panose="02020603050405020304" pitchFamily="18" charset="0"/>
              </a:rPr>
              <a:t>He is   going to _______</a:t>
            </a:r>
          </a:p>
          <a:p>
            <a:pPr eaLnBrk="1" hangingPunct="1"/>
            <a:r>
              <a:rPr lang="en-US" altLang="zh-CN" sz="3200" b="1" i="0" dirty="0">
                <a:latin typeface="Times New Roman" panose="02020603050405020304" pitchFamily="18" charset="0"/>
              </a:rPr>
              <a:t>__</a:t>
            </a:r>
            <a:r>
              <a:rPr lang="en-US" altLang="zh-CN" sz="3200" b="1" dirty="0">
                <a:latin typeface="Times New Roman" panose="02020603050405020304" pitchFamily="18" charset="0"/>
                <a:sym typeface="+mn-ea"/>
              </a:rPr>
              <a:t>______</a:t>
            </a:r>
            <a:r>
              <a:rPr lang="en-US" altLang="zh-CN" sz="3200" b="1" i="0" dirty="0">
                <a:latin typeface="Times New Roman" panose="02020603050405020304" pitchFamily="18" charset="0"/>
              </a:rPr>
              <a:t>_</a:t>
            </a:r>
          </a:p>
          <a:p>
            <a:pPr eaLnBrk="1" hangingPunct="1"/>
            <a:r>
              <a:rPr lang="en-US" altLang="zh-CN" sz="3200" b="1" i="0" dirty="0">
                <a:solidFill>
                  <a:srgbClr val="F24528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68020" y="4103370"/>
            <a:ext cx="4034155" cy="2189480"/>
          </a:xfrm>
          <a:prstGeom prst="rect">
            <a:avLst/>
          </a:prstGeom>
        </p:spPr>
      </p:pic>
      <p:sp>
        <p:nvSpPr>
          <p:cNvPr id="96275" name="矩形 96274"/>
          <p:cNvSpPr/>
          <p:nvPr/>
        </p:nvSpPr>
        <p:spPr>
          <a:xfrm>
            <a:off x="3077707" y="1728884"/>
            <a:ext cx="1955165" cy="12657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i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clean the</a:t>
            </a:r>
          </a:p>
          <a:p>
            <a:pPr algn="l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room</a:t>
            </a:r>
            <a:endParaRPr lang="zh-CN" altLang="zh-CN" sz="3200" b="1" i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6265" name="圆角矩形标注 96264"/>
          <p:cNvSpPr/>
          <p:nvPr/>
        </p:nvSpPr>
        <p:spPr>
          <a:xfrm>
            <a:off x="374650" y="794385"/>
            <a:ext cx="2652395" cy="2553970"/>
          </a:xfrm>
          <a:prstGeom prst="wedgeRoundRectCallout">
            <a:avLst>
              <a:gd name="adj1" fmla="val 83"/>
              <a:gd name="adj2" fmla="val 77001"/>
              <a:gd name="adj3" fmla="val 16667"/>
            </a:avLst>
          </a:prstGeom>
          <a:noFill/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endParaRPr lang="zh-CN" altLang="zh-CN" sz="1800" b="0" i="0" dirty="0">
              <a:latin typeface="Arial" panose="020B0604020202020204" pitchFamily="34" charset="0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2600629" y="3839210"/>
            <a:ext cx="2141220" cy="2774950"/>
          </a:xfrm>
          <a:prstGeom prst="wedgeRoundRectCallout">
            <a:avLst>
              <a:gd name="adj1" fmla="val -41518"/>
              <a:gd name="adj2" fmla="val 67025"/>
              <a:gd name="adj3" fmla="val 16667"/>
            </a:avLst>
          </a:prstGeom>
          <a:noFill/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endParaRPr lang="zh-CN" altLang="zh-CN" sz="1800" b="0" i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6" grpId="0"/>
      <p:bldP spid="96268" grpId="0"/>
      <p:bldP spid="96275" grpId="0"/>
      <p:bldP spid="96265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185" y="755015"/>
            <a:ext cx="5195888" cy="3467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3" descr="38"/>
          <p:cNvPicPr>
            <a:picLocks noGrp="1" noChangeAspect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755650"/>
            <a:ext cx="2093913" cy="3197225"/>
          </a:xfr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15" y="877570"/>
            <a:ext cx="2428875" cy="3380740"/>
          </a:xfrm>
          <a:prstGeom prst="rect">
            <a:avLst/>
          </a:prstGeom>
        </p:spPr>
      </p:pic>
      <p:sp>
        <p:nvSpPr>
          <p:cNvPr id="4098" name="Rectangle 5"/>
          <p:cNvSpPr/>
          <p:nvPr/>
        </p:nvSpPr>
        <p:spPr>
          <a:xfrm>
            <a:off x="204717" y="4600566"/>
            <a:ext cx="8734567" cy="13087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none" anchor="ctr"/>
          <a:lstStyle/>
          <a:p>
            <a:pPr algn="l">
              <a:lnSpc>
                <a:spcPct val="150000"/>
              </a:lnSpc>
              <a:buFont typeface="Webdings" panose="05030102010509060703" pitchFamily="18" charset="2"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 am going to 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________________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with my parents </a:t>
            </a:r>
            <a:endParaRPr lang="en-US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Font typeface="Webdings" panose="05030102010509060703" pitchFamily="18" charset="2"/>
              <a:buNone/>
            </a:pP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and my 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grandparents at home this weekend.          </a:t>
            </a:r>
          </a:p>
        </p:txBody>
      </p:sp>
      <p:sp>
        <p:nvSpPr>
          <p:cNvPr id="10244" name="Text Box 9"/>
          <p:cNvSpPr txBox="1"/>
          <p:nvPr/>
        </p:nvSpPr>
        <p:spPr>
          <a:xfrm>
            <a:off x="3064481" y="4614213"/>
            <a:ext cx="2640283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watch TV</a:t>
            </a: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D:\科大讯飞\资源库\2014 暑期 平台资源\重庆大学（三起）5、6\重庆大学（三起）五年级上册（2013年新编）\Unit 1 Days of a Week\Lesson 2\素材\read a book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7825" y="757555"/>
            <a:ext cx="5142230" cy="3982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5" name="Picture 5" descr="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315" y="2648585"/>
            <a:ext cx="4015740" cy="20910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6" name="Text Box 6"/>
          <p:cNvSpPr txBox="1"/>
          <p:nvPr/>
        </p:nvSpPr>
        <p:spPr>
          <a:xfrm>
            <a:off x="377825" y="5096510"/>
            <a:ext cx="8108950" cy="1076325"/>
          </a:xfrm>
          <a:prstGeom prst="rect">
            <a:avLst/>
          </a:prstGeom>
          <a:solidFill>
            <a:srgbClr val="C1F89D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best friend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going to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________________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next weekend.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8850" y="977900"/>
            <a:ext cx="2447925" cy="3761740"/>
          </a:xfrm>
          <a:prstGeom prst="rect">
            <a:avLst/>
          </a:prstGeom>
        </p:spPr>
      </p:pic>
      <p:sp>
        <p:nvSpPr>
          <p:cNvPr id="10244" name="Text Box 9"/>
          <p:cNvSpPr txBox="1"/>
          <p:nvPr/>
        </p:nvSpPr>
        <p:spPr>
          <a:xfrm>
            <a:off x="4959985" y="5096510"/>
            <a:ext cx="40500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English books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bldLvl="0" animBg="1"/>
      <p:bldP spid="102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1"/>
          <p:cNvSpPr txBox="1"/>
          <p:nvPr/>
        </p:nvSpPr>
        <p:spPr>
          <a:xfrm>
            <a:off x="1787525" y="395288"/>
            <a:ext cx="6108700" cy="768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4400" b="1" dirty="0">
                <a:solidFill>
                  <a:srgbClr val="E816A5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Words and expressions</a:t>
            </a:r>
          </a:p>
        </p:txBody>
      </p:sp>
      <p:sp>
        <p:nvSpPr>
          <p:cNvPr id="5124" name="Text Box 5"/>
          <p:cNvSpPr txBox="1"/>
          <p:nvPr/>
        </p:nvSpPr>
        <p:spPr>
          <a:xfrm>
            <a:off x="739140" y="1235075"/>
            <a:ext cx="3570288" cy="526224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phone</a:t>
            </a:r>
          </a:p>
          <a:p>
            <a:pPr algn="r"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bookworm</a:t>
            </a:r>
          </a:p>
          <a:p>
            <a:pPr algn="r"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anything</a:t>
            </a:r>
          </a:p>
          <a:p>
            <a:pPr algn="r"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grocery</a:t>
            </a:r>
          </a:p>
          <a:p>
            <a:pPr algn="r">
              <a:lnSpc>
                <a:spcPct val="15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expensive</a:t>
            </a:r>
          </a:p>
          <a:p>
            <a:pPr algn="r">
              <a:lnSpc>
                <a:spcPct val="150000"/>
              </a:lnSpc>
            </a:pPr>
            <a:r>
              <a:rPr lang="zh-CN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宋体" panose="02010600030101010101" pitchFamily="2" charset="-122"/>
              </a:rPr>
              <a:t>talk to sb.</a:t>
            </a:r>
          </a:p>
          <a:p>
            <a:pPr algn="r">
              <a:lnSpc>
                <a:spcPct val="150000"/>
              </a:lnSpc>
            </a:pPr>
            <a:r>
              <a:rPr lang="zh-CN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楷体_GB2312" panose="02010609030101010101" pitchFamily="49" charset="-122"/>
                <a:sym typeface="宋体" panose="02010600030101010101" pitchFamily="2" charset="-122"/>
              </a:rPr>
              <a:t> read stories </a:t>
            </a:r>
            <a:r>
              <a:rPr lang="zh-CN" altLang="zh-CN" sz="3200" b="1" dirty="0">
                <a:latin typeface="Times New Roman" panose="02020603050405020304" pitchFamily="18" charset="0"/>
                <a:ea typeface="楷体_GB2312" panose="02010609030101010101" pitchFamily="49" charset="-122"/>
                <a:sym typeface="宋体" panose="02010600030101010101" pitchFamily="2" charset="-122"/>
              </a:rPr>
              <a:t>    </a:t>
            </a:r>
            <a:endParaRPr lang="zh-CN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2" name="Text Box 5"/>
          <p:cNvSpPr txBox="1"/>
          <p:nvPr/>
        </p:nvSpPr>
        <p:spPr>
          <a:xfrm>
            <a:off x="4426585" y="1235075"/>
            <a:ext cx="4198938" cy="5330190"/>
          </a:xfrm>
          <a:prstGeom prst="rect">
            <a:avLst/>
          </a:prstGeom>
          <a:solidFill>
            <a:srgbClr val="C4E59D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5000"/>
              </a:lnSpc>
              <a:spcAft>
                <a:spcPts val="0"/>
              </a:spcAft>
            </a:pPr>
            <a:r>
              <a:rPr lang="en-US" altLang="zh-CN" sz="3200" b="1" i="1" noProof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n.</a:t>
            </a:r>
            <a:r>
              <a:rPr lang="en-US" altLang="zh-CN" sz="3200" b="1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电话  </a:t>
            </a:r>
            <a:r>
              <a:rPr lang="en-US" altLang="zh-CN" sz="3200" b="1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v.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打电话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n. 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书迷；书虫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pron.  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任何事物；某事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n. 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杂货</a:t>
            </a:r>
          </a:p>
          <a:p>
            <a:pPr marL="0" marR="0" lvl="0" indent="0" algn="l" defTabSz="914400" rtl="0" eaLnBrk="1" fontAlgn="base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1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adj.</a:t>
            </a:r>
            <a:r>
              <a:rPr lang="zh-CN" altLang="en-US" sz="3200" b="1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昂贵的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和某人谈话</a:t>
            </a:r>
          </a:p>
          <a:p>
            <a:pPr marL="0" marR="0" lvl="0" indent="0" algn="l" defTabSz="914400" rtl="0" eaLnBrk="1" fontAlgn="base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Times New Roman" panose="02020603050405020304" pitchFamily="18" charset="0"/>
                <a:sym typeface="宋体" panose="02010600030101010101" pitchFamily="2" charset="-122"/>
              </a:rPr>
              <a:t>读故事</a:t>
            </a:r>
            <a:r>
              <a:rPr lang="zh-CN" altLang="zh-C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sym typeface="宋体" panose="02010600030101010101" pitchFamily="2" charset="-122"/>
              </a:rPr>
              <a:t>   </a:t>
            </a:r>
            <a:endParaRPr lang="zh-CN" altLang="zh-C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ldLvl="0" animBg="1"/>
      <p:bldP spid="2" grpId="0" bldLvl="0" animBg="1"/>
    </p:bldLst>
  </p:timing>
</p:sld>
</file>

<file path=ppt/theme/theme1.xml><?xml version="1.0" encoding="utf-8"?>
<a:theme xmlns:a="http://schemas.openxmlformats.org/drawingml/2006/main" name="WWW.2PPT.COM">
  <a:themeElements>
    <a:clrScheme name="让PPT飞起来丨pptshare.qzone.qq.com 4">
      <a:dk1>
        <a:srgbClr val="000000"/>
      </a:dk1>
      <a:lt1>
        <a:srgbClr val="FFFFFF"/>
      </a:lt1>
      <a:dk2>
        <a:srgbClr val="FFFFFF"/>
      </a:dk2>
      <a:lt2>
        <a:srgbClr val="B2B2B2"/>
      </a:lt2>
      <a:accent1>
        <a:srgbClr val="3399FF"/>
      </a:accent1>
      <a:accent2>
        <a:srgbClr val="0875F8"/>
      </a:accent2>
      <a:accent3>
        <a:srgbClr val="FFFFFF"/>
      </a:accent3>
      <a:accent4>
        <a:srgbClr val="000000"/>
      </a:accent4>
      <a:accent5>
        <a:srgbClr val="ADCAFF"/>
      </a:accent5>
      <a:accent6>
        <a:srgbClr val="0669E1"/>
      </a:accent6>
      <a:hlink>
        <a:srgbClr val="0E58C4"/>
      </a:hlink>
      <a:folHlink>
        <a:srgbClr val="B2B2B2"/>
      </a:folHlink>
    </a:clrScheme>
    <a:fontScheme name="让PPT飞起来丨pptshare.qzone.qq.com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让PPT飞起来丨pptshare.qzone.qq.com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2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3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B2B2B2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让PPT飞起来丨pptshare.qzone.qq.com 4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3399FF"/>
        </a:accent1>
        <a:accent2>
          <a:srgbClr val="0875F8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0669E1"/>
        </a:accent6>
        <a:hlink>
          <a:srgbClr val="0E58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主题51</Template>
  <TotalTime>0</TotalTime>
  <Words>2921</Words>
  <Application>Microsoft Office PowerPoint</Application>
  <PresentationFormat>全屏显示(4:3)</PresentationFormat>
  <Paragraphs>355</Paragraphs>
  <Slides>43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9" baseType="lpstr">
      <vt:lpstr>方正姚体</vt:lpstr>
      <vt:lpstr>仿宋_GB2312</vt:lpstr>
      <vt:lpstr>黑体</vt:lpstr>
      <vt:lpstr>华文琥珀</vt:lpstr>
      <vt:lpstr>华文细黑</vt:lpstr>
      <vt:lpstr>华文新魏</vt:lpstr>
      <vt:lpstr>楷体_GB2312</vt:lpstr>
      <vt:lpstr>宋体</vt:lpstr>
      <vt:lpstr>微软雅黑</vt:lpstr>
      <vt:lpstr>Arial</vt:lpstr>
      <vt:lpstr>Calibri</vt:lpstr>
      <vt:lpstr>Symbol</vt:lpstr>
      <vt:lpstr>Times New Roman</vt:lpstr>
      <vt:lpstr>Webdings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Read and then answer according to the passage.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Let's Do Some Activity! Watch  &amp; Talk.                      Ms. Liu’s To-Do List</vt:lpstr>
      <vt:lpstr>But he never does it.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2018-05-17T01:32:00Z</dcterms:created>
  <dcterms:modified xsi:type="dcterms:W3CDTF">2023-01-16T16:44:29Z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2052-11.1.0.11294</vt:lpwstr>
  </property>
  <property fmtid="{D5CDD505-2E9C-101B-9397-08002B2CF9AE}" pid="4" name="ICV">
    <vt:lpwstr>1A2A178EC1D54387936077F7862625C9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