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02" r:id="rId2"/>
    <p:sldId id="351" r:id="rId3"/>
    <p:sldId id="363" r:id="rId4"/>
    <p:sldId id="364" r:id="rId5"/>
    <p:sldId id="372" r:id="rId6"/>
    <p:sldId id="365" r:id="rId7"/>
    <p:sldId id="373" r:id="rId8"/>
    <p:sldId id="366" r:id="rId9"/>
    <p:sldId id="367" r:id="rId10"/>
    <p:sldId id="369" r:id="rId11"/>
    <p:sldId id="370" r:id="rId12"/>
    <p:sldId id="368" r:id="rId13"/>
    <p:sldId id="371" r:id="rId14"/>
    <p:sldId id="375" r:id="rId15"/>
    <p:sldId id="379" r:id="rId16"/>
    <p:sldId id="376" r:id="rId17"/>
    <p:sldId id="381" r:id="rId18"/>
    <p:sldId id="380" r:id="rId19"/>
    <p:sldId id="383" r:id="rId20"/>
    <p:sldId id="382" r:id="rId21"/>
    <p:sldId id="384" r:id="rId22"/>
    <p:sldId id="385" r:id="rId23"/>
    <p:sldId id="386" r:id="rId24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242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1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84" y="-7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EE7D741-C41D-4B6E-8E61-82F239C0D0E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D5F5E49-A3AD-4F67-A47E-4ECE978D7E1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54B8B9-C7A7-4DAB-8129-D4B3C423FAE2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10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11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12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13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14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15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16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17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18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19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2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20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21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22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23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3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4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5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6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7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8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id-ID" altLang="zh-CN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1E936-8897-4AD1-AD87-33571369BBC6}" type="slidenum">
              <a:rPr lang="en-US" altLang="zh-CN" sz="1200">
                <a:latin typeface="Calibri" panose="020F0502020204030204" pitchFamily="34" charset="0"/>
              </a:rPr>
              <a:t>9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8D408-7E2F-45B7-90DF-062F73DD824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69676-5791-43AA-873D-ECEFB98B769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3" y="740573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4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595E4-3C2A-4F94-8BBA-1D4EA5F0BC9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35E53-30E4-49D7-91FA-66BC8D55BE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3" y="740573"/>
            <a:ext cx="4629151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4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0C2C2-D9D4-42FD-B0CE-0309573525D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B8E53-E949-4657-A18E-14D5FA8A56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11B10-D8F0-49F6-B67D-296F167D6F6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EE988-D6B3-43AC-8008-35B3F4F542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8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8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A4946-C6B6-4800-863B-EA4D513A6D0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E5A9B-89F5-474B-96C9-9E100A50097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7765" y="327029"/>
            <a:ext cx="2495551" cy="479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5040317"/>
            <a:ext cx="9144000" cy="104775"/>
          </a:xfrm>
          <a:prstGeom prst="rect">
            <a:avLst/>
          </a:prstGeom>
          <a:solidFill>
            <a:srgbClr val="06417E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ransition spd="slow" advTm="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0" y="4894263"/>
            <a:ext cx="9144000" cy="0"/>
          </a:xfrm>
          <a:prstGeom prst="line">
            <a:avLst/>
          </a:prstGeom>
          <a:ln w="19050">
            <a:solidFill>
              <a:srgbClr val="00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7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1953" y="266704"/>
            <a:ext cx="8150225" cy="49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 userDrawn="1"/>
        </p:nvSpPr>
        <p:spPr>
          <a:xfrm>
            <a:off x="0" y="4"/>
            <a:ext cx="9144000" cy="519113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 userDrawn="1"/>
        </p:nvSpPr>
        <p:spPr>
          <a:xfrm>
            <a:off x="0" y="4948238"/>
            <a:ext cx="9144000" cy="196850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pic>
        <p:nvPicPr>
          <p:cNvPr id="7" name="图片 11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40652" y="100017"/>
            <a:ext cx="1133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 userDrawn="1"/>
        </p:nvSpPr>
        <p:spPr>
          <a:xfrm>
            <a:off x="146051" y="114303"/>
            <a:ext cx="2159000" cy="323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单击此处输入文本内容</a:t>
            </a:r>
          </a:p>
        </p:txBody>
      </p:sp>
    </p:spTree>
  </p:cSld>
  <p:clrMapOvr>
    <a:masterClrMapping/>
  </p:clrMapOvr>
  <p:transition spd="slow" advTm="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0" y="4894263"/>
            <a:ext cx="9144000" cy="0"/>
          </a:xfrm>
          <a:prstGeom prst="line">
            <a:avLst/>
          </a:prstGeom>
          <a:ln w="19050">
            <a:solidFill>
              <a:srgbClr val="00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7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1953" y="266704"/>
            <a:ext cx="8150225" cy="49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 userDrawn="1"/>
        </p:nvSpPr>
        <p:spPr>
          <a:xfrm>
            <a:off x="0" y="4"/>
            <a:ext cx="9144000" cy="519113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 userDrawn="1"/>
        </p:nvSpPr>
        <p:spPr>
          <a:xfrm>
            <a:off x="0" y="4948238"/>
            <a:ext cx="9144000" cy="196850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pic>
        <p:nvPicPr>
          <p:cNvPr id="7" name="图片 11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40652" y="100017"/>
            <a:ext cx="1133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 userDrawn="1"/>
        </p:nvSpPr>
        <p:spPr>
          <a:xfrm>
            <a:off x="146051" y="114303"/>
            <a:ext cx="2159000" cy="323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单击此处输入文本内容</a:t>
            </a:r>
          </a:p>
        </p:txBody>
      </p:sp>
    </p:spTree>
  </p:cSld>
  <p:clrMapOvr>
    <a:masterClrMapping/>
  </p:clrMapOvr>
  <p:transition spd="slow" advTm="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0" y="4894263"/>
            <a:ext cx="9144000" cy="0"/>
          </a:xfrm>
          <a:prstGeom prst="line">
            <a:avLst/>
          </a:prstGeom>
          <a:ln w="19050">
            <a:solidFill>
              <a:srgbClr val="00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7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1953" y="266704"/>
            <a:ext cx="8150225" cy="49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 userDrawn="1"/>
        </p:nvSpPr>
        <p:spPr>
          <a:xfrm>
            <a:off x="0" y="4"/>
            <a:ext cx="9144000" cy="519113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 userDrawn="1"/>
        </p:nvSpPr>
        <p:spPr>
          <a:xfrm>
            <a:off x="0" y="4948238"/>
            <a:ext cx="9144000" cy="196850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pic>
        <p:nvPicPr>
          <p:cNvPr id="7" name="图片 11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40652" y="100017"/>
            <a:ext cx="1133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 userDrawn="1"/>
        </p:nvSpPr>
        <p:spPr>
          <a:xfrm>
            <a:off x="146051" y="114303"/>
            <a:ext cx="2159000" cy="323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单击此处输入文本内容</a:t>
            </a:r>
          </a:p>
        </p:txBody>
      </p:sp>
    </p:spTree>
  </p:cSld>
  <p:clrMapOvr>
    <a:masterClrMapping/>
  </p:clrMapOvr>
  <p:transition spd="slow" advTm="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>
            <a:grpSpLocks noChangeAspect="1"/>
          </p:cNvGrpSpPr>
          <p:nvPr userDrawn="1"/>
        </p:nvGrpSpPr>
        <p:grpSpPr>
          <a:xfrm>
            <a:off x="3" y="206343"/>
            <a:ext cx="214975" cy="360000"/>
            <a:chOff x="194371" y="217201"/>
            <a:chExt cx="237165" cy="468000"/>
          </a:xfrm>
          <a:solidFill>
            <a:srgbClr val="7CC144"/>
          </a:solidFill>
        </p:grpSpPr>
        <p:sp>
          <p:nvSpPr>
            <p:cNvPr id="4" name="矩形 3"/>
            <p:cNvSpPr/>
            <p:nvPr/>
          </p:nvSpPr>
          <p:spPr>
            <a:xfrm>
              <a:off x="194371" y="217201"/>
              <a:ext cx="144016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/>
            </a:p>
          </p:txBody>
        </p:sp>
        <p:sp>
          <p:nvSpPr>
            <p:cNvPr id="5" name="矩形 4"/>
            <p:cNvSpPr/>
            <p:nvPr/>
          </p:nvSpPr>
          <p:spPr>
            <a:xfrm>
              <a:off x="395536" y="217201"/>
              <a:ext cx="36000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/>
            </a:p>
          </p:txBody>
        </p:sp>
      </p:grpSp>
      <p:sp>
        <p:nvSpPr>
          <p:cNvPr id="6" name="矩形 5"/>
          <p:cNvSpPr/>
          <p:nvPr userDrawn="1"/>
        </p:nvSpPr>
        <p:spPr>
          <a:xfrm>
            <a:off x="0" y="5056188"/>
            <a:ext cx="9144000" cy="107950"/>
          </a:xfrm>
          <a:prstGeom prst="rect">
            <a:avLst/>
          </a:prstGeom>
          <a:solidFill>
            <a:srgbClr val="7CC1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7" name="文本框 6"/>
          <p:cNvSpPr txBox="1">
            <a:spLocks noChangeArrowheads="1"/>
          </p:cNvSpPr>
          <p:nvPr userDrawn="1"/>
        </p:nvSpPr>
        <p:spPr bwMode="auto">
          <a:xfrm>
            <a:off x="198441" y="217491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eaLnBrk="1" hangingPunct="1"/>
            <a:r>
              <a:rPr lang="zh-CN" altLang="en-US" sz="1800">
                <a:latin typeface="方正正黑简体" pitchFamily="2" charset="-122"/>
                <a:ea typeface="方正正黑简体" pitchFamily="2" charset="-122"/>
              </a:rPr>
              <a:t>点击添加标题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392424" y="1234440"/>
            <a:ext cx="2359152" cy="1495044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endParaRPr lang="id-ID" noProof="0" dirty="0"/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77788" y="-68263"/>
            <a:ext cx="9299576" cy="526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7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1151" y="277817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9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831141" y="223838"/>
            <a:ext cx="1023937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0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411164" y="3883025"/>
            <a:ext cx="1517651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11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7561263" y="4276725"/>
            <a:ext cx="1293812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9144000" cy="700088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pic>
        <p:nvPicPr>
          <p:cNvPr id="3" name="图片 7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91" y="-20638"/>
            <a:ext cx="17049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8"/>
          <p:cNvSpPr>
            <a:spLocks noChangeArrowheads="1"/>
          </p:cNvSpPr>
          <p:nvPr userDrawn="1"/>
        </p:nvSpPr>
        <p:spPr bwMode="auto">
          <a:xfrm>
            <a:off x="6477002" y="176216"/>
            <a:ext cx="9028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eaLnBrk="1" hangingPunct="1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8564565" y="258763"/>
            <a:ext cx="184151" cy="13811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8329613" y="258763"/>
            <a:ext cx="182563" cy="13811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8097839" y="258763"/>
            <a:ext cx="184151" cy="13811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7861302" y="258763"/>
            <a:ext cx="184151" cy="13811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7626351" y="258763"/>
            <a:ext cx="184151" cy="13811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7383465" y="258763"/>
            <a:ext cx="184151" cy="13811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77788" y="-68263"/>
            <a:ext cx="9299576" cy="526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831141" y="223838"/>
            <a:ext cx="1023937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8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11164" y="3883025"/>
            <a:ext cx="1517651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9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561263" y="4276725"/>
            <a:ext cx="1293812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77788" y="-68263"/>
            <a:ext cx="9299576" cy="526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831141" y="223838"/>
            <a:ext cx="1023937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77788" y="-68263"/>
            <a:ext cx="9299576" cy="526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282308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263E2-F116-4544-8122-07A3015CF18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1BE8D-4925-4B4E-A50A-1B748AE8AC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6FD8-9D11-48A0-98D5-DE3FB141D7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7FACA-D44D-4B37-8180-654FA60E3E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1878807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8ED01-6607-4601-A7F6-53F122123E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5B62F-0593-4F2C-AD9D-39ED8564B8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2E650-171F-4ABE-90E3-F2286738107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94C69-65A3-44F0-A9D8-A5CF01EEDF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1" y="274642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7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D509109-A767-4CF6-B71B-4B1110F0C52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4767267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67267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226B189-A672-4007-8ED3-33CEB473DA3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ransition spd="slow" advTm="0">
    <p:fade/>
  </p:transition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1" y="906464"/>
            <a:ext cx="5048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1014" y="776288"/>
            <a:ext cx="377825" cy="26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4900" y="327026"/>
            <a:ext cx="6842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15250" y="295278"/>
            <a:ext cx="1087439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39037" y="3857625"/>
            <a:ext cx="1263651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直接连接符 47"/>
          <p:cNvCxnSpPr/>
          <p:nvPr/>
        </p:nvCxnSpPr>
        <p:spPr>
          <a:xfrm flipV="1">
            <a:off x="1933577" y="3219450"/>
            <a:ext cx="5387975" cy="0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outerShdw blurRad="101600" dist="63500" dir="2700000" algn="tl" rotWithShape="0">
              <a:prstClr val="black">
                <a:alpha val="5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3539" y="3662364"/>
            <a:ext cx="1801812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Group 4"/>
          <p:cNvGrpSpPr>
            <a:grpSpLocks noChangeAspect="1"/>
          </p:cNvGrpSpPr>
          <p:nvPr/>
        </p:nvGrpSpPr>
        <p:grpSpPr bwMode="auto">
          <a:xfrm>
            <a:off x="1789113" y="2916238"/>
            <a:ext cx="449263" cy="292100"/>
            <a:chOff x="2432" y="1329"/>
            <a:chExt cx="657" cy="426"/>
          </a:xfrm>
        </p:grpSpPr>
        <p:sp>
          <p:nvSpPr>
            <p:cNvPr id="2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34" y="1329"/>
              <a:ext cx="652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52" name="Freeform 5"/>
            <p:cNvSpPr/>
            <p:nvPr/>
          </p:nvSpPr>
          <p:spPr bwMode="auto">
            <a:xfrm>
              <a:off x="2478" y="1329"/>
              <a:ext cx="611" cy="424"/>
            </a:xfrm>
            <a:custGeom>
              <a:avLst/>
              <a:gdLst>
                <a:gd name="T0" fmla="*/ 315 w 351"/>
                <a:gd name="T1" fmla="*/ 0 h 242"/>
                <a:gd name="T2" fmla="*/ 292 w 351"/>
                <a:gd name="T3" fmla="*/ 9 h 242"/>
                <a:gd name="T4" fmla="*/ 291 w 351"/>
                <a:gd name="T5" fmla="*/ 10 h 242"/>
                <a:gd name="T6" fmla="*/ 309 w 351"/>
                <a:gd name="T7" fmla="*/ 3 h 242"/>
                <a:gd name="T8" fmla="*/ 310 w 351"/>
                <a:gd name="T9" fmla="*/ 4 h 242"/>
                <a:gd name="T10" fmla="*/ 317 w 351"/>
                <a:gd name="T11" fmla="*/ 10 h 242"/>
                <a:gd name="T12" fmla="*/ 325 w 351"/>
                <a:gd name="T13" fmla="*/ 27 h 242"/>
                <a:gd name="T14" fmla="*/ 336 w 351"/>
                <a:gd name="T15" fmla="*/ 59 h 242"/>
                <a:gd name="T16" fmla="*/ 268 w 351"/>
                <a:gd name="T17" fmla="*/ 95 h 242"/>
                <a:gd name="T18" fmla="*/ 267 w 351"/>
                <a:gd name="T19" fmla="*/ 95 h 242"/>
                <a:gd name="T20" fmla="*/ 267 w 351"/>
                <a:gd name="T21" fmla="*/ 95 h 242"/>
                <a:gd name="T22" fmla="*/ 24 w 351"/>
                <a:gd name="T23" fmla="*/ 219 h 242"/>
                <a:gd name="T24" fmla="*/ 2 w 351"/>
                <a:gd name="T25" fmla="*/ 229 h 242"/>
                <a:gd name="T26" fmla="*/ 0 w 351"/>
                <a:gd name="T27" fmla="*/ 229 h 242"/>
                <a:gd name="T28" fmla="*/ 6 w 351"/>
                <a:gd name="T29" fmla="*/ 240 h 242"/>
                <a:gd name="T30" fmla="*/ 12 w 351"/>
                <a:gd name="T31" fmla="*/ 242 h 242"/>
                <a:gd name="T32" fmla="*/ 34 w 351"/>
                <a:gd name="T33" fmla="*/ 232 h 242"/>
                <a:gd name="T34" fmla="*/ 350 w 351"/>
                <a:gd name="T35" fmla="*/ 68 h 242"/>
                <a:gd name="T36" fmla="*/ 335 w 351"/>
                <a:gd name="T37" fmla="*/ 29 h 242"/>
                <a:gd name="T38" fmla="*/ 324 w 351"/>
                <a:gd name="T39" fmla="*/ 8 h 242"/>
                <a:gd name="T40" fmla="*/ 317 w 351"/>
                <a:gd name="T41" fmla="*/ 1 h 242"/>
                <a:gd name="T42" fmla="*/ 315 w 351"/>
                <a:gd name="T4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1" h="242">
                  <a:moveTo>
                    <a:pt x="315" y="0"/>
                  </a:moveTo>
                  <a:cubicBezTo>
                    <a:pt x="311" y="0"/>
                    <a:pt x="299" y="6"/>
                    <a:pt x="292" y="9"/>
                  </a:cubicBezTo>
                  <a:cubicBezTo>
                    <a:pt x="292" y="9"/>
                    <a:pt x="292" y="9"/>
                    <a:pt x="291" y="10"/>
                  </a:cubicBezTo>
                  <a:cubicBezTo>
                    <a:pt x="298" y="7"/>
                    <a:pt x="306" y="3"/>
                    <a:pt x="309" y="3"/>
                  </a:cubicBezTo>
                  <a:cubicBezTo>
                    <a:pt x="309" y="3"/>
                    <a:pt x="310" y="3"/>
                    <a:pt x="310" y="4"/>
                  </a:cubicBezTo>
                  <a:cubicBezTo>
                    <a:pt x="312" y="6"/>
                    <a:pt x="317" y="10"/>
                    <a:pt x="317" y="10"/>
                  </a:cubicBezTo>
                  <a:cubicBezTo>
                    <a:pt x="317" y="10"/>
                    <a:pt x="321" y="15"/>
                    <a:pt x="325" y="27"/>
                  </a:cubicBezTo>
                  <a:cubicBezTo>
                    <a:pt x="330" y="39"/>
                    <a:pt x="338" y="56"/>
                    <a:pt x="336" y="59"/>
                  </a:cubicBezTo>
                  <a:cubicBezTo>
                    <a:pt x="336" y="60"/>
                    <a:pt x="308" y="75"/>
                    <a:pt x="268" y="95"/>
                  </a:cubicBezTo>
                  <a:cubicBezTo>
                    <a:pt x="268" y="95"/>
                    <a:pt x="268" y="95"/>
                    <a:pt x="267" y="95"/>
                  </a:cubicBezTo>
                  <a:cubicBezTo>
                    <a:pt x="267" y="95"/>
                    <a:pt x="267" y="95"/>
                    <a:pt x="267" y="95"/>
                  </a:cubicBezTo>
                  <a:cubicBezTo>
                    <a:pt x="179" y="140"/>
                    <a:pt x="38" y="211"/>
                    <a:pt x="24" y="219"/>
                  </a:cubicBezTo>
                  <a:cubicBezTo>
                    <a:pt x="11" y="227"/>
                    <a:pt x="5" y="229"/>
                    <a:pt x="2" y="229"/>
                  </a:cubicBezTo>
                  <a:cubicBezTo>
                    <a:pt x="1" y="229"/>
                    <a:pt x="0" y="229"/>
                    <a:pt x="0" y="229"/>
                  </a:cubicBezTo>
                  <a:cubicBezTo>
                    <a:pt x="3" y="235"/>
                    <a:pt x="5" y="239"/>
                    <a:pt x="6" y="240"/>
                  </a:cubicBezTo>
                  <a:cubicBezTo>
                    <a:pt x="8" y="241"/>
                    <a:pt x="9" y="242"/>
                    <a:pt x="12" y="242"/>
                  </a:cubicBezTo>
                  <a:cubicBezTo>
                    <a:pt x="16" y="242"/>
                    <a:pt x="22" y="240"/>
                    <a:pt x="34" y="232"/>
                  </a:cubicBezTo>
                  <a:cubicBezTo>
                    <a:pt x="54" y="220"/>
                    <a:pt x="348" y="72"/>
                    <a:pt x="350" y="68"/>
                  </a:cubicBezTo>
                  <a:cubicBezTo>
                    <a:pt x="351" y="65"/>
                    <a:pt x="341" y="44"/>
                    <a:pt x="335" y="29"/>
                  </a:cubicBezTo>
                  <a:cubicBezTo>
                    <a:pt x="329" y="15"/>
                    <a:pt x="324" y="8"/>
                    <a:pt x="324" y="8"/>
                  </a:cubicBezTo>
                  <a:cubicBezTo>
                    <a:pt x="324" y="8"/>
                    <a:pt x="319" y="3"/>
                    <a:pt x="317" y="1"/>
                  </a:cubicBezTo>
                  <a:cubicBezTo>
                    <a:pt x="316" y="0"/>
                    <a:pt x="316" y="0"/>
                    <a:pt x="31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53" name="Freeform 6"/>
            <p:cNvSpPr/>
            <p:nvPr/>
          </p:nvSpPr>
          <p:spPr bwMode="auto">
            <a:xfrm>
              <a:off x="2432" y="1334"/>
              <a:ext cx="634" cy="401"/>
            </a:xfrm>
            <a:custGeom>
              <a:avLst/>
              <a:gdLst>
                <a:gd name="T0" fmla="*/ 3 w 364"/>
                <a:gd name="T1" fmla="*/ 171 h 229"/>
                <a:gd name="T2" fmla="*/ 3 w 364"/>
                <a:gd name="T3" fmla="*/ 182 h 229"/>
                <a:gd name="T4" fmla="*/ 23 w 364"/>
                <a:gd name="T5" fmla="*/ 225 h 229"/>
                <a:gd name="T6" fmla="*/ 50 w 364"/>
                <a:gd name="T7" fmla="*/ 217 h 229"/>
                <a:gd name="T8" fmla="*/ 362 w 364"/>
                <a:gd name="T9" fmla="*/ 57 h 229"/>
                <a:gd name="T10" fmla="*/ 351 w 364"/>
                <a:gd name="T11" fmla="*/ 25 h 229"/>
                <a:gd name="T12" fmla="*/ 343 w 364"/>
                <a:gd name="T13" fmla="*/ 8 h 229"/>
                <a:gd name="T14" fmla="*/ 336 w 364"/>
                <a:gd name="T15" fmla="*/ 2 h 229"/>
                <a:gd name="T16" fmla="*/ 312 w 364"/>
                <a:gd name="T17" fmla="*/ 10 h 229"/>
                <a:gd name="T18" fmla="*/ 10 w 364"/>
                <a:gd name="T19" fmla="*/ 166 h 229"/>
                <a:gd name="T20" fmla="*/ 3 w 364"/>
                <a:gd name="T21" fmla="*/ 171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4" h="229">
                  <a:moveTo>
                    <a:pt x="3" y="171"/>
                  </a:moveTo>
                  <a:cubicBezTo>
                    <a:pt x="3" y="171"/>
                    <a:pt x="0" y="174"/>
                    <a:pt x="3" y="182"/>
                  </a:cubicBezTo>
                  <a:cubicBezTo>
                    <a:pt x="6" y="191"/>
                    <a:pt x="20" y="223"/>
                    <a:pt x="23" y="225"/>
                  </a:cubicBezTo>
                  <a:cubicBezTo>
                    <a:pt x="26" y="227"/>
                    <a:pt x="30" y="229"/>
                    <a:pt x="50" y="217"/>
                  </a:cubicBezTo>
                  <a:cubicBezTo>
                    <a:pt x="70" y="206"/>
                    <a:pt x="361" y="60"/>
                    <a:pt x="362" y="57"/>
                  </a:cubicBezTo>
                  <a:cubicBezTo>
                    <a:pt x="364" y="54"/>
                    <a:pt x="356" y="37"/>
                    <a:pt x="351" y="25"/>
                  </a:cubicBezTo>
                  <a:cubicBezTo>
                    <a:pt x="347" y="13"/>
                    <a:pt x="343" y="8"/>
                    <a:pt x="343" y="8"/>
                  </a:cubicBezTo>
                  <a:cubicBezTo>
                    <a:pt x="343" y="8"/>
                    <a:pt x="338" y="4"/>
                    <a:pt x="336" y="2"/>
                  </a:cubicBezTo>
                  <a:cubicBezTo>
                    <a:pt x="334" y="0"/>
                    <a:pt x="320" y="6"/>
                    <a:pt x="312" y="10"/>
                  </a:cubicBezTo>
                  <a:cubicBezTo>
                    <a:pt x="305" y="14"/>
                    <a:pt x="15" y="163"/>
                    <a:pt x="10" y="166"/>
                  </a:cubicBezTo>
                  <a:cubicBezTo>
                    <a:pt x="5" y="168"/>
                    <a:pt x="3" y="171"/>
                    <a:pt x="3" y="17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54" name="Freeform 7"/>
            <p:cNvSpPr/>
            <p:nvPr/>
          </p:nvSpPr>
          <p:spPr bwMode="auto">
            <a:xfrm>
              <a:off x="2432" y="1605"/>
              <a:ext cx="100" cy="127"/>
            </a:xfrm>
            <a:custGeom>
              <a:avLst/>
              <a:gdLst>
                <a:gd name="T0" fmla="*/ 57 w 57"/>
                <a:gd name="T1" fmla="*/ 59 h 73"/>
                <a:gd name="T2" fmla="*/ 51 w 57"/>
                <a:gd name="T3" fmla="*/ 50 h 73"/>
                <a:gd name="T4" fmla="*/ 46 w 57"/>
                <a:gd name="T5" fmla="*/ 41 h 73"/>
                <a:gd name="T6" fmla="*/ 44 w 57"/>
                <a:gd name="T7" fmla="*/ 34 h 73"/>
                <a:gd name="T8" fmla="*/ 43 w 57"/>
                <a:gd name="T9" fmla="*/ 22 h 73"/>
                <a:gd name="T10" fmla="*/ 41 w 57"/>
                <a:gd name="T11" fmla="*/ 12 h 73"/>
                <a:gd name="T12" fmla="*/ 39 w 57"/>
                <a:gd name="T13" fmla="*/ 0 h 73"/>
                <a:gd name="T14" fmla="*/ 33 w 57"/>
                <a:gd name="T15" fmla="*/ 0 h 73"/>
                <a:gd name="T16" fmla="*/ 28 w 57"/>
                <a:gd name="T17" fmla="*/ 1 h 73"/>
                <a:gd name="T18" fmla="*/ 10 w 57"/>
                <a:gd name="T19" fmla="*/ 11 h 73"/>
                <a:gd name="T20" fmla="*/ 3 w 57"/>
                <a:gd name="T21" fmla="*/ 16 h 73"/>
                <a:gd name="T22" fmla="*/ 3 w 57"/>
                <a:gd name="T23" fmla="*/ 27 h 73"/>
                <a:gd name="T24" fmla="*/ 19 w 57"/>
                <a:gd name="T25" fmla="*/ 63 h 73"/>
                <a:gd name="T26" fmla="*/ 23 w 57"/>
                <a:gd name="T27" fmla="*/ 70 h 73"/>
                <a:gd name="T28" fmla="*/ 38 w 57"/>
                <a:gd name="T29" fmla="*/ 69 h 73"/>
                <a:gd name="T30" fmla="*/ 47 w 57"/>
                <a:gd name="T31" fmla="*/ 64 h 73"/>
                <a:gd name="T32" fmla="*/ 50 w 57"/>
                <a:gd name="T33" fmla="*/ 62 h 73"/>
                <a:gd name="T34" fmla="*/ 57 w 57"/>
                <a:gd name="T35" fmla="*/ 5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73">
                  <a:moveTo>
                    <a:pt x="57" y="59"/>
                  </a:moveTo>
                  <a:cubicBezTo>
                    <a:pt x="55" y="55"/>
                    <a:pt x="51" y="50"/>
                    <a:pt x="51" y="50"/>
                  </a:cubicBezTo>
                  <a:cubicBezTo>
                    <a:pt x="51" y="50"/>
                    <a:pt x="48" y="44"/>
                    <a:pt x="46" y="41"/>
                  </a:cubicBezTo>
                  <a:cubicBezTo>
                    <a:pt x="45" y="39"/>
                    <a:pt x="44" y="34"/>
                    <a:pt x="44" y="34"/>
                  </a:cubicBezTo>
                  <a:cubicBezTo>
                    <a:pt x="44" y="34"/>
                    <a:pt x="43" y="26"/>
                    <a:pt x="43" y="22"/>
                  </a:cubicBezTo>
                  <a:cubicBezTo>
                    <a:pt x="42" y="19"/>
                    <a:pt x="41" y="14"/>
                    <a:pt x="41" y="12"/>
                  </a:cubicBezTo>
                  <a:cubicBezTo>
                    <a:pt x="40" y="10"/>
                    <a:pt x="40" y="4"/>
                    <a:pt x="39" y="0"/>
                  </a:cubicBezTo>
                  <a:cubicBezTo>
                    <a:pt x="36" y="0"/>
                    <a:pt x="33" y="0"/>
                    <a:pt x="33" y="0"/>
                  </a:cubicBezTo>
                  <a:cubicBezTo>
                    <a:pt x="33" y="0"/>
                    <a:pt x="31" y="0"/>
                    <a:pt x="28" y="1"/>
                  </a:cubicBezTo>
                  <a:cubicBezTo>
                    <a:pt x="17" y="7"/>
                    <a:pt x="11" y="10"/>
                    <a:pt x="10" y="11"/>
                  </a:cubicBezTo>
                  <a:cubicBezTo>
                    <a:pt x="5" y="13"/>
                    <a:pt x="3" y="16"/>
                    <a:pt x="3" y="16"/>
                  </a:cubicBezTo>
                  <a:cubicBezTo>
                    <a:pt x="3" y="16"/>
                    <a:pt x="0" y="19"/>
                    <a:pt x="3" y="27"/>
                  </a:cubicBezTo>
                  <a:cubicBezTo>
                    <a:pt x="5" y="33"/>
                    <a:pt x="13" y="52"/>
                    <a:pt x="19" y="63"/>
                  </a:cubicBezTo>
                  <a:cubicBezTo>
                    <a:pt x="20" y="67"/>
                    <a:pt x="22" y="69"/>
                    <a:pt x="23" y="70"/>
                  </a:cubicBezTo>
                  <a:cubicBezTo>
                    <a:pt x="25" y="72"/>
                    <a:pt x="28" y="73"/>
                    <a:pt x="38" y="69"/>
                  </a:cubicBezTo>
                  <a:cubicBezTo>
                    <a:pt x="41" y="67"/>
                    <a:pt x="44" y="66"/>
                    <a:pt x="47" y="64"/>
                  </a:cubicBezTo>
                  <a:cubicBezTo>
                    <a:pt x="48" y="63"/>
                    <a:pt x="49" y="63"/>
                    <a:pt x="50" y="62"/>
                  </a:cubicBezTo>
                  <a:cubicBezTo>
                    <a:pt x="51" y="62"/>
                    <a:pt x="54" y="60"/>
                    <a:pt x="57" y="59"/>
                  </a:cubicBezTo>
                  <a:close/>
                </a:path>
              </a:pathLst>
            </a:custGeom>
            <a:solidFill>
              <a:srgbClr val="FBFA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55" name="Freeform 8"/>
            <p:cNvSpPr/>
            <p:nvPr/>
          </p:nvSpPr>
          <p:spPr bwMode="auto">
            <a:xfrm>
              <a:off x="2954" y="1361"/>
              <a:ext cx="5" cy="0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1 h 1"/>
                <a:gd name="T4" fmla="*/ 2 w 2"/>
                <a:gd name="T5" fmla="*/ 0 h 1"/>
                <a:gd name="T6" fmla="*/ 2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EEEB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56" name="Freeform 9"/>
            <p:cNvSpPr/>
            <p:nvPr/>
          </p:nvSpPr>
          <p:spPr bwMode="auto">
            <a:xfrm>
              <a:off x="2943" y="1496"/>
              <a:ext cx="2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578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57" name="Freeform 10"/>
            <p:cNvSpPr>
              <a:spLocks noEditPoints="1"/>
            </p:cNvSpPr>
            <p:nvPr/>
          </p:nvSpPr>
          <p:spPr bwMode="auto">
            <a:xfrm>
              <a:off x="2511" y="1361"/>
              <a:ext cx="539" cy="322"/>
            </a:xfrm>
            <a:custGeom>
              <a:avLst/>
              <a:gdLst>
                <a:gd name="T0" fmla="*/ 7 w 309"/>
                <a:gd name="T1" fmla="*/ 184 h 184"/>
                <a:gd name="T2" fmla="*/ 9 w 309"/>
                <a:gd name="T3" fmla="*/ 184 h 184"/>
                <a:gd name="T4" fmla="*/ 9 w 309"/>
                <a:gd name="T5" fmla="*/ 178 h 184"/>
                <a:gd name="T6" fmla="*/ 8 w 309"/>
                <a:gd name="T7" fmla="*/ 180 h 184"/>
                <a:gd name="T8" fmla="*/ 9 w 309"/>
                <a:gd name="T9" fmla="*/ 178 h 184"/>
                <a:gd name="T10" fmla="*/ 34 w 309"/>
                <a:gd name="T11" fmla="*/ 174 h 184"/>
                <a:gd name="T12" fmla="*/ 34 w 309"/>
                <a:gd name="T13" fmla="*/ 179 h 184"/>
                <a:gd name="T14" fmla="*/ 36 w 309"/>
                <a:gd name="T15" fmla="*/ 176 h 184"/>
                <a:gd name="T16" fmla="*/ 38 w 309"/>
                <a:gd name="T17" fmla="*/ 176 h 184"/>
                <a:gd name="T18" fmla="*/ 84 w 309"/>
                <a:gd name="T19" fmla="*/ 144 h 184"/>
                <a:gd name="T20" fmla="*/ 85 w 309"/>
                <a:gd name="T21" fmla="*/ 145 h 184"/>
                <a:gd name="T22" fmla="*/ 84 w 309"/>
                <a:gd name="T23" fmla="*/ 144 h 184"/>
                <a:gd name="T24" fmla="*/ 0 w 309"/>
                <a:gd name="T25" fmla="*/ 135 h 184"/>
                <a:gd name="T26" fmla="*/ 1 w 309"/>
                <a:gd name="T27" fmla="*/ 135 h 184"/>
                <a:gd name="T28" fmla="*/ 138 w 309"/>
                <a:gd name="T29" fmla="*/ 123 h 184"/>
                <a:gd name="T30" fmla="*/ 139 w 309"/>
                <a:gd name="T31" fmla="*/ 123 h 184"/>
                <a:gd name="T32" fmla="*/ 154 w 309"/>
                <a:gd name="T33" fmla="*/ 115 h 184"/>
                <a:gd name="T34" fmla="*/ 154 w 309"/>
                <a:gd name="T35" fmla="*/ 116 h 184"/>
                <a:gd name="T36" fmla="*/ 154 w 309"/>
                <a:gd name="T37" fmla="*/ 115 h 184"/>
                <a:gd name="T38" fmla="*/ 50 w 309"/>
                <a:gd name="T39" fmla="*/ 113 h 184"/>
                <a:gd name="T40" fmla="*/ 53 w 309"/>
                <a:gd name="T41" fmla="*/ 115 h 184"/>
                <a:gd name="T42" fmla="*/ 146 w 309"/>
                <a:gd name="T43" fmla="*/ 113 h 184"/>
                <a:gd name="T44" fmla="*/ 147 w 309"/>
                <a:gd name="T45" fmla="*/ 114 h 184"/>
                <a:gd name="T46" fmla="*/ 146 w 309"/>
                <a:gd name="T47" fmla="*/ 113 h 184"/>
                <a:gd name="T48" fmla="*/ 149 w 309"/>
                <a:gd name="T49" fmla="*/ 111 h 184"/>
                <a:gd name="T50" fmla="*/ 151 w 309"/>
                <a:gd name="T51" fmla="*/ 111 h 184"/>
                <a:gd name="T52" fmla="*/ 165 w 309"/>
                <a:gd name="T53" fmla="*/ 109 h 184"/>
                <a:gd name="T54" fmla="*/ 162 w 309"/>
                <a:gd name="T55" fmla="*/ 113 h 184"/>
                <a:gd name="T56" fmla="*/ 166 w 309"/>
                <a:gd name="T57" fmla="*/ 111 h 184"/>
                <a:gd name="T58" fmla="*/ 184 w 309"/>
                <a:gd name="T59" fmla="*/ 107 h 184"/>
                <a:gd name="T60" fmla="*/ 184 w 309"/>
                <a:gd name="T61" fmla="*/ 109 h 184"/>
                <a:gd name="T62" fmla="*/ 184 w 309"/>
                <a:gd name="T63" fmla="*/ 107 h 184"/>
                <a:gd name="T64" fmla="*/ 50 w 309"/>
                <a:gd name="T65" fmla="*/ 109 h 184"/>
                <a:gd name="T66" fmla="*/ 53 w 309"/>
                <a:gd name="T67" fmla="*/ 111 h 184"/>
                <a:gd name="T68" fmla="*/ 53 w 309"/>
                <a:gd name="T69" fmla="*/ 107 h 184"/>
                <a:gd name="T70" fmla="*/ 248 w 309"/>
                <a:gd name="T71" fmla="*/ 77 h 184"/>
                <a:gd name="T72" fmla="*/ 249 w 309"/>
                <a:gd name="T73" fmla="*/ 77 h 184"/>
                <a:gd name="T74" fmla="*/ 249 w 309"/>
                <a:gd name="T75" fmla="*/ 75 h 184"/>
                <a:gd name="T76" fmla="*/ 252 w 309"/>
                <a:gd name="T77" fmla="*/ 67 h 184"/>
                <a:gd name="T78" fmla="*/ 252 w 309"/>
                <a:gd name="T79" fmla="*/ 70 h 184"/>
                <a:gd name="T80" fmla="*/ 268 w 309"/>
                <a:gd name="T81" fmla="*/ 64 h 184"/>
                <a:gd name="T82" fmla="*/ 266 w 309"/>
                <a:gd name="T83" fmla="*/ 66 h 184"/>
                <a:gd name="T84" fmla="*/ 268 w 309"/>
                <a:gd name="T85" fmla="*/ 66 h 184"/>
                <a:gd name="T86" fmla="*/ 276 w 309"/>
                <a:gd name="T87" fmla="*/ 54 h 184"/>
                <a:gd name="T88" fmla="*/ 276 w 309"/>
                <a:gd name="T89" fmla="*/ 55 h 184"/>
                <a:gd name="T90" fmla="*/ 276 w 309"/>
                <a:gd name="T91" fmla="*/ 54 h 184"/>
                <a:gd name="T92" fmla="*/ 307 w 309"/>
                <a:gd name="T93" fmla="*/ 17 h 184"/>
                <a:gd name="T94" fmla="*/ 309 w 309"/>
                <a:gd name="T95" fmla="*/ 17 h 184"/>
                <a:gd name="T96" fmla="*/ 254 w 309"/>
                <a:gd name="T97" fmla="*/ 11 h 184"/>
                <a:gd name="T98" fmla="*/ 254 w 309"/>
                <a:gd name="T99" fmla="*/ 12 h 184"/>
                <a:gd name="T100" fmla="*/ 254 w 309"/>
                <a:gd name="T101" fmla="*/ 11 h 184"/>
                <a:gd name="T102" fmla="*/ 304 w 309"/>
                <a:gd name="T103" fmla="*/ 12 h 184"/>
                <a:gd name="T104" fmla="*/ 308 w 309"/>
                <a:gd name="T105" fmla="*/ 14 h 184"/>
                <a:gd name="T106" fmla="*/ 307 w 309"/>
                <a:gd name="T107" fmla="*/ 11 h 184"/>
                <a:gd name="T108" fmla="*/ 305 w 309"/>
                <a:gd name="T109" fmla="*/ 10 h 184"/>
                <a:gd name="T110" fmla="*/ 245 w 309"/>
                <a:gd name="T111" fmla="*/ 12 h 184"/>
                <a:gd name="T112" fmla="*/ 245 w 309"/>
                <a:gd name="T113" fmla="*/ 10 h 184"/>
                <a:gd name="T114" fmla="*/ 257 w 309"/>
                <a:gd name="T115" fmla="*/ 0 h 184"/>
                <a:gd name="T116" fmla="*/ 254 w 309"/>
                <a:gd name="T117" fmla="*/ 1 h 184"/>
                <a:gd name="T118" fmla="*/ 255 w 309"/>
                <a:gd name="T119" fmla="*/ 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9" h="184">
                  <a:moveTo>
                    <a:pt x="8" y="183"/>
                  </a:moveTo>
                  <a:cubicBezTo>
                    <a:pt x="7" y="183"/>
                    <a:pt x="7" y="183"/>
                    <a:pt x="7" y="184"/>
                  </a:cubicBezTo>
                  <a:cubicBezTo>
                    <a:pt x="7" y="184"/>
                    <a:pt x="8" y="184"/>
                    <a:pt x="8" y="184"/>
                  </a:cubicBezTo>
                  <a:cubicBezTo>
                    <a:pt x="8" y="184"/>
                    <a:pt x="9" y="184"/>
                    <a:pt x="9" y="184"/>
                  </a:cubicBezTo>
                  <a:cubicBezTo>
                    <a:pt x="9" y="183"/>
                    <a:pt x="8" y="183"/>
                    <a:pt x="8" y="183"/>
                  </a:cubicBezTo>
                  <a:moveTo>
                    <a:pt x="9" y="178"/>
                  </a:moveTo>
                  <a:cubicBezTo>
                    <a:pt x="8" y="178"/>
                    <a:pt x="7" y="180"/>
                    <a:pt x="8" y="180"/>
                  </a:cubicBezTo>
                  <a:cubicBezTo>
                    <a:pt x="8" y="180"/>
                    <a:pt x="8" y="180"/>
                    <a:pt x="8" y="180"/>
                  </a:cubicBezTo>
                  <a:cubicBezTo>
                    <a:pt x="9" y="180"/>
                    <a:pt x="10" y="178"/>
                    <a:pt x="9" y="178"/>
                  </a:cubicBezTo>
                  <a:cubicBezTo>
                    <a:pt x="9" y="178"/>
                    <a:pt x="9" y="178"/>
                    <a:pt x="9" y="178"/>
                  </a:cubicBezTo>
                  <a:moveTo>
                    <a:pt x="35" y="171"/>
                  </a:moveTo>
                  <a:cubicBezTo>
                    <a:pt x="35" y="171"/>
                    <a:pt x="34" y="172"/>
                    <a:pt x="34" y="174"/>
                  </a:cubicBezTo>
                  <a:cubicBezTo>
                    <a:pt x="34" y="174"/>
                    <a:pt x="34" y="174"/>
                    <a:pt x="34" y="174"/>
                  </a:cubicBezTo>
                  <a:cubicBezTo>
                    <a:pt x="33" y="175"/>
                    <a:pt x="32" y="179"/>
                    <a:pt x="34" y="179"/>
                  </a:cubicBezTo>
                  <a:cubicBezTo>
                    <a:pt x="34" y="179"/>
                    <a:pt x="34" y="179"/>
                    <a:pt x="35" y="179"/>
                  </a:cubicBezTo>
                  <a:cubicBezTo>
                    <a:pt x="35" y="178"/>
                    <a:pt x="36" y="177"/>
                    <a:pt x="36" y="176"/>
                  </a:cubicBezTo>
                  <a:cubicBezTo>
                    <a:pt x="37" y="176"/>
                    <a:pt x="37" y="176"/>
                    <a:pt x="38" y="176"/>
                  </a:cubicBezTo>
                  <a:cubicBezTo>
                    <a:pt x="38" y="176"/>
                    <a:pt x="38" y="176"/>
                    <a:pt x="38" y="176"/>
                  </a:cubicBezTo>
                  <a:cubicBezTo>
                    <a:pt x="39" y="176"/>
                    <a:pt x="37" y="171"/>
                    <a:pt x="35" y="171"/>
                  </a:cubicBezTo>
                  <a:moveTo>
                    <a:pt x="84" y="144"/>
                  </a:moveTo>
                  <a:cubicBezTo>
                    <a:pt x="84" y="144"/>
                    <a:pt x="84" y="144"/>
                    <a:pt x="84" y="145"/>
                  </a:cubicBezTo>
                  <a:cubicBezTo>
                    <a:pt x="84" y="145"/>
                    <a:pt x="84" y="145"/>
                    <a:pt x="85" y="145"/>
                  </a:cubicBezTo>
                  <a:cubicBezTo>
                    <a:pt x="85" y="145"/>
                    <a:pt x="85" y="145"/>
                    <a:pt x="86" y="145"/>
                  </a:cubicBezTo>
                  <a:cubicBezTo>
                    <a:pt x="86" y="145"/>
                    <a:pt x="85" y="144"/>
                    <a:pt x="84" y="144"/>
                  </a:cubicBezTo>
                  <a:moveTo>
                    <a:pt x="1" y="134"/>
                  </a:moveTo>
                  <a:cubicBezTo>
                    <a:pt x="0" y="135"/>
                    <a:pt x="0" y="135"/>
                    <a:pt x="0" y="135"/>
                  </a:cubicBezTo>
                  <a:cubicBezTo>
                    <a:pt x="0" y="135"/>
                    <a:pt x="0" y="135"/>
                    <a:pt x="1" y="135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1" y="134"/>
                    <a:pt x="1" y="134"/>
                    <a:pt x="1" y="134"/>
                  </a:cubicBezTo>
                  <a:moveTo>
                    <a:pt x="138" y="123"/>
                  </a:moveTo>
                  <a:cubicBezTo>
                    <a:pt x="137" y="123"/>
                    <a:pt x="136" y="124"/>
                    <a:pt x="137" y="125"/>
                  </a:cubicBezTo>
                  <a:cubicBezTo>
                    <a:pt x="138" y="124"/>
                    <a:pt x="139" y="125"/>
                    <a:pt x="139" y="123"/>
                  </a:cubicBezTo>
                  <a:cubicBezTo>
                    <a:pt x="139" y="123"/>
                    <a:pt x="138" y="123"/>
                    <a:pt x="138" y="123"/>
                  </a:cubicBezTo>
                  <a:moveTo>
                    <a:pt x="154" y="115"/>
                  </a:moveTo>
                  <a:cubicBezTo>
                    <a:pt x="154" y="115"/>
                    <a:pt x="153" y="115"/>
                    <a:pt x="153" y="115"/>
                  </a:cubicBezTo>
                  <a:cubicBezTo>
                    <a:pt x="153" y="116"/>
                    <a:pt x="154" y="116"/>
                    <a:pt x="154" y="116"/>
                  </a:cubicBezTo>
                  <a:cubicBezTo>
                    <a:pt x="155" y="116"/>
                    <a:pt x="155" y="116"/>
                    <a:pt x="155" y="116"/>
                  </a:cubicBezTo>
                  <a:cubicBezTo>
                    <a:pt x="155" y="115"/>
                    <a:pt x="155" y="115"/>
                    <a:pt x="154" y="115"/>
                  </a:cubicBezTo>
                  <a:moveTo>
                    <a:pt x="50" y="113"/>
                  </a:moveTo>
                  <a:cubicBezTo>
                    <a:pt x="50" y="113"/>
                    <a:pt x="50" y="113"/>
                    <a:pt x="50" y="113"/>
                  </a:cubicBezTo>
                  <a:cubicBezTo>
                    <a:pt x="50" y="114"/>
                    <a:pt x="52" y="115"/>
                    <a:pt x="52" y="115"/>
                  </a:cubicBezTo>
                  <a:cubicBezTo>
                    <a:pt x="53" y="115"/>
                    <a:pt x="53" y="115"/>
                    <a:pt x="53" y="115"/>
                  </a:cubicBezTo>
                  <a:cubicBezTo>
                    <a:pt x="53" y="114"/>
                    <a:pt x="51" y="113"/>
                    <a:pt x="50" y="113"/>
                  </a:cubicBezTo>
                  <a:moveTo>
                    <a:pt x="146" y="113"/>
                  </a:moveTo>
                  <a:cubicBezTo>
                    <a:pt x="146" y="113"/>
                    <a:pt x="146" y="113"/>
                    <a:pt x="146" y="113"/>
                  </a:cubicBezTo>
                  <a:cubicBezTo>
                    <a:pt x="145" y="114"/>
                    <a:pt x="146" y="114"/>
                    <a:pt x="147" y="114"/>
                  </a:cubicBezTo>
                  <a:cubicBezTo>
                    <a:pt x="147" y="114"/>
                    <a:pt x="147" y="114"/>
                    <a:pt x="147" y="113"/>
                  </a:cubicBezTo>
                  <a:cubicBezTo>
                    <a:pt x="148" y="113"/>
                    <a:pt x="147" y="113"/>
                    <a:pt x="146" y="113"/>
                  </a:cubicBezTo>
                  <a:moveTo>
                    <a:pt x="150" y="110"/>
                  </a:moveTo>
                  <a:cubicBezTo>
                    <a:pt x="149" y="110"/>
                    <a:pt x="149" y="110"/>
                    <a:pt x="149" y="111"/>
                  </a:cubicBezTo>
                  <a:cubicBezTo>
                    <a:pt x="149" y="111"/>
                    <a:pt x="150" y="111"/>
                    <a:pt x="150" y="111"/>
                  </a:cubicBezTo>
                  <a:cubicBezTo>
                    <a:pt x="151" y="111"/>
                    <a:pt x="151" y="111"/>
                    <a:pt x="151" y="111"/>
                  </a:cubicBezTo>
                  <a:cubicBezTo>
                    <a:pt x="151" y="111"/>
                    <a:pt x="150" y="110"/>
                    <a:pt x="150" y="110"/>
                  </a:cubicBezTo>
                  <a:moveTo>
                    <a:pt x="165" y="109"/>
                  </a:moveTo>
                  <a:cubicBezTo>
                    <a:pt x="165" y="109"/>
                    <a:pt x="163" y="110"/>
                    <a:pt x="162" y="111"/>
                  </a:cubicBezTo>
                  <a:cubicBezTo>
                    <a:pt x="161" y="112"/>
                    <a:pt x="161" y="113"/>
                    <a:pt x="162" y="113"/>
                  </a:cubicBezTo>
                  <a:cubicBezTo>
                    <a:pt x="162" y="113"/>
                    <a:pt x="163" y="113"/>
                    <a:pt x="164" y="113"/>
                  </a:cubicBezTo>
                  <a:cubicBezTo>
                    <a:pt x="166" y="111"/>
                    <a:pt x="166" y="111"/>
                    <a:pt x="166" y="111"/>
                  </a:cubicBezTo>
                  <a:cubicBezTo>
                    <a:pt x="166" y="110"/>
                    <a:pt x="166" y="109"/>
                    <a:pt x="165" y="109"/>
                  </a:cubicBezTo>
                  <a:moveTo>
                    <a:pt x="184" y="107"/>
                  </a:moveTo>
                  <a:cubicBezTo>
                    <a:pt x="184" y="107"/>
                    <a:pt x="183" y="109"/>
                    <a:pt x="184" y="109"/>
                  </a:cubicBezTo>
                  <a:cubicBezTo>
                    <a:pt x="184" y="109"/>
                    <a:pt x="184" y="109"/>
                    <a:pt x="184" y="109"/>
                  </a:cubicBezTo>
                  <a:cubicBezTo>
                    <a:pt x="184" y="109"/>
                    <a:pt x="185" y="107"/>
                    <a:pt x="184" y="107"/>
                  </a:cubicBezTo>
                  <a:cubicBezTo>
                    <a:pt x="184" y="107"/>
                    <a:pt x="184" y="107"/>
                    <a:pt x="184" y="107"/>
                  </a:cubicBezTo>
                  <a:moveTo>
                    <a:pt x="53" y="107"/>
                  </a:moveTo>
                  <a:cubicBezTo>
                    <a:pt x="51" y="107"/>
                    <a:pt x="50" y="108"/>
                    <a:pt x="50" y="109"/>
                  </a:cubicBezTo>
                  <a:cubicBezTo>
                    <a:pt x="50" y="110"/>
                    <a:pt x="50" y="111"/>
                    <a:pt x="51" y="111"/>
                  </a:cubicBezTo>
                  <a:cubicBezTo>
                    <a:pt x="52" y="111"/>
                    <a:pt x="52" y="111"/>
                    <a:pt x="53" y="111"/>
                  </a:cubicBezTo>
                  <a:cubicBezTo>
                    <a:pt x="54" y="111"/>
                    <a:pt x="54" y="108"/>
                    <a:pt x="54" y="107"/>
                  </a:cubicBezTo>
                  <a:cubicBezTo>
                    <a:pt x="53" y="107"/>
                    <a:pt x="53" y="107"/>
                    <a:pt x="53" y="107"/>
                  </a:cubicBezTo>
                  <a:moveTo>
                    <a:pt x="249" y="75"/>
                  </a:moveTo>
                  <a:cubicBezTo>
                    <a:pt x="249" y="75"/>
                    <a:pt x="249" y="76"/>
                    <a:pt x="248" y="77"/>
                  </a:cubicBezTo>
                  <a:cubicBezTo>
                    <a:pt x="248" y="77"/>
                    <a:pt x="248" y="77"/>
                    <a:pt x="248" y="77"/>
                  </a:cubicBezTo>
                  <a:cubicBezTo>
                    <a:pt x="249" y="77"/>
                    <a:pt x="249" y="77"/>
                    <a:pt x="249" y="77"/>
                  </a:cubicBezTo>
                  <a:cubicBezTo>
                    <a:pt x="250" y="77"/>
                    <a:pt x="250" y="76"/>
                    <a:pt x="251" y="76"/>
                  </a:cubicBezTo>
                  <a:cubicBezTo>
                    <a:pt x="250" y="76"/>
                    <a:pt x="250" y="75"/>
                    <a:pt x="249" y="75"/>
                  </a:cubicBezTo>
                  <a:moveTo>
                    <a:pt x="253" y="66"/>
                  </a:moveTo>
                  <a:cubicBezTo>
                    <a:pt x="252" y="67"/>
                    <a:pt x="252" y="67"/>
                    <a:pt x="252" y="67"/>
                  </a:cubicBezTo>
                  <a:cubicBezTo>
                    <a:pt x="250" y="67"/>
                    <a:pt x="250" y="67"/>
                    <a:pt x="250" y="67"/>
                  </a:cubicBezTo>
                  <a:cubicBezTo>
                    <a:pt x="250" y="70"/>
                    <a:pt x="251" y="70"/>
                    <a:pt x="252" y="70"/>
                  </a:cubicBezTo>
                  <a:cubicBezTo>
                    <a:pt x="254" y="70"/>
                    <a:pt x="258" y="66"/>
                    <a:pt x="253" y="66"/>
                  </a:cubicBezTo>
                  <a:moveTo>
                    <a:pt x="268" y="64"/>
                  </a:moveTo>
                  <a:cubicBezTo>
                    <a:pt x="268" y="64"/>
                    <a:pt x="268" y="65"/>
                    <a:pt x="268" y="65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7"/>
                    <a:pt x="266" y="67"/>
                    <a:pt x="267" y="67"/>
                  </a:cubicBezTo>
                  <a:cubicBezTo>
                    <a:pt x="267" y="67"/>
                    <a:pt x="268" y="67"/>
                    <a:pt x="268" y="66"/>
                  </a:cubicBezTo>
                  <a:cubicBezTo>
                    <a:pt x="269" y="66"/>
                    <a:pt x="269" y="64"/>
                    <a:pt x="268" y="64"/>
                  </a:cubicBezTo>
                  <a:moveTo>
                    <a:pt x="276" y="54"/>
                  </a:moveTo>
                  <a:cubicBezTo>
                    <a:pt x="276" y="54"/>
                    <a:pt x="275" y="55"/>
                    <a:pt x="276" y="55"/>
                  </a:cubicBezTo>
                  <a:cubicBezTo>
                    <a:pt x="276" y="55"/>
                    <a:pt x="276" y="55"/>
                    <a:pt x="276" y="55"/>
                  </a:cubicBezTo>
                  <a:cubicBezTo>
                    <a:pt x="276" y="55"/>
                    <a:pt x="277" y="54"/>
                    <a:pt x="276" y="54"/>
                  </a:cubicBezTo>
                  <a:cubicBezTo>
                    <a:pt x="276" y="54"/>
                    <a:pt x="276" y="54"/>
                    <a:pt x="276" y="54"/>
                  </a:cubicBezTo>
                  <a:moveTo>
                    <a:pt x="308" y="17"/>
                  </a:moveTo>
                  <a:cubicBezTo>
                    <a:pt x="308" y="17"/>
                    <a:pt x="307" y="17"/>
                    <a:pt x="307" y="17"/>
                  </a:cubicBezTo>
                  <a:cubicBezTo>
                    <a:pt x="307" y="18"/>
                    <a:pt x="308" y="18"/>
                    <a:pt x="308" y="18"/>
                  </a:cubicBezTo>
                  <a:cubicBezTo>
                    <a:pt x="309" y="18"/>
                    <a:pt x="309" y="18"/>
                    <a:pt x="309" y="17"/>
                  </a:cubicBezTo>
                  <a:cubicBezTo>
                    <a:pt x="309" y="17"/>
                    <a:pt x="308" y="17"/>
                    <a:pt x="308" y="17"/>
                  </a:cubicBezTo>
                  <a:moveTo>
                    <a:pt x="254" y="11"/>
                  </a:moveTo>
                  <a:cubicBezTo>
                    <a:pt x="253" y="11"/>
                    <a:pt x="253" y="11"/>
                    <a:pt x="253" y="11"/>
                  </a:cubicBezTo>
                  <a:cubicBezTo>
                    <a:pt x="253" y="11"/>
                    <a:pt x="254" y="12"/>
                    <a:pt x="254" y="12"/>
                  </a:cubicBezTo>
                  <a:cubicBezTo>
                    <a:pt x="254" y="12"/>
                    <a:pt x="255" y="12"/>
                    <a:pt x="255" y="11"/>
                  </a:cubicBezTo>
                  <a:cubicBezTo>
                    <a:pt x="255" y="11"/>
                    <a:pt x="254" y="11"/>
                    <a:pt x="254" y="11"/>
                  </a:cubicBezTo>
                  <a:moveTo>
                    <a:pt x="305" y="10"/>
                  </a:moveTo>
                  <a:cubicBezTo>
                    <a:pt x="304" y="10"/>
                    <a:pt x="304" y="11"/>
                    <a:pt x="304" y="12"/>
                  </a:cubicBezTo>
                  <a:cubicBezTo>
                    <a:pt x="305" y="13"/>
                    <a:pt x="306" y="14"/>
                    <a:pt x="307" y="14"/>
                  </a:cubicBezTo>
                  <a:cubicBezTo>
                    <a:pt x="307" y="14"/>
                    <a:pt x="308" y="14"/>
                    <a:pt x="308" y="14"/>
                  </a:cubicBezTo>
                  <a:cubicBezTo>
                    <a:pt x="308" y="14"/>
                    <a:pt x="308" y="14"/>
                    <a:pt x="308" y="14"/>
                  </a:cubicBezTo>
                  <a:cubicBezTo>
                    <a:pt x="308" y="13"/>
                    <a:pt x="308" y="12"/>
                    <a:pt x="307" y="11"/>
                  </a:cubicBezTo>
                  <a:cubicBezTo>
                    <a:pt x="307" y="11"/>
                    <a:pt x="306" y="10"/>
                    <a:pt x="306" y="10"/>
                  </a:cubicBezTo>
                  <a:cubicBezTo>
                    <a:pt x="306" y="10"/>
                    <a:pt x="306" y="10"/>
                    <a:pt x="305" y="10"/>
                  </a:cubicBezTo>
                  <a:moveTo>
                    <a:pt x="245" y="10"/>
                  </a:moveTo>
                  <a:cubicBezTo>
                    <a:pt x="244" y="10"/>
                    <a:pt x="243" y="12"/>
                    <a:pt x="245" y="12"/>
                  </a:cubicBezTo>
                  <a:cubicBezTo>
                    <a:pt x="245" y="12"/>
                    <a:pt x="245" y="12"/>
                    <a:pt x="245" y="12"/>
                  </a:cubicBezTo>
                  <a:cubicBezTo>
                    <a:pt x="246" y="12"/>
                    <a:pt x="247" y="10"/>
                    <a:pt x="245" y="10"/>
                  </a:cubicBezTo>
                  <a:cubicBezTo>
                    <a:pt x="245" y="10"/>
                    <a:pt x="245" y="10"/>
                    <a:pt x="245" y="10"/>
                  </a:cubicBezTo>
                  <a:moveTo>
                    <a:pt x="257" y="0"/>
                  </a:moveTo>
                  <a:cubicBezTo>
                    <a:pt x="256" y="0"/>
                    <a:pt x="255" y="0"/>
                    <a:pt x="255" y="1"/>
                  </a:cubicBezTo>
                  <a:cubicBezTo>
                    <a:pt x="254" y="1"/>
                    <a:pt x="254" y="1"/>
                    <a:pt x="254" y="1"/>
                  </a:cubicBezTo>
                  <a:cubicBezTo>
                    <a:pt x="254" y="1"/>
                    <a:pt x="254" y="1"/>
                    <a:pt x="254" y="1"/>
                  </a:cubicBezTo>
                  <a:cubicBezTo>
                    <a:pt x="254" y="2"/>
                    <a:pt x="254" y="3"/>
                    <a:pt x="255" y="3"/>
                  </a:cubicBezTo>
                  <a:cubicBezTo>
                    <a:pt x="256" y="3"/>
                    <a:pt x="258" y="1"/>
                    <a:pt x="257" y="0"/>
                  </a:cubicBezTo>
                </a:path>
              </a:pathLst>
            </a:custGeom>
            <a:solidFill>
              <a:srgbClr val="D6CE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</p:grpSp>
      <p:grpSp>
        <p:nvGrpSpPr>
          <p:cNvPr id="58" name="组合 57"/>
          <p:cNvGrpSpPr>
            <a:grpSpLocks noChangeAspect="1"/>
          </p:cNvGrpSpPr>
          <p:nvPr/>
        </p:nvGrpSpPr>
        <p:grpSpPr>
          <a:xfrm>
            <a:off x="2222648" y="2302948"/>
            <a:ext cx="765071" cy="818079"/>
            <a:chOff x="4267200" y="567416"/>
            <a:chExt cx="1219202" cy="1303676"/>
          </a:xfrm>
        </p:grpSpPr>
        <p:pic>
          <p:nvPicPr>
            <p:cNvPr id="59" name="图片 58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4267200" y="609600"/>
              <a:ext cx="1219200" cy="1219200"/>
            </a:xfrm>
            <a:prstGeom prst="rect">
              <a:avLst/>
            </a:prstGeom>
          </p:spPr>
        </p:pic>
        <p:sp>
          <p:nvSpPr>
            <p:cNvPr id="60" name="矩形 59"/>
            <p:cNvSpPr/>
            <p:nvPr/>
          </p:nvSpPr>
          <p:spPr>
            <a:xfrm>
              <a:off x="4327675" y="567416"/>
              <a:ext cx="1158727" cy="1303676"/>
            </a:xfrm>
            <a:prstGeom prst="rect">
              <a:avLst/>
            </a:prstGeom>
            <a:noFill/>
          </p:spPr>
          <p:txBody>
            <a:bodyPr wrap="none" lIns="38576" tIns="19289" rIns="38576" bIns="19289">
              <a:spAutoFit/>
            </a:bodyPr>
            <a:lstStyle/>
            <a:p>
              <a:pPr algn="ctr"/>
              <a:r>
                <a:rPr lang="zh-CN" altLang="en-US" sz="5065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新魏" panose="02010800040101010101" pitchFamily="2" charset="-122"/>
                  <a:ea typeface="华文新魏" panose="02010800040101010101" pitchFamily="2" charset="-122"/>
                </a:rPr>
                <a:t>正</a:t>
              </a:r>
              <a:endParaRPr lang="zh-CN" altLang="en-US" sz="5065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61" name="组合 60"/>
          <p:cNvGrpSpPr>
            <a:grpSpLocks noChangeAspect="1"/>
          </p:cNvGrpSpPr>
          <p:nvPr/>
        </p:nvGrpSpPr>
        <p:grpSpPr>
          <a:xfrm>
            <a:off x="3221190" y="2302948"/>
            <a:ext cx="765071" cy="818079"/>
            <a:chOff x="4267200" y="567416"/>
            <a:chExt cx="1219202" cy="1303676"/>
          </a:xfrm>
        </p:grpSpPr>
        <p:pic>
          <p:nvPicPr>
            <p:cNvPr id="62" name="图片 61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4267200" y="609600"/>
              <a:ext cx="1219200" cy="1219200"/>
            </a:xfrm>
            <a:prstGeom prst="rect">
              <a:avLst/>
            </a:prstGeom>
          </p:spPr>
        </p:pic>
        <p:sp>
          <p:nvSpPr>
            <p:cNvPr id="63" name="矩形 62"/>
            <p:cNvSpPr/>
            <p:nvPr/>
          </p:nvSpPr>
          <p:spPr>
            <a:xfrm>
              <a:off x="4327675" y="567416"/>
              <a:ext cx="1158727" cy="1303676"/>
            </a:xfrm>
            <a:prstGeom prst="rect">
              <a:avLst/>
            </a:prstGeom>
            <a:noFill/>
          </p:spPr>
          <p:txBody>
            <a:bodyPr wrap="none" lIns="38576" tIns="19289" rIns="38576" bIns="19289">
              <a:spAutoFit/>
            </a:bodyPr>
            <a:lstStyle/>
            <a:p>
              <a:pPr algn="ctr"/>
              <a:r>
                <a:rPr lang="zh-CN" altLang="en-US" sz="5065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新魏" panose="02010800040101010101" pitchFamily="2" charset="-122"/>
                  <a:ea typeface="华文新魏" panose="02010800040101010101" pitchFamily="2" charset="-122"/>
                </a:rPr>
                <a:t>数</a:t>
              </a:r>
              <a:endParaRPr lang="zh-CN" altLang="en-US" sz="5065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64" name="组合 63"/>
          <p:cNvGrpSpPr>
            <a:grpSpLocks noChangeAspect="1"/>
          </p:cNvGrpSpPr>
          <p:nvPr/>
        </p:nvGrpSpPr>
        <p:grpSpPr>
          <a:xfrm>
            <a:off x="4219732" y="2302948"/>
            <a:ext cx="765071" cy="818079"/>
            <a:chOff x="4267200" y="567416"/>
            <a:chExt cx="1219202" cy="1303676"/>
          </a:xfrm>
        </p:grpSpPr>
        <p:pic>
          <p:nvPicPr>
            <p:cNvPr id="65" name="图片 64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4267200" y="609600"/>
              <a:ext cx="1219200" cy="1219200"/>
            </a:xfrm>
            <a:prstGeom prst="rect">
              <a:avLst/>
            </a:prstGeom>
          </p:spPr>
        </p:pic>
        <p:sp>
          <p:nvSpPr>
            <p:cNvPr id="66" name="矩形 65"/>
            <p:cNvSpPr/>
            <p:nvPr/>
          </p:nvSpPr>
          <p:spPr>
            <a:xfrm>
              <a:off x="4327675" y="567416"/>
              <a:ext cx="1158727" cy="1303676"/>
            </a:xfrm>
            <a:prstGeom prst="rect">
              <a:avLst/>
            </a:prstGeom>
            <a:noFill/>
          </p:spPr>
          <p:txBody>
            <a:bodyPr wrap="none" lIns="38576" tIns="19289" rIns="38576" bIns="19289">
              <a:spAutoFit/>
            </a:bodyPr>
            <a:lstStyle/>
            <a:p>
              <a:pPr algn="ctr"/>
              <a:r>
                <a:rPr lang="zh-CN" altLang="en-US" sz="5065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新魏" panose="02010800040101010101" pitchFamily="2" charset="-122"/>
                  <a:ea typeface="华文新魏" panose="02010800040101010101" pitchFamily="2" charset="-122"/>
                </a:rPr>
                <a:t>和</a:t>
              </a:r>
              <a:endParaRPr lang="zh-CN" altLang="en-US" sz="5065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67" name="组合 66"/>
          <p:cNvGrpSpPr>
            <a:grpSpLocks noChangeAspect="1"/>
          </p:cNvGrpSpPr>
          <p:nvPr/>
        </p:nvGrpSpPr>
        <p:grpSpPr>
          <a:xfrm>
            <a:off x="5218274" y="2302948"/>
            <a:ext cx="765070" cy="818079"/>
            <a:chOff x="4267200" y="567416"/>
            <a:chExt cx="1219200" cy="1303676"/>
          </a:xfrm>
        </p:grpSpPr>
        <p:pic>
          <p:nvPicPr>
            <p:cNvPr id="68" name="图片 67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4267200" y="609600"/>
              <a:ext cx="1219200" cy="1219200"/>
            </a:xfrm>
            <a:prstGeom prst="rect">
              <a:avLst/>
            </a:prstGeom>
          </p:spPr>
        </p:pic>
        <p:sp>
          <p:nvSpPr>
            <p:cNvPr id="69" name="矩形 68"/>
            <p:cNvSpPr/>
            <p:nvPr/>
          </p:nvSpPr>
          <p:spPr>
            <a:xfrm>
              <a:off x="4327673" y="567416"/>
              <a:ext cx="1158727" cy="1303676"/>
            </a:xfrm>
            <a:prstGeom prst="rect">
              <a:avLst/>
            </a:prstGeom>
            <a:noFill/>
          </p:spPr>
          <p:txBody>
            <a:bodyPr wrap="none" lIns="38576" tIns="19289" rIns="38576" bIns="19289">
              <a:spAutoFit/>
            </a:bodyPr>
            <a:lstStyle/>
            <a:p>
              <a:pPr algn="ctr"/>
              <a:r>
                <a:rPr lang="zh-CN" altLang="en-US" sz="5065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新魏" panose="02010800040101010101" pitchFamily="2" charset="-122"/>
                  <a:ea typeface="华文新魏" panose="02010800040101010101" pitchFamily="2" charset="-122"/>
                </a:rPr>
                <a:t>负</a:t>
              </a:r>
              <a:endParaRPr lang="zh-CN" altLang="en-US" sz="5065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70" name="组合 69"/>
          <p:cNvGrpSpPr>
            <a:grpSpLocks noChangeAspect="1"/>
          </p:cNvGrpSpPr>
          <p:nvPr/>
        </p:nvGrpSpPr>
        <p:grpSpPr>
          <a:xfrm>
            <a:off x="6216815" y="2302948"/>
            <a:ext cx="765071" cy="818079"/>
            <a:chOff x="4267200" y="567416"/>
            <a:chExt cx="1219202" cy="1303676"/>
          </a:xfrm>
        </p:grpSpPr>
        <p:pic>
          <p:nvPicPr>
            <p:cNvPr id="71" name="图片 70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4267200" y="609600"/>
              <a:ext cx="1219200" cy="1219200"/>
            </a:xfrm>
            <a:prstGeom prst="rect">
              <a:avLst/>
            </a:prstGeom>
          </p:spPr>
        </p:pic>
        <p:sp>
          <p:nvSpPr>
            <p:cNvPr id="72" name="矩形 71"/>
            <p:cNvSpPr/>
            <p:nvPr/>
          </p:nvSpPr>
          <p:spPr>
            <a:xfrm>
              <a:off x="4327675" y="567416"/>
              <a:ext cx="1158727" cy="1303676"/>
            </a:xfrm>
            <a:prstGeom prst="rect">
              <a:avLst/>
            </a:prstGeom>
            <a:noFill/>
          </p:spPr>
          <p:txBody>
            <a:bodyPr wrap="none" lIns="38576" tIns="19289" rIns="38576" bIns="19289">
              <a:spAutoFit/>
            </a:bodyPr>
            <a:lstStyle/>
            <a:p>
              <a:pPr algn="ctr"/>
              <a:r>
                <a:rPr lang="zh-CN" altLang="en-US" sz="5065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新魏" panose="02010800040101010101" pitchFamily="2" charset="-122"/>
                  <a:ea typeface="华文新魏" panose="02010800040101010101" pitchFamily="2" charset="-122"/>
                </a:rPr>
                <a:t>数</a:t>
              </a:r>
              <a:endParaRPr lang="zh-CN" altLang="en-US" sz="5065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401612" y="1216465"/>
            <a:ext cx="4369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第一章 第</a:t>
            </a:r>
            <a:r>
              <a:rPr lang="en-US" altLang="zh-CN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节</a:t>
            </a:r>
            <a:endParaRPr lang="zh-CN" alt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212303" y="409213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0093 L 0.59826 0.0024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87" y="6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第六题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398141" y="955914"/>
            <a:ext cx="7848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-4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-6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7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-8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………</a:t>
            </a:r>
          </a:p>
          <a:p>
            <a:pPr eaLnBrk="1" hangingPunct="1"/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 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其中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199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个数为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，第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2002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个数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  </a:t>
            </a:r>
          </a:p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规律是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______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</a:t>
            </a:r>
            <a:r>
              <a:rPr lang="en-US" altLang="zh-CN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__________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；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98141" y="2549431"/>
            <a:ext cx="7848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-3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4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-6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7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8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-9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………</a:t>
            </a:r>
          </a:p>
          <a:p>
            <a:pPr eaLnBrk="1" hangingPunct="1"/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  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其中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345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个数为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，第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2002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个数为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  </a:t>
            </a:r>
          </a:p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规律是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____________________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；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04699" y="1374175"/>
            <a:ext cx="8167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199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905019" y="1819705"/>
            <a:ext cx="23450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奇数为</a:t>
            </a:r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+ ;</a:t>
            </a:r>
            <a:r>
              <a:rPr lang="zh-CN" altLang="en-US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偶数为</a:t>
            </a:r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-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661938" y="1391970"/>
            <a:ext cx="152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-2002</a:t>
            </a: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10" grpId="0" autoUpdateAnimBg="0"/>
      <p:bldP spid="11" grpId="0" autoUpdateAnimBg="0"/>
      <p:bldP spid="1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第六题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398141" y="955914"/>
            <a:ext cx="7848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-4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-6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7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-8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………</a:t>
            </a:r>
          </a:p>
          <a:p>
            <a:pPr eaLnBrk="1" hangingPunct="1"/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 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其中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199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个数为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，第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2002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个数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  </a:t>
            </a:r>
          </a:p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规律是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______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</a:t>
            </a:r>
            <a:r>
              <a:rPr lang="en-US" altLang="zh-CN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__________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；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98141" y="2549431"/>
            <a:ext cx="7848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-3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4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-6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7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8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-9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………</a:t>
            </a:r>
          </a:p>
          <a:p>
            <a:pPr eaLnBrk="1" hangingPunct="1"/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  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其中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345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个数为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，第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2002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个数为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  </a:t>
            </a:r>
          </a:p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规律是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______________ 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；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04699" y="1374175"/>
            <a:ext cx="8167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199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905019" y="1819705"/>
            <a:ext cx="23450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奇数为</a:t>
            </a:r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+ ;</a:t>
            </a:r>
            <a:r>
              <a:rPr lang="zh-CN" altLang="en-US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偶数为</a:t>
            </a:r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-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077557" y="2996205"/>
            <a:ext cx="152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-345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6662149" y="3005640"/>
            <a:ext cx="152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2002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661938" y="1391970"/>
            <a:ext cx="152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-2002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2922141" y="3405750"/>
            <a:ext cx="3048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的倍数为</a:t>
            </a:r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-;</a:t>
            </a:r>
            <a:r>
              <a:rPr lang="zh-CN" altLang="en-US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其它为</a:t>
            </a:r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+</a:t>
            </a: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10" grpId="0" autoUpdateAnimBg="0"/>
      <p:bldP spid="11" grpId="0" autoUpdateAnimBg="0"/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第七题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49332" y="918890"/>
            <a:ext cx="61103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摩托车厂本周计划</a:t>
            </a:r>
            <a:r>
              <a:rPr lang="zh-CN" altLang="en-US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每天生产</a:t>
            </a:r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250</a:t>
            </a:r>
            <a:r>
              <a:rPr lang="zh-CN" altLang="en-US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辆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摩托车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由于工人实行轮休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每天上班的人数不一定相等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实际每天生产量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与计划量相比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)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的增长值如下表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:</a:t>
            </a:r>
          </a:p>
        </p:txBody>
      </p:sp>
      <p:graphicFrame>
        <p:nvGraphicFramePr>
          <p:cNvPr id="8" name="Group 4"/>
          <p:cNvGraphicFramePr/>
          <p:nvPr/>
        </p:nvGraphicFramePr>
        <p:xfrm>
          <a:off x="1371069" y="2039289"/>
          <a:ext cx="6624000" cy="1008000"/>
        </p:xfrm>
        <a:graphic>
          <a:graphicData uri="http://schemas.openxmlformats.org/drawingml/2006/table">
            <a:tbl>
              <a:tblPr/>
              <a:tblGrid>
                <a:gridCol w="8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星期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增减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+7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+10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-25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749332" y="3152025"/>
            <a:ext cx="57663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根据上面的记录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问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:</a:t>
            </a:r>
          </a:p>
          <a:p>
            <a:pPr eaLnBrk="1" hangingPunct="1"/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哪几天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生产的摩托车比计划量多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</a:p>
          <a:p>
            <a:pPr eaLnBrk="1" hangingPunct="1"/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星期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几生产的摩托车最多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是多少辆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</a:p>
          <a:p>
            <a:pPr eaLnBrk="1" hangingPunct="1"/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星期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几生产的摩托车最少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是多少辆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 </a:t>
            </a: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第七题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49332" y="918890"/>
            <a:ext cx="61103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摩托车厂本周计划</a:t>
            </a:r>
            <a:r>
              <a:rPr lang="zh-CN" altLang="en-US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每天生产</a:t>
            </a:r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250</a:t>
            </a:r>
            <a:r>
              <a:rPr lang="zh-CN" altLang="en-US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辆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摩托车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由于工人实行轮休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每天上班的人数不一定相等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实际每天生产量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与计划量相比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)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的增长值如下表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:</a:t>
            </a:r>
          </a:p>
        </p:txBody>
      </p:sp>
      <p:graphicFrame>
        <p:nvGraphicFramePr>
          <p:cNvPr id="8" name="Group 4"/>
          <p:cNvGraphicFramePr/>
          <p:nvPr/>
        </p:nvGraphicFramePr>
        <p:xfrm>
          <a:off x="1371069" y="2039289"/>
          <a:ext cx="6624000" cy="1008000"/>
        </p:xfrm>
        <a:graphic>
          <a:graphicData uri="http://schemas.openxmlformats.org/drawingml/2006/table">
            <a:tbl>
              <a:tblPr/>
              <a:tblGrid>
                <a:gridCol w="8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星期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增减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+7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+10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-25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749332" y="3152025"/>
            <a:ext cx="65369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根据上面的记录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问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:</a:t>
            </a:r>
          </a:p>
          <a:p>
            <a:pPr eaLnBrk="1" hangingPunct="1"/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哪几天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生产的摩托车比计划量多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   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（星期二、四、五）</a:t>
            </a:r>
            <a:endParaRPr lang="en-US" altLang="zh-CN" sz="2000" dirty="0" smtClean="0">
              <a:solidFill>
                <a:srgbClr val="FFFF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星期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几生产的摩托车最多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是多少辆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（星期五，</a:t>
            </a:r>
            <a:r>
              <a:rPr lang="en-US" altLang="zh-CN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260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辆）</a:t>
            </a:r>
            <a:endParaRPr lang="en-US" altLang="zh-CN" sz="2000" dirty="0" smtClean="0">
              <a:solidFill>
                <a:srgbClr val="FFFF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星期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几生产的摩托车最少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是多少辆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（星期日，</a:t>
            </a:r>
            <a:r>
              <a:rPr lang="en-US" altLang="zh-CN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225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辆）</a:t>
            </a:r>
            <a:endParaRPr lang="en-US" altLang="zh-CN" sz="2000" dirty="0">
              <a:solidFill>
                <a:srgbClr val="FFFF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第八题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638128" y="955914"/>
            <a:ext cx="6414052" cy="3697973"/>
          </a:xfrm>
          <a:prstGeom prst="rect">
            <a:avLst/>
          </a:prstGeom>
        </p:spPr>
        <p:txBody>
          <a:bodyPr/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80m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表示向东走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80m,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那么－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60m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 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indent="0" eaLnBrk="1" hangingPunct="1">
              <a:buNone/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）如果水位升高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时水位变化记作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+3m,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那么水位下降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时水位变化记作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。水位不升不降时水位变化记作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indent="0" eaLnBrk="1" hangingPunct="1">
              <a:buNone/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）月球表面的白天平均温度零上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126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℃。记作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℃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夜间平均温度零下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150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℃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记作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℃。</a:t>
            </a:r>
            <a:endParaRPr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indent="0" eaLnBrk="1" hangingPunct="1">
              <a:buNone/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4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-50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表示支出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元，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那么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100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</a:p>
          <a:p>
            <a:pPr marL="0" indent="0" eaLnBrk="1" hangingPunct="1">
              <a:buNone/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乒乓球比标准重量重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0.039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克记作</a:t>
            </a:r>
            <a:r>
              <a:rPr lang="zh-CN" altLang="en-US" sz="2000" u="sng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   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，比标准重量轻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0.019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克记作</a:t>
            </a:r>
            <a:r>
              <a:rPr lang="zh-CN" altLang="en-US" sz="2000" u="sng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indent="0" eaLnBrk="1" hangingPunct="1">
              <a:buNone/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6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如果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-7m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表示物体向西运动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7m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，那么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6m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表示物体怎样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运动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第八题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638128" y="955914"/>
            <a:ext cx="6414052" cy="3697973"/>
          </a:xfrm>
          <a:prstGeom prst="rect">
            <a:avLst/>
          </a:prstGeom>
        </p:spPr>
        <p:txBody>
          <a:bodyPr/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80m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表示向东走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80m,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那么－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60m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向西走</a:t>
            </a:r>
            <a:r>
              <a:rPr lang="en-US" altLang="zh-CN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60m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indent="0" eaLnBrk="1" hangingPunct="1">
              <a:buNone/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）如果水位升高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时水位变化记作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+3m,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那么水位下降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时水位变化记作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-3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。水位不升不降时水位变化记作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en-US" altLang="zh-CN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0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indent="0" eaLnBrk="1" hangingPunct="1">
              <a:buNone/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）月球表面的白天平均温度零上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126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℃。记作</a:t>
            </a:r>
            <a:r>
              <a:rPr lang="en-US" altLang="zh-CN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+126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℃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夜间平均温度零下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150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℃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记作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-150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℃。</a:t>
            </a:r>
            <a:endParaRPr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indent="0" eaLnBrk="1" hangingPunct="1">
              <a:buNone/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4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-50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表示支出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元，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那么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100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收入</a:t>
            </a:r>
            <a:r>
              <a:rPr lang="en-US" altLang="zh-CN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100</a:t>
            </a:r>
            <a:r>
              <a:rPr lang="zh-CN" altLang="en-US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元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</a:p>
          <a:p>
            <a:pPr marL="0" indent="0" eaLnBrk="1" hangingPunct="1">
              <a:buNone/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乒乓球比标准重量重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0.039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克记作</a:t>
            </a:r>
            <a:r>
              <a:rPr lang="zh-CN" altLang="en-US" sz="2000" u="sng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+0.039g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，比标准重量轻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0.019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克记作</a:t>
            </a:r>
            <a:r>
              <a:rPr lang="zh-CN" altLang="en-US" sz="2000" u="sng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-0.039g</a:t>
            </a:r>
            <a:r>
              <a:rPr lang="zh-CN" altLang="en-US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indent="0" eaLnBrk="1" hangingPunct="1">
              <a:buNone/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6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如果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-7m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表示物体向西运动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7m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，那么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6m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表示物体怎样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运动</a:t>
            </a:r>
            <a:r>
              <a:rPr lang="zh-CN" altLang="en-US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向东运动</a:t>
            </a:r>
            <a:r>
              <a:rPr lang="en-US" altLang="zh-CN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6m</a:t>
            </a:r>
            <a:r>
              <a:rPr lang="zh-CN" altLang="en-US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第九题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5074" y="1705233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endParaRPr lang="zh-CN" altLang="en-US" sz="1000" b="1" dirty="0" smtClean="0">
              <a:latin typeface="Times New Roman" panose="02020603050405020304" pitchFamily="18" charset="0"/>
            </a:endParaRPr>
          </a:p>
          <a:p>
            <a:pPr eaLnBrk="1" hangingPunct="1"/>
            <a:endParaRPr lang="zh-CN" altLang="en-US" sz="1000" b="1" dirty="0"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20084" y="955914"/>
            <a:ext cx="59431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某年度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某国家有外债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亿美元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有内债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亿美元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应用数学知识来解释说明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下列说法合理的是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)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A.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如果记外债为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-10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亿美元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则内债为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+10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亿美元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B.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这个国家的内债、外债互相抵消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C.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这个国家欠债共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亿美元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D.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这个国家没有钱</a:t>
            </a: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第九题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5074" y="1705233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endParaRPr lang="zh-CN" altLang="en-US" sz="1000" b="1" dirty="0" smtClean="0">
              <a:latin typeface="Times New Roman" panose="02020603050405020304" pitchFamily="18" charset="0"/>
            </a:endParaRPr>
          </a:p>
          <a:p>
            <a:pPr eaLnBrk="1" hangingPunct="1"/>
            <a:endParaRPr lang="zh-CN" altLang="en-US" sz="1000" b="1" dirty="0"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20084" y="955914"/>
            <a:ext cx="59431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某年度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某国家有外债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亿美元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有内债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亿美元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应用数学知识来解释说明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下列说法合理的是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 </a:t>
            </a:r>
            <a:r>
              <a:rPr lang="en-US" altLang="zh-CN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C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)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A.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如果记外债为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-10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亿美元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则内债为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+10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亿美元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B.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这个国家的内债、外债互相抵消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C.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这个国家欠债共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亿美元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D.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这个国家没有钱</a:t>
            </a: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第十题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34681" y="955914"/>
            <a:ext cx="6208315" cy="3251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）在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知识竞赛中，如果用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+10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分表示加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分，那么扣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分怎样表示？</a:t>
            </a:r>
            <a:b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</a:b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）某人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转动转盘，如果用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+5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圈表示沿逆时针方向转了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圈，那么沿顺时针方向转了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圈怎样表示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？</a:t>
            </a:r>
            <a:endParaRPr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）如果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前进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5km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记作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5km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。后退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6km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记作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-6km,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那么下列各数分别表示什么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+8km      -4.5km       0km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第十题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34681" y="955914"/>
            <a:ext cx="620831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）在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知识竞赛中，如果用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+10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分表示加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分，那么扣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分怎样表示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？</a:t>
            </a:r>
            <a:r>
              <a:rPr lang="en-US" altLang="zh-CN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-20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/>
            </a:r>
            <a:b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</a:b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）某人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转动转盘，如果用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+5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圈表示沿逆时针方向转了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圈，那么沿顺时针方向转了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圈怎样表示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？</a:t>
            </a:r>
            <a:r>
              <a:rPr lang="en-US" altLang="zh-CN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-12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）如果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前进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5km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记作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5km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。后退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6km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记作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-6km,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那么下列各数分别表示什么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+8km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前进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-4.5km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后退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0km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未动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随堂练习 巩固新知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5" name="Group 2"/>
          <p:cNvGrpSpPr/>
          <p:nvPr/>
        </p:nvGrpSpPr>
        <p:grpSpPr bwMode="auto">
          <a:xfrm>
            <a:off x="2320941" y="851178"/>
            <a:ext cx="4669824" cy="4038767"/>
            <a:chOff x="1056" y="288"/>
            <a:chExt cx="4440" cy="3840"/>
          </a:xfrm>
        </p:grpSpPr>
        <p:grpSp>
          <p:nvGrpSpPr>
            <p:cNvPr id="6" name="Group 3"/>
            <p:cNvGrpSpPr/>
            <p:nvPr/>
          </p:nvGrpSpPr>
          <p:grpSpPr bwMode="auto">
            <a:xfrm>
              <a:off x="1056" y="288"/>
              <a:ext cx="4440" cy="3840"/>
              <a:chOff x="960" y="240"/>
              <a:chExt cx="4440" cy="3840"/>
            </a:xfrm>
          </p:grpSpPr>
          <p:grpSp>
            <p:nvGrpSpPr>
              <p:cNvPr id="9" name="Group 4"/>
              <p:cNvGrpSpPr/>
              <p:nvPr/>
            </p:nvGrpSpPr>
            <p:grpSpPr bwMode="auto">
              <a:xfrm>
                <a:off x="960" y="240"/>
                <a:ext cx="4440" cy="3840"/>
                <a:chOff x="1056" y="384"/>
                <a:chExt cx="4440" cy="3840"/>
              </a:xfrm>
            </p:grpSpPr>
            <p:pic>
              <p:nvPicPr>
                <p:cNvPr id="11" name="Picture 5" descr="山峰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056" y="384"/>
                  <a:ext cx="4440" cy="38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" name="Rectangle 6"/>
                <p:cNvSpPr>
                  <a:spLocks noChangeArrowheads="1"/>
                </p:cNvSpPr>
                <p:nvPr/>
              </p:nvSpPr>
              <p:spPr bwMode="auto">
                <a:xfrm>
                  <a:off x="2640" y="2928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50000"/>
                    </a:spcBef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50000"/>
                    </a:spcBef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50000"/>
                    </a:spcBef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50000"/>
                    </a:spcBef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50000"/>
                    </a:spcBef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1488" y="336"/>
                <a:ext cx="38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50000"/>
                  </a:spcBef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50000"/>
                  </a:spcBef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50000"/>
                  </a:spcBef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50000"/>
                  </a:spcBef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50000"/>
                  </a:spcBef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869" y="964"/>
              <a:ext cx="468" cy="1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50000"/>
                </a:spcBef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50000"/>
                </a:spcBef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50000"/>
                </a:spcBef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50000"/>
                </a:spcBef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50000"/>
                </a:spcBef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000" dirty="0">
                  <a:latin typeface="黑体" panose="02010609060101010101" charset="-122"/>
                  <a:ea typeface="黑体" panose="02010609060101010101" charset="-122"/>
                </a:rPr>
                <a:t>珠穆朗玛峰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2457" y="3168"/>
              <a:ext cx="1395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50000"/>
                </a:spcBef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50000"/>
                </a:spcBef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50000"/>
                </a:spcBef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50000"/>
                </a:spcBef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000" dirty="0">
                  <a:latin typeface="黑体" panose="02010609060101010101" charset="-122"/>
                  <a:ea typeface="黑体" panose="02010609060101010101" charset="-122"/>
                </a:rPr>
                <a:t>吐鲁番盆地</a:t>
              </a:r>
            </a:p>
          </p:txBody>
        </p:sp>
      </p:grp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594393" y="3203696"/>
            <a:ext cx="738552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15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0</a:t>
            </a:r>
            <a:r>
              <a:rPr kumimoji="1" lang="zh-CN" altLang="en-US" sz="15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米</a:t>
            </a:r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auto">
          <a:xfrm>
            <a:off x="5365793" y="2364208"/>
            <a:ext cx="1370629" cy="665978"/>
          </a:xfrm>
          <a:prstGeom prst="wedgeEllipseCallout">
            <a:avLst>
              <a:gd name="adj1" fmla="val 45051"/>
              <a:gd name="adj2" fmla="val 70352"/>
            </a:avLst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zh-CN" altLang="en-US" sz="1500" b="1" dirty="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以海平面为基准</a:t>
            </a: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4590526" y="1988372"/>
            <a:ext cx="1373143" cy="261551"/>
          </a:xfrm>
          <a:prstGeom prst="wedgeRectCallout">
            <a:avLst>
              <a:gd name="adj1" fmla="val -73284"/>
              <a:gd name="adj2" fmla="val 226860"/>
            </a:avLst>
          </a:prstGeom>
          <a:solidFill>
            <a:srgbClr val="FFFF00"/>
          </a:solidFill>
          <a:ln w="38100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1500" dirty="0">
                <a:solidFill>
                  <a:srgbClr val="FF0000"/>
                </a:solidFill>
                <a:latin typeface="Verdana" panose="020B0604030504040204" pitchFamily="34" charset="0"/>
              </a:rPr>
              <a:t>876</a:t>
            </a:r>
            <a:r>
              <a:rPr kumimoji="1" lang="zh-CN" altLang="en-US" sz="1500" dirty="0">
                <a:solidFill>
                  <a:srgbClr val="FF0000"/>
                </a:solidFill>
                <a:latin typeface="Verdana" panose="020B0604030504040204" pitchFamily="34" charset="0"/>
              </a:rPr>
              <a:t>米表示？</a:t>
            </a:r>
          </a:p>
        </p:txBody>
      </p:sp>
      <p:sp>
        <p:nvSpPr>
          <p:cNvPr id="26" name="AutoShape 21"/>
          <p:cNvSpPr>
            <a:spLocks noChangeArrowheads="1"/>
          </p:cNvSpPr>
          <p:nvPr/>
        </p:nvSpPr>
        <p:spPr bwMode="auto">
          <a:xfrm>
            <a:off x="7278406" y="3626823"/>
            <a:ext cx="1373143" cy="261551"/>
          </a:xfrm>
          <a:prstGeom prst="wedgeRectCallout">
            <a:avLst>
              <a:gd name="adj1" fmla="val -73284"/>
              <a:gd name="adj2" fmla="val 226860"/>
            </a:avLst>
          </a:prstGeom>
          <a:solidFill>
            <a:srgbClr val="FFFF00"/>
          </a:solidFill>
          <a:ln w="38100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15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-2000</a:t>
            </a:r>
            <a:r>
              <a:rPr kumimoji="1" lang="zh-CN" altLang="en-US" sz="15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米</a:t>
            </a:r>
            <a:r>
              <a:rPr kumimoji="1" lang="zh-CN" altLang="en-US" sz="1500" dirty="0">
                <a:solidFill>
                  <a:srgbClr val="FF0000"/>
                </a:solidFill>
                <a:latin typeface="Verdana" panose="020B0604030504040204" pitchFamily="34" charset="0"/>
              </a:rPr>
              <a:t>表示？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729395" y="952147"/>
            <a:ext cx="69762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8848m</a:t>
            </a:r>
            <a:endParaRPr lang="zh-CN" altLang="en-US" sz="160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794151" y="3626823"/>
            <a:ext cx="69762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-155m</a:t>
            </a:r>
            <a:endParaRPr lang="zh-CN" altLang="en-US" sz="160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3" name="文本框 2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第一题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4" grpId="0" animBg="1" autoUpdateAnimBg="0"/>
      <p:bldP spid="25" grpId="0" animBg="1" autoUpdateAnimBg="0"/>
      <p:bldP spid="26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1210588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第十一题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028109" y="969837"/>
            <a:ext cx="58193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规定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正常水位为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0m,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高于正常水位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0.2m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时记做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+0.2m,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则下列说法错误的是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   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. 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高于正常水位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1.5m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记做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+1.5m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. 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低于正常水位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0.5m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记做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-0.5m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C.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-1m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表示比正常水位低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1m  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D.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+2m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表示水深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2m</a:t>
            </a: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1210588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第十一题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028109" y="969837"/>
            <a:ext cx="58193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规定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正常水位为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0m,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高于正常水位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0.2m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时记做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+0.2m,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则下列说法错误的是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D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. 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高于正常水位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1.5m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记做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+1.5m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. 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低于正常水位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0.5m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记做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-0.5m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C.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-1m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表示比正常水位低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1m  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D.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+2m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表示水深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2m</a:t>
            </a: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1210588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第十一题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66694" y="878474"/>
            <a:ext cx="57033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在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横线上填写适当的词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使下列各题中的两个量表示的意义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相反。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(1)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收入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500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元与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_______200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元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(2)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上升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30m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_______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15m;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(3)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盈利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100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元与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_______70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元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(4)______30t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煤与运进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50t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煤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(5)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节约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10t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水与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_______3t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水。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endParaRPr lang="en-US" altLang="zh-CN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1210588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第十一题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66694" y="878474"/>
            <a:ext cx="57033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在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横线上填写适当的词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使下列各题中的两个量表示的意义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相反。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(1)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收入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500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元与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</a:t>
            </a:r>
            <a:r>
              <a:rPr lang="zh-CN" altLang="en-US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支出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200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元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(2)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上升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30m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</a:t>
            </a:r>
            <a:r>
              <a:rPr lang="zh-CN" altLang="en-US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下降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15m;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(3)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盈利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100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元与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</a:t>
            </a:r>
            <a:r>
              <a:rPr lang="zh-CN" altLang="en-US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亏损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70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元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(4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)_</a:t>
            </a:r>
            <a:r>
              <a:rPr lang="zh-CN" altLang="en-US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运出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30t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煤与运进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50t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煤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(5)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节约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10t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水与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</a:t>
            </a:r>
            <a:r>
              <a:rPr lang="zh-CN" altLang="en-US" sz="2000" u="sng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浪费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3t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水。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endParaRPr lang="en-US" altLang="zh-CN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20" name="文本框 19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第二题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80342" y="957713"/>
            <a:ext cx="573555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kumimoji="1"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下列各数中哪些是正数？哪些是负数？</a:t>
            </a:r>
          </a:p>
          <a:p>
            <a:pPr eaLnBrk="1" hangingPunct="1"/>
            <a:endParaRPr kumimoji="1"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kumimoji="1"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－</a:t>
            </a:r>
            <a:r>
              <a:rPr kumimoji="1"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16    0.04  </a:t>
            </a:r>
            <a:r>
              <a:rPr kumimoji="1"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kumimoji="1"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   </a:t>
            </a:r>
            <a:r>
              <a:rPr kumimoji="1"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kumimoji="1"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25.8    </a:t>
            </a:r>
            <a:r>
              <a:rPr kumimoji="1"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－</a:t>
            </a:r>
            <a:r>
              <a:rPr kumimoji="1"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3.6</a:t>
            </a:r>
          </a:p>
          <a:p>
            <a:pPr eaLnBrk="1" hangingPunct="1"/>
            <a:endParaRPr kumimoji="1"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kumimoji="1"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－</a:t>
            </a:r>
            <a:r>
              <a:rPr kumimoji="1"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4     9651    </a:t>
            </a:r>
            <a:r>
              <a:rPr kumimoji="1"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－</a:t>
            </a:r>
            <a:r>
              <a:rPr kumimoji="1"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0.1   -2/7    14.6</a:t>
            </a:r>
            <a:endParaRPr lang="en-US" altLang="zh-CN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第三题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49520" y="863448"/>
            <a:ext cx="596158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1)2006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年我国花生产量比上年增长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1.8%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记作什么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</a:p>
          <a:p>
            <a:pPr eaLnBrk="1" hangingPunct="1"/>
            <a:endParaRPr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2)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红豆产量比上年减少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0.6%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，记作什么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</a:p>
          <a:p>
            <a:pPr eaLnBrk="1" hangingPunct="1"/>
            <a:endParaRPr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3)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油菜籽产量比上年增长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-2.7%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代表什么意思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</a:p>
          <a:p>
            <a:pPr eaLnBrk="1" hangingPunct="1"/>
            <a:endParaRPr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4)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绿豆产量比上年减少了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-2.8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﹪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代表什么意思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</a:p>
          <a:p>
            <a:pPr eaLnBrk="1" hangingPunct="1"/>
            <a:endParaRPr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5)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什么情况下增长率是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？</a:t>
            </a: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第三题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49520" y="863448"/>
            <a:ext cx="596158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1)2006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年我国花生产量比上年增长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1.8%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记作什么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</a:p>
          <a:p>
            <a:pPr eaLnBrk="1" hangingPunct="1"/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             </a:t>
            </a:r>
            <a:r>
              <a:rPr lang="en-US" altLang="zh-CN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1.8%</a:t>
            </a:r>
          </a:p>
          <a:p>
            <a:pPr eaLnBrk="1" hangingPunct="1"/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2)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红豆产量比上年减少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0.6%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，记作什么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</a:p>
          <a:p>
            <a:pPr eaLnBrk="1" hangingPunct="1"/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            </a:t>
            </a:r>
            <a:r>
              <a:rPr lang="en-US" altLang="zh-CN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-0.6%</a:t>
            </a:r>
          </a:p>
          <a:p>
            <a:pPr eaLnBrk="1" hangingPunct="1"/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3)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油菜籽产量比上年增长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-2.7%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代表什么意思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</a:p>
          <a:p>
            <a:pPr eaLnBrk="1" hangingPunct="1"/>
            <a:r>
              <a:rPr lang="zh-CN" altLang="en-US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          油菜籽产量减少</a:t>
            </a:r>
            <a:r>
              <a:rPr lang="en-US" altLang="zh-CN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2.7%</a:t>
            </a:r>
          </a:p>
          <a:p>
            <a:pPr eaLnBrk="1" hangingPunct="1"/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4)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绿豆产量比上年减少了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-2.8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﹪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代表什么意思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</a:p>
          <a:p>
            <a:pPr eaLnBrk="1" hangingPunct="1"/>
            <a:r>
              <a:rPr lang="zh-CN" altLang="en-US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          绿豆产量增长</a:t>
            </a:r>
            <a:r>
              <a:rPr lang="en-US" altLang="zh-CN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2.8%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         </a:t>
            </a:r>
          </a:p>
          <a:p>
            <a:pPr eaLnBrk="1" hangingPunct="1"/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5)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什么情况下增长率是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？</a:t>
            </a:r>
            <a:endParaRPr lang="en-US" altLang="zh-CN" sz="2000" dirty="0" smtClean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           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产量不变</a:t>
            </a:r>
            <a:endParaRPr lang="zh-CN" altLang="en-US" sz="2000" dirty="0">
              <a:solidFill>
                <a:srgbClr val="FFFF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第四题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80342" y="955914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判断对错，并说明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理由：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）ａ是正数。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）如果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ａ是正数。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ａ是负数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en-US" altLang="zh-CN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℃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表示没有温度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4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）带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“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-”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的数都是负数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kumimoji="1"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不是</a:t>
            </a:r>
            <a:r>
              <a:rPr kumimoji="1"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负数的数一定是</a:t>
            </a:r>
            <a:r>
              <a:rPr kumimoji="1"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正数。</a:t>
            </a:r>
            <a:endParaRPr kumimoji="1"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6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kumimoji="1"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</a:t>
            </a:r>
            <a:r>
              <a:rPr kumimoji="1"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既不是正数也不是</a:t>
            </a:r>
            <a:r>
              <a:rPr kumimoji="1"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负数。</a:t>
            </a:r>
            <a:endParaRPr kumimoji="1"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第四题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80342" y="955914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判断对错，并说明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理由：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）ａ是正数。</a:t>
            </a:r>
            <a:r>
              <a:rPr lang="en-US" altLang="zh-CN" sz="2000" dirty="0" smtClean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×</a:t>
            </a:r>
            <a:endParaRPr lang="zh-CN" altLang="en-US" sz="2000" dirty="0" smtClean="0">
              <a:solidFill>
                <a:srgbClr val="FFFF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）如果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ａ是正数。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ａ是负数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√</a:t>
            </a:r>
            <a:endParaRPr lang="en-US" altLang="zh-CN" sz="2000" dirty="0">
              <a:solidFill>
                <a:srgbClr val="FFFF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℃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表示没有温度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×</a:t>
            </a:r>
            <a:endParaRPr lang="zh-CN" altLang="en-US" sz="2000" dirty="0">
              <a:solidFill>
                <a:srgbClr val="FFFF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4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）带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“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-”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的数都是负数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×</a:t>
            </a:r>
            <a:endParaRPr lang="zh-CN" altLang="en-US" sz="2000" dirty="0">
              <a:solidFill>
                <a:srgbClr val="FFFF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kumimoji="1"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不是</a:t>
            </a:r>
            <a:r>
              <a:rPr kumimoji="1"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负数的数一定是</a:t>
            </a:r>
            <a:r>
              <a:rPr kumimoji="1"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正数。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×</a:t>
            </a:r>
            <a:endParaRPr kumimoji="1" lang="zh-CN" altLang="en-US" sz="2000" dirty="0">
              <a:solidFill>
                <a:srgbClr val="FFFF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6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kumimoji="1"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</a:t>
            </a:r>
            <a:r>
              <a:rPr kumimoji="1"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既不是正数也不是</a:t>
            </a:r>
            <a:r>
              <a:rPr kumimoji="1"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负数。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000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√</a:t>
            </a:r>
            <a:endParaRPr kumimoji="1" lang="zh-CN" altLang="en-US" sz="2000" dirty="0">
              <a:solidFill>
                <a:srgbClr val="FFFF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第五题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672117" y="921176"/>
            <a:ext cx="61054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kumimoji="1"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某机器零件的长度设计为</a:t>
            </a:r>
            <a:r>
              <a:rPr kumimoji="1"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100mm,</a:t>
            </a:r>
            <a:r>
              <a:rPr kumimoji="1"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加工图纸标注的尺寸为</a:t>
            </a:r>
            <a:r>
              <a:rPr kumimoji="1"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100±0.5mm,</a:t>
            </a:r>
            <a:r>
              <a:rPr kumimoji="1"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这里的</a:t>
            </a:r>
            <a:r>
              <a:rPr kumimoji="1"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±0.5</a:t>
            </a:r>
            <a:r>
              <a:rPr kumimoji="1"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表示什么意思</a:t>
            </a:r>
            <a:r>
              <a:rPr kumimoji="1"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  <a:r>
              <a:rPr kumimoji="1"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合格产品的长度范围是多少</a:t>
            </a:r>
            <a:r>
              <a:rPr kumimoji="1"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</a:p>
        </p:txBody>
      </p:sp>
      <p:pic>
        <p:nvPicPr>
          <p:cNvPr id="8" name="Picture 12" descr="图纸上尺寸标注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2118" y="2213838"/>
            <a:ext cx="2885417" cy="1178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2814211" y="3475491"/>
            <a:ext cx="43160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kumimoji="1"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±</a:t>
            </a:r>
            <a:r>
              <a:rPr kumimoji="1"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0.5</a:t>
            </a:r>
            <a:r>
              <a:rPr kumimoji="1"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（读作正负</a:t>
            </a:r>
            <a:r>
              <a:rPr kumimoji="1"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0.5</a:t>
            </a:r>
            <a:r>
              <a:rPr kumimoji="1"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）表示</a:t>
            </a:r>
            <a:r>
              <a:rPr kumimoji="1"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零件长度的误差不超过</a:t>
            </a:r>
            <a:r>
              <a:rPr kumimoji="1"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0.5mm</a:t>
            </a:r>
            <a:r>
              <a:rPr kumimoji="1"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</a:p>
          <a:p>
            <a:pPr eaLnBrk="1" hangingPunct="1"/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+0.5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表示比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100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多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0.5</a:t>
            </a:r>
          </a:p>
          <a:p>
            <a:pPr eaLnBrk="1" hangingPunct="1"/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-0.5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表示比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100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少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0.5</a:t>
            </a:r>
            <a:r>
              <a:rPr lang="en-US" altLang="zh-CN" sz="2000" u="sng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2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80" y="436841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579959" y="38951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随</a:t>
            </a:r>
            <a:r>
              <a:rPr lang="zh-CN" altLang="en-US" sz="240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堂练习 巩固</a:t>
            </a:r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新知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04685" y="3475491"/>
            <a:ext cx="2116256" cy="1460264"/>
          </a:xfrm>
          <a:prstGeom prst="rect">
            <a:avLst/>
          </a:prstGeom>
          <a:solidFill>
            <a:srgbClr val="244242"/>
          </a:solidFill>
        </p:spPr>
      </p:pic>
      <p:sp>
        <p:nvSpPr>
          <p:cNvPr id="6" name="文本框 5"/>
          <p:cNvSpPr txBox="1"/>
          <p:nvPr/>
        </p:nvSpPr>
        <p:spPr>
          <a:xfrm>
            <a:off x="579959" y="955914"/>
            <a:ext cx="95410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第六题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398141" y="955914"/>
            <a:ext cx="7848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-4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-6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7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-8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………</a:t>
            </a:r>
          </a:p>
          <a:p>
            <a:pPr eaLnBrk="1" hangingPunct="1"/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  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其中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199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个数为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，第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2002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个数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  </a:t>
            </a:r>
          </a:p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规律是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______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</a:t>
            </a:r>
            <a:r>
              <a:rPr lang="en-US" altLang="zh-CN" sz="2000" u="sng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__________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；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98141" y="2549431"/>
            <a:ext cx="7848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-3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4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-6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7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8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-9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………</a:t>
            </a:r>
          </a:p>
          <a:p>
            <a:pPr eaLnBrk="1" hangingPunct="1"/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  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其中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第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345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个数为 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，第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2002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个数为</a:t>
            </a:r>
            <a:r>
              <a:rPr lang="en-US" altLang="zh-CN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 </a:t>
            </a: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，  </a:t>
            </a:r>
          </a:p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规律是</a:t>
            </a:r>
            <a:r>
              <a:rPr lang="en-US" altLang="zh-CN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____________________</a:t>
            </a:r>
            <a:r>
              <a:rPr lang="zh-CN" altLang="en-US" sz="2000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；</a:t>
            </a:r>
            <a:endParaRPr lang="zh-CN" altLang="en-US" sz="20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&#10;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4">
      <a:majorFont>
        <a:latin typeface="Nexa Light"/>
        <a:ea typeface="华康少女文字W5(P)"/>
        <a:cs typeface=""/>
      </a:majorFont>
      <a:minorFont>
        <a:latin typeface="Nexa Light"/>
        <a:ea typeface="华康少女文字W5(P)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1897</Words>
  <Application>Microsoft Office PowerPoint</Application>
  <PresentationFormat>全屏显示(16:9)</PresentationFormat>
  <Paragraphs>243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Nexa Light</vt:lpstr>
      <vt:lpstr>方正正黑简体</vt:lpstr>
      <vt:lpstr>黑体</vt:lpstr>
      <vt:lpstr>华康少女文字W5(P)</vt:lpstr>
      <vt:lpstr>华文新魏</vt:lpstr>
      <vt:lpstr>宋体</vt:lpstr>
      <vt:lpstr>微软雅黑</vt:lpstr>
      <vt:lpstr>Arial</vt:lpstr>
      <vt:lpstr>Calibri</vt:lpstr>
      <vt:lpstr>Times New Roman</vt:lpstr>
      <vt:lpstr>Verdana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2015-03-31T05:49:00Z</dcterms:created>
  <dcterms:modified xsi:type="dcterms:W3CDTF">2023-01-16T16:44:35Z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96B8CB0BB6934A41A0AB40A699A4C218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